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handoutMasterIdLst>
    <p:handoutMasterId r:id="rId36"/>
  </p:handoutMasterIdLst>
  <p:sldIdLst>
    <p:sldId id="468" r:id="rId5"/>
    <p:sldId id="469" r:id="rId6"/>
    <p:sldId id="500" r:id="rId7"/>
    <p:sldId id="470" r:id="rId8"/>
    <p:sldId id="471" r:id="rId9"/>
    <p:sldId id="472" r:id="rId10"/>
    <p:sldId id="473" r:id="rId11"/>
    <p:sldId id="474" r:id="rId12"/>
    <p:sldId id="475" r:id="rId13"/>
    <p:sldId id="499" r:id="rId14"/>
    <p:sldId id="477" r:id="rId15"/>
    <p:sldId id="478" r:id="rId16"/>
    <p:sldId id="479" r:id="rId17"/>
    <p:sldId id="480" r:id="rId18"/>
    <p:sldId id="481" r:id="rId19"/>
    <p:sldId id="482" r:id="rId20"/>
    <p:sldId id="483" r:id="rId21"/>
    <p:sldId id="484" r:id="rId22"/>
    <p:sldId id="485" r:id="rId23"/>
    <p:sldId id="486" r:id="rId24"/>
    <p:sldId id="487" r:id="rId25"/>
    <p:sldId id="488" r:id="rId26"/>
    <p:sldId id="489" r:id="rId27"/>
    <p:sldId id="490" r:id="rId28"/>
    <p:sldId id="491" r:id="rId29"/>
    <p:sldId id="492" r:id="rId30"/>
    <p:sldId id="493" r:id="rId31"/>
    <p:sldId id="494" r:id="rId32"/>
    <p:sldId id="495" r:id="rId33"/>
    <p:sldId id="496" r:id="rId3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59" autoAdjust="0"/>
    <p:restoredTop sz="89413" autoAdjust="0"/>
  </p:normalViewPr>
  <p:slideViewPr>
    <p:cSldViewPr snapToGrid="0">
      <p:cViewPr varScale="1">
        <p:scale>
          <a:sx n="99" d="100"/>
          <a:sy n="99" d="100"/>
        </p:scale>
        <p:origin x="11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C5036E56-8990-4425-B8D1-102F40FFCC07}" type="datetimeFigureOut">
              <a:rPr lang="en-US" smtClean="0"/>
              <a:t>11/25/2025</a:t>
            </a:fld>
            <a:endParaRPr lang="en-US"/>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CA13A173-83FE-41F1-BC76-4DB0D6E84BBE}" type="slidenum">
              <a:rPr lang="en-US" smtClean="0"/>
              <a:t>‹#›</a:t>
            </a:fld>
            <a:endParaRPr lang="en-US"/>
          </a:p>
        </p:txBody>
      </p:sp>
    </p:spTree>
    <p:extLst>
      <p:ext uri="{BB962C8B-B14F-4D97-AF65-F5344CB8AC3E}">
        <p14:creationId xmlns:p14="http://schemas.microsoft.com/office/powerpoint/2010/main" val="3338064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7E5B768-C850-443E-9FE0-4DA41A84BF50}" type="datetimeFigureOut">
              <a:rPr lang="en-US" smtClean="0"/>
              <a:t>11/25/2025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89C44D8-B2A4-4D23-B79A-531899224F64}" type="slidenum">
              <a:rPr lang="en-US" smtClean="0"/>
              <a:t>‹#›</a:t>
            </a:fld>
            <a:endParaRPr lang="en-US"/>
          </a:p>
        </p:txBody>
      </p:sp>
    </p:spTree>
    <p:extLst>
      <p:ext uri="{BB962C8B-B14F-4D97-AF65-F5344CB8AC3E}">
        <p14:creationId xmlns:p14="http://schemas.microsoft.com/office/powerpoint/2010/main" val="3651732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a:t>
            </a:fld>
            <a:endParaRPr lang="en-US"/>
          </a:p>
        </p:txBody>
      </p:sp>
    </p:spTree>
    <p:extLst>
      <p:ext uri="{BB962C8B-B14F-4D97-AF65-F5344CB8AC3E}">
        <p14:creationId xmlns:p14="http://schemas.microsoft.com/office/powerpoint/2010/main" val="2812529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C44D8-B2A4-4D23-B79A-531899224F64}" type="slidenum">
              <a:rPr lang="en-US" smtClean="0"/>
              <a:t>10</a:t>
            </a:fld>
            <a:endParaRPr lang="en-US"/>
          </a:p>
        </p:txBody>
      </p:sp>
    </p:spTree>
    <p:extLst>
      <p:ext uri="{BB962C8B-B14F-4D97-AF65-F5344CB8AC3E}">
        <p14:creationId xmlns:p14="http://schemas.microsoft.com/office/powerpoint/2010/main" val="1688989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8AFF4A-718E-4B01-8BD7-5F3E8B710378}" type="slidenum">
              <a:rPr lang="en-US" smtClean="0"/>
              <a:t>11</a:t>
            </a:fld>
            <a:endParaRPr lang="en-US" dirty="0"/>
          </a:p>
        </p:txBody>
      </p:sp>
    </p:spTree>
    <p:extLst>
      <p:ext uri="{BB962C8B-B14F-4D97-AF65-F5344CB8AC3E}">
        <p14:creationId xmlns:p14="http://schemas.microsoft.com/office/powerpoint/2010/main" val="28916884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12</a:t>
            </a:fld>
            <a:endParaRPr lang="en-US"/>
          </a:p>
        </p:txBody>
      </p:sp>
    </p:spTree>
    <p:extLst>
      <p:ext uri="{BB962C8B-B14F-4D97-AF65-F5344CB8AC3E}">
        <p14:creationId xmlns:p14="http://schemas.microsoft.com/office/powerpoint/2010/main" val="2797062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13</a:t>
            </a:fld>
            <a:endParaRPr lang="en-US"/>
          </a:p>
        </p:txBody>
      </p:sp>
    </p:spTree>
    <p:extLst>
      <p:ext uri="{BB962C8B-B14F-4D97-AF65-F5344CB8AC3E}">
        <p14:creationId xmlns:p14="http://schemas.microsoft.com/office/powerpoint/2010/main" val="37929197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14</a:t>
            </a:fld>
            <a:endParaRPr lang="en-US"/>
          </a:p>
        </p:txBody>
      </p:sp>
    </p:spTree>
    <p:extLst>
      <p:ext uri="{BB962C8B-B14F-4D97-AF65-F5344CB8AC3E}">
        <p14:creationId xmlns:p14="http://schemas.microsoft.com/office/powerpoint/2010/main" val="4037693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15</a:t>
            </a:fld>
            <a:endParaRPr lang="en-US"/>
          </a:p>
        </p:txBody>
      </p:sp>
    </p:spTree>
    <p:extLst>
      <p:ext uri="{BB962C8B-B14F-4D97-AF65-F5344CB8AC3E}">
        <p14:creationId xmlns:p14="http://schemas.microsoft.com/office/powerpoint/2010/main" val="7326470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16</a:t>
            </a:fld>
            <a:endParaRPr lang="en-US"/>
          </a:p>
        </p:txBody>
      </p:sp>
    </p:spTree>
    <p:extLst>
      <p:ext uri="{BB962C8B-B14F-4D97-AF65-F5344CB8AC3E}">
        <p14:creationId xmlns:p14="http://schemas.microsoft.com/office/powerpoint/2010/main" val="21702349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17</a:t>
            </a:fld>
            <a:endParaRPr lang="en-US"/>
          </a:p>
        </p:txBody>
      </p:sp>
    </p:spTree>
    <p:extLst>
      <p:ext uri="{BB962C8B-B14F-4D97-AF65-F5344CB8AC3E}">
        <p14:creationId xmlns:p14="http://schemas.microsoft.com/office/powerpoint/2010/main" val="8304915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18</a:t>
            </a:fld>
            <a:endParaRPr lang="en-US"/>
          </a:p>
        </p:txBody>
      </p:sp>
    </p:spTree>
    <p:extLst>
      <p:ext uri="{BB962C8B-B14F-4D97-AF65-F5344CB8AC3E}">
        <p14:creationId xmlns:p14="http://schemas.microsoft.com/office/powerpoint/2010/main" val="924339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19</a:t>
            </a:fld>
            <a:endParaRPr lang="en-US"/>
          </a:p>
        </p:txBody>
      </p:sp>
    </p:spTree>
    <p:extLst>
      <p:ext uri="{BB962C8B-B14F-4D97-AF65-F5344CB8AC3E}">
        <p14:creationId xmlns:p14="http://schemas.microsoft.com/office/powerpoint/2010/main" val="3951840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a:t>
            </a:fld>
            <a:endParaRPr lang="en-US"/>
          </a:p>
        </p:txBody>
      </p:sp>
    </p:spTree>
    <p:extLst>
      <p:ext uri="{BB962C8B-B14F-4D97-AF65-F5344CB8AC3E}">
        <p14:creationId xmlns:p14="http://schemas.microsoft.com/office/powerpoint/2010/main" val="584457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20</a:t>
            </a:fld>
            <a:endParaRPr lang="en-US"/>
          </a:p>
        </p:txBody>
      </p:sp>
    </p:spTree>
    <p:extLst>
      <p:ext uri="{BB962C8B-B14F-4D97-AF65-F5344CB8AC3E}">
        <p14:creationId xmlns:p14="http://schemas.microsoft.com/office/powerpoint/2010/main" val="2027875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21</a:t>
            </a:fld>
            <a:endParaRPr lang="en-US"/>
          </a:p>
        </p:txBody>
      </p:sp>
    </p:spTree>
    <p:extLst>
      <p:ext uri="{BB962C8B-B14F-4D97-AF65-F5344CB8AC3E}">
        <p14:creationId xmlns:p14="http://schemas.microsoft.com/office/powerpoint/2010/main" val="21147765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22</a:t>
            </a:fld>
            <a:endParaRPr lang="en-US"/>
          </a:p>
        </p:txBody>
      </p:sp>
    </p:spTree>
    <p:extLst>
      <p:ext uri="{BB962C8B-B14F-4D97-AF65-F5344CB8AC3E}">
        <p14:creationId xmlns:p14="http://schemas.microsoft.com/office/powerpoint/2010/main" val="37573984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23</a:t>
            </a:fld>
            <a:endParaRPr lang="en-US"/>
          </a:p>
        </p:txBody>
      </p:sp>
    </p:spTree>
    <p:extLst>
      <p:ext uri="{BB962C8B-B14F-4D97-AF65-F5344CB8AC3E}">
        <p14:creationId xmlns:p14="http://schemas.microsoft.com/office/powerpoint/2010/main" val="2308512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24</a:t>
            </a:fld>
            <a:endParaRPr lang="en-US"/>
          </a:p>
        </p:txBody>
      </p:sp>
    </p:spTree>
    <p:extLst>
      <p:ext uri="{BB962C8B-B14F-4D97-AF65-F5344CB8AC3E}">
        <p14:creationId xmlns:p14="http://schemas.microsoft.com/office/powerpoint/2010/main" val="781481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25</a:t>
            </a:fld>
            <a:endParaRPr lang="en-US"/>
          </a:p>
        </p:txBody>
      </p:sp>
    </p:spTree>
    <p:extLst>
      <p:ext uri="{BB962C8B-B14F-4D97-AF65-F5344CB8AC3E}">
        <p14:creationId xmlns:p14="http://schemas.microsoft.com/office/powerpoint/2010/main" val="17545084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26</a:t>
            </a:fld>
            <a:endParaRPr lang="en-US"/>
          </a:p>
        </p:txBody>
      </p:sp>
    </p:spTree>
    <p:extLst>
      <p:ext uri="{BB962C8B-B14F-4D97-AF65-F5344CB8AC3E}">
        <p14:creationId xmlns:p14="http://schemas.microsoft.com/office/powerpoint/2010/main" val="19160549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27</a:t>
            </a:fld>
            <a:endParaRPr lang="en-US"/>
          </a:p>
        </p:txBody>
      </p:sp>
    </p:spTree>
    <p:extLst>
      <p:ext uri="{BB962C8B-B14F-4D97-AF65-F5344CB8AC3E}">
        <p14:creationId xmlns:p14="http://schemas.microsoft.com/office/powerpoint/2010/main" val="5363508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28</a:t>
            </a:fld>
            <a:endParaRPr lang="en-US"/>
          </a:p>
        </p:txBody>
      </p:sp>
    </p:spTree>
    <p:extLst>
      <p:ext uri="{BB962C8B-B14F-4D97-AF65-F5344CB8AC3E}">
        <p14:creationId xmlns:p14="http://schemas.microsoft.com/office/powerpoint/2010/main" val="33355039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29</a:t>
            </a:fld>
            <a:endParaRPr lang="en-US"/>
          </a:p>
        </p:txBody>
      </p:sp>
    </p:spTree>
    <p:extLst>
      <p:ext uri="{BB962C8B-B14F-4D97-AF65-F5344CB8AC3E}">
        <p14:creationId xmlns:p14="http://schemas.microsoft.com/office/powerpoint/2010/main" val="2899889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D63A2-85AE-0B09-A72D-6D71445017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ECE730-652A-A4E5-C210-381C69AE9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937D6-1FA7-663E-2C36-4102BFCDAB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BD8FA35-AEC3-EFF8-AA1A-F2D9767CEAC5}"/>
              </a:ext>
            </a:extLst>
          </p:cNvPr>
          <p:cNvSpPr>
            <a:spLocks noGrp="1"/>
          </p:cNvSpPr>
          <p:nvPr>
            <p:ph type="sldNum" sz="quarter" idx="10"/>
          </p:nvPr>
        </p:nvSpPr>
        <p:spPr/>
        <p:txBody>
          <a:bodyPr/>
          <a:lstStyle/>
          <a:p>
            <a:fld id="{189C44D8-B2A4-4D23-B79A-531899224F64}" type="slidenum">
              <a:rPr lang="en-US" smtClean="0"/>
              <a:t>3</a:t>
            </a:fld>
            <a:endParaRPr lang="en-US"/>
          </a:p>
        </p:txBody>
      </p:sp>
    </p:spTree>
    <p:extLst>
      <p:ext uri="{BB962C8B-B14F-4D97-AF65-F5344CB8AC3E}">
        <p14:creationId xmlns:p14="http://schemas.microsoft.com/office/powerpoint/2010/main" val="12905473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30</a:t>
            </a:fld>
            <a:endParaRPr lang="en-US"/>
          </a:p>
        </p:txBody>
      </p:sp>
    </p:spTree>
    <p:extLst>
      <p:ext uri="{BB962C8B-B14F-4D97-AF65-F5344CB8AC3E}">
        <p14:creationId xmlns:p14="http://schemas.microsoft.com/office/powerpoint/2010/main" val="3051947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4</a:t>
            </a:fld>
            <a:endParaRPr lang="en-US"/>
          </a:p>
        </p:txBody>
      </p:sp>
    </p:spTree>
    <p:extLst>
      <p:ext uri="{BB962C8B-B14F-4D97-AF65-F5344CB8AC3E}">
        <p14:creationId xmlns:p14="http://schemas.microsoft.com/office/powerpoint/2010/main" val="3129800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5</a:t>
            </a:fld>
            <a:endParaRPr lang="en-US"/>
          </a:p>
        </p:txBody>
      </p:sp>
    </p:spTree>
    <p:extLst>
      <p:ext uri="{BB962C8B-B14F-4D97-AF65-F5344CB8AC3E}">
        <p14:creationId xmlns:p14="http://schemas.microsoft.com/office/powerpoint/2010/main" val="2284953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6</a:t>
            </a:fld>
            <a:endParaRPr lang="en-US"/>
          </a:p>
        </p:txBody>
      </p:sp>
    </p:spTree>
    <p:extLst>
      <p:ext uri="{BB962C8B-B14F-4D97-AF65-F5344CB8AC3E}">
        <p14:creationId xmlns:p14="http://schemas.microsoft.com/office/powerpoint/2010/main" val="3494535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7</a:t>
            </a:fld>
            <a:endParaRPr lang="en-US"/>
          </a:p>
        </p:txBody>
      </p:sp>
    </p:spTree>
    <p:extLst>
      <p:ext uri="{BB962C8B-B14F-4D97-AF65-F5344CB8AC3E}">
        <p14:creationId xmlns:p14="http://schemas.microsoft.com/office/powerpoint/2010/main" val="276901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8</a:t>
            </a:fld>
            <a:endParaRPr lang="en-US"/>
          </a:p>
        </p:txBody>
      </p:sp>
    </p:spTree>
    <p:extLst>
      <p:ext uri="{BB962C8B-B14F-4D97-AF65-F5344CB8AC3E}">
        <p14:creationId xmlns:p14="http://schemas.microsoft.com/office/powerpoint/2010/main" val="729447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C44D8-B2A4-4D23-B79A-531899224F64}" type="slidenum">
              <a:rPr lang="en-US" smtClean="0"/>
              <a:t>9</a:t>
            </a:fld>
            <a:endParaRPr lang="en-US"/>
          </a:p>
        </p:txBody>
      </p:sp>
    </p:spTree>
    <p:extLst>
      <p:ext uri="{BB962C8B-B14F-4D97-AF65-F5344CB8AC3E}">
        <p14:creationId xmlns:p14="http://schemas.microsoft.com/office/powerpoint/2010/main" val="892775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grpSp>
        <p:nvGrpSpPr>
          <p:cNvPr id="5" name="Group 1"/>
          <p:cNvGrpSpPr>
            <a:grpSpLocks/>
          </p:cNvGrpSpPr>
          <p:nvPr/>
        </p:nvGrpSpPr>
        <p:grpSpPr bwMode="auto">
          <a:xfrm>
            <a:off x="-4233" y="4953000"/>
            <a:ext cx="12196233"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r>
              <a:rPr lang="en-US"/>
              <a:t>8/30/2012</a:t>
            </a:r>
          </a:p>
        </p:txBody>
      </p:sp>
      <p:sp>
        <p:nvSpPr>
          <p:cNvPr id="12" name="Footer Placeholder 18"/>
          <p:cNvSpPr>
            <a:spLocks noGrp="1"/>
          </p:cNvSpPr>
          <p:nvPr>
            <p:ph type="ftr" sz="quarter" idx="11"/>
          </p:nvPr>
        </p:nvSpPr>
        <p:spPr/>
        <p:txBody>
          <a:bodyPr/>
          <a:lstStyle>
            <a:lvl1pPr>
              <a:defRPr smtClean="0">
                <a:solidFill>
                  <a:schemeClr val="accent1">
                    <a:tint val="20000"/>
                  </a:schemeClr>
                </a:solidFill>
              </a:defRPr>
            </a:lvl1pPr>
            <a:extLst/>
          </a:lstStyle>
          <a:p>
            <a:pPr>
              <a:defRPr/>
            </a:pPr>
            <a:r>
              <a:rPr lang="en-US">
                <a:solidFill>
                  <a:srgbClr val="2DA2BF">
                    <a:tint val="20000"/>
                  </a:srgbClr>
                </a:solidFill>
              </a:rPr>
              <a:t>Provided by the Office of Purchasing, Travel, and Fleet Management</a:t>
            </a:r>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1244FE41-063F-4436-8BFA-2378740187E6}" type="slidenum">
              <a:rPr lang="en-US"/>
              <a:pPr>
                <a:defRPr/>
              </a:pPr>
              <a:t>‹#›</a:t>
            </a:fld>
            <a:endParaRPr lang="en-US"/>
          </a:p>
        </p:txBody>
      </p:sp>
    </p:spTree>
    <p:extLst>
      <p:ext uri="{BB962C8B-B14F-4D97-AF65-F5344CB8AC3E}">
        <p14:creationId xmlns:p14="http://schemas.microsoft.com/office/powerpoint/2010/main" val="415293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r>
              <a:rPr lang="en-US">
                <a:solidFill>
                  <a:prstClr val="black"/>
                </a:solidFill>
              </a:rPr>
              <a:t>8/30/2012</a:t>
            </a:r>
          </a:p>
        </p:txBody>
      </p:sp>
      <p:sp>
        <p:nvSpPr>
          <p:cNvPr id="5" name="Footer Placeholder 21"/>
          <p:cNvSpPr>
            <a:spLocks noGrp="1"/>
          </p:cNvSpPr>
          <p:nvPr>
            <p:ph type="ftr" sz="quarter" idx="11"/>
          </p:nvPr>
        </p:nvSpPr>
        <p:spPr/>
        <p:txBody>
          <a:bodyPr/>
          <a:lstStyle>
            <a:lvl1pPr>
              <a:defRPr/>
            </a:lvl1pPr>
          </a:lstStyle>
          <a:p>
            <a:pPr>
              <a:defRPr/>
            </a:pPr>
            <a:r>
              <a:rPr lang="en-US">
                <a:solidFill>
                  <a:prstClr val="black"/>
                </a:solidFill>
              </a:rPr>
              <a:t>Provided by the Office of Purchasing, Travel, and Fleet Management</a:t>
            </a:r>
          </a:p>
        </p:txBody>
      </p:sp>
      <p:sp>
        <p:nvSpPr>
          <p:cNvPr id="6" name="Slide Number Placeholder 17"/>
          <p:cNvSpPr>
            <a:spLocks noGrp="1"/>
          </p:cNvSpPr>
          <p:nvPr>
            <p:ph type="sldNum" sz="quarter" idx="12"/>
          </p:nvPr>
        </p:nvSpPr>
        <p:spPr/>
        <p:txBody>
          <a:bodyPr/>
          <a:lstStyle>
            <a:lvl1pPr>
              <a:defRPr/>
            </a:lvl1pPr>
          </a:lstStyle>
          <a:p>
            <a:pPr>
              <a:defRPr/>
            </a:pPr>
            <a:fld id="{B60CDE2E-4A7D-4A0B-9889-C111FB4106D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420032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r>
              <a:rPr lang="en-US">
                <a:solidFill>
                  <a:prstClr val="black"/>
                </a:solidFill>
              </a:rPr>
              <a:t>8/30/2012</a:t>
            </a:r>
          </a:p>
        </p:txBody>
      </p:sp>
      <p:sp>
        <p:nvSpPr>
          <p:cNvPr id="5" name="Footer Placeholder 21"/>
          <p:cNvSpPr>
            <a:spLocks noGrp="1"/>
          </p:cNvSpPr>
          <p:nvPr>
            <p:ph type="ftr" sz="quarter" idx="11"/>
          </p:nvPr>
        </p:nvSpPr>
        <p:spPr/>
        <p:txBody>
          <a:bodyPr/>
          <a:lstStyle>
            <a:lvl1pPr>
              <a:defRPr/>
            </a:lvl1pPr>
          </a:lstStyle>
          <a:p>
            <a:pPr>
              <a:defRPr/>
            </a:pPr>
            <a:r>
              <a:rPr lang="en-US">
                <a:solidFill>
                  <a:prstClr val="black"/>
                </a:solidFill>
              </a:rPr>
              <a:t>Provided by the Office of Purchasing, Travel, and Fleet Management</a:t>
            </a:r>
          </a:p>
        </p:txBody>
      </p:sp>
      <p:sp>
        <p:nvSpPr>
          <p:cNvPr id="6" name="Slide Number Placeholder 17"/>
          <p:cNvSpPr>
            <a:spLocks noGrp="1"/>
          </p:cNvSpPr>
          <p:nvPr>
            <p:ph type="sldNum" sz="quarter" idx="12"/>
          </p:nvPr>
        </p:nvSpPr>
        <p:spPr/>
        <p:txBody>
          <a:bodyPr/>
          <a:lstStyle>
            <a:lvl1pPr>
              <a:defRPr/>
            </a:lvl1pPr>
          </a:lstStyle>
          <a:p>
            <a:pPr>
              <a:defRPr/>
            </a:pPr>
            <a:fld id="{B02D31AB-6BC5-48D1-A3A9-6ECF1CB9ADFD}"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22545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r>
              <a:rPr lang="en-US">
                <a:solidFill>
                  <a:prstClr val="black"/>
                </a:solidFill>
              </a:rPr>
              <a:t>8/30/2012</a:t>
            </a:r>
          </a:p>
        </p:txBody>
      </p:sp>
      <p:sp>
        <p:nvSpPr>
          <p:cNvPr id="5" name="Footer Placeholder 21"/>
          <p:cNvSpPr>
            <a:spLocks noGrp="1"/>
          </p:cNvSpPr>
          <p:nvPr>
            <p:ph type="ftr" sz="quarter" idx="11"/>
          </p:nvPr>
        </p:nvSpPr>
        <p:spPr/>
        <p:txBody>
          <a:bodyPr/>
          <a:lstStyle>
            <a:lvl1pPr>
              <a:defRPr/>
            </a:lvl1pPr>
          </a:lstStyle>
          <a:p>
            <a:pPr>
              <a:defRPr/>
            </a:pPr>
            <a:r>
              <a:rPr lang="en-US">
                <a:solidFill>
                  <a:prstClr val="black"/>
                </a:solidFill>
              </a:rPr>
              <a:t>Provided by the Office of Purchasing, Travel, and Fleet Management</a:t>
            </a:r>
          </a:p>
        </p:txBody>
      </p:sp>
      <p:sp>
        <p:nvSpPr>
          <p:cNvPr id="6" name="Slide Number Placeholder 17"/>
          <p:cNvSpPr>
            <a:spLocks noGrp="1"/>
          </p:cNvSpPr>
          <p:nvPr>
            <p:ph type="sldNum" sz="quarter" idx="12"/>
          </p:nvPr>
        </p:nvSpPr>
        <p:spPr/>
        <p:txBody>
          <a:bodyPr/>
          <a:lstStyle>
            <a:lvl1pPr>
              <a:defRPr/>
            </a:lvl1pPr>
          </a:lstStyle>
          <a:p>
            <a:pPr>
              <a:defRPr/>
            </a:pPr>
            <a:fld id="{2D493202-BA67-4D84-925B-68168B84ED9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04432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4849284" y="3005138"/>
            <a:ext cx="24341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solidFill>
                <a:prstClr val="white"/>
              </a:solidFill>
            </a:endParaRPr>
          </a:p>
        </p:txBody>
      </p:sp>
      <p:sp>
        <p:nvSpPr>
          <p:cNvPr id="5" name="Chevron 7"/>
          <p:cNvSpPr/>
          <p:nvPr/>
        </p:nvSpPr>
        <p:spPr>
          <a:xfrm>
            <a:off x="4599518" y="3005138"/>
            <a:ext cx="24553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solidFill>
                <a:prstClr val="white"/>
              </a:solidFill>
            </a:endParaRPr>
          </a:p>
        </p:txBody>
      </p:sp>
      <p:sp>
        <p:nvSpPr>
          <p:cNvPr id="2" name="Titl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r>
              <a:rPr lang="en-US">
                <a:solidFill>
                  <a:prstClr val="white"/>
                </a:solidFill>
              </a:rPr>
              <a:t>8/30/2012</a:t>
            </a:r>
          </a:p>
        </p:txBody>
      </p:sp>
      <p:sp>
        <p:nvSpPr>
          <p:cNvPr id="7" name="Footer Placeholder 4"/>
          <p:cNvSpPr>
            <a:spLocks noGrp="1"/>
          </p:cNvSpPr>
          <p:nvPr>
            <p:ph type="ftr" sz="quarter" idx="11"/>
          </p:nvPr>
        </p:nvSpPr>
        <p:spPr/>
        <p:txBody>
          <a:bodyPr/>
          <a:lstStyle>
            <a:lvl1pPr>
              <a:defRPr/>
            </a:lvl1pPr>
            <a:extLst/>
          </a:lstStyle>
          <a:p>
            <a:pPr>
              <a:defRPr/>
            </a:pPr>
            <a:r>
              <a:rPr lang="en-US">
                <a:solidFill>
                  <a:prstClr val="white"/>
                </a:solidFill>
              </a:rPr>
              <a:t>Provided by the Office of Purchasing, Travel, and Fleet Management</a:t>
            </a:r>
          </a:p>
        </p:txBody>
      </p:sp>
      <p:sp>
        <p:nvSpPr>
          <p:cNvPr id="8" name="Slide Number Placeholder 5"/>
          <p:cNvSpPr>
            <a:spLocks noGrp="1"/>
          </p:cNvSpPr>
          <p:nvPr>
            <p:ph type="sldNum" sz="quarter" idx="12"/>
          </p:nvPr>
        </p:nvSpPr>
        <p:spPr/>
        <p:txBody>
          <a:bodyPr/>
          <a:lstStyle>
            <a:lvl1pPr>
              <a:defRPr/>
            </a:lvl1pPr>
            <a:extLst/>
          </a:lstStyle>
          <a:p>
            <a:pPr>
              <a:defRPr/>
            </a:pPr>
            <a:fld id="{3E4AAFF5-FC86-4F11-B8BF-4013179477FD}" type="slidenum">
              <a:rPr lang="en-US">
                <a:solidFill>
                  <a:prstClr val="white"/>
                </a:solidFill>
              </a:rPr>
              <a:pPr>
                <a:defRPr/>
              </a:pPr>
              <a:t>‹#›</a:t>
            </a:fld>
            <a:endParaRPr lang="en-US">
              <a:solidFill>
                <a:prstClr val="white"/>
              </a:solidFill>
            </a:endParaRPr>
          </a:p>
        </p:txBody>
      </p:sp>
    </p:spTree>
    <p:extLst>
      <p:ext uri="{BB962C8B-B14F-4D97-AF65-F5344CB8AC3E}">
        <p14:creationId xmlns:p14="http://schemas.microsoft.com/office/powerpoint/2010/main" val="11560633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r>
              <a:rPr lang="en-US">
                <a:solidFill>
                  <a:prstClr val="white"/>
                </a:solidFill>
              </a:rPr>
              <a:t>8/30/2012</a:t>
            </a:r>
          </a:p>
        </p:txBody>
      </p:sp>
      <p:sp>
        <p:nvSpPr>
          <p:cNvPr id="6" name="Footer Placeholder 5"/>
          <p:cNvSpPr>
            <a:spLocks noGrp="1"/>
          </p:cNvSpPr>
          <p:nvPr>
            <p:ph type="ftr" sz="quarter" idx="11"/>
          </p:nvPr>
        </p:nvSpPr>
        <p:spPr/>
        <p:txBody>
          <a:bodyPr/>
          <a:lstStyle>
            <a:lvl1pPr>
              <a:defRPr/>
            </a:lvl1pPr>
            <a:extLst/>
          </a:lstStyle>
          <a:p>
            <a:pPr>
              <a:defRPr/>
            </a:pPr>
            <a:r>
              <a:rPr lang="en-US">
                <a:solidFill>
                  <a:prstClr val="white"/>
                </a:solidFill>
              </a:rPr>
              <a:t>Provided by the Office of Purchasing, Travel, and Fleet Management</a:t>
            </a:r>
          </a:p>
        </p:txBody>
      </p:sp>
      <p:sp>
        <p:nvSpPr>
          <p:cNvPr id="7" name="Slide Number Placeholder 6"/>
          <p:cNvSpPr>
            <a:spLocks noGrp="1"/>
          </p:cNvSpPr>
          <p:nvPr>
            <p:ph type="sldNum" sz="quarter" idx="12"/>
          </p:nvPr>
        </p:nvSpPr>
        <p:spPr/>
        <p:txBody>
          <a:bodyPr/>
          <a:lstStyle>
            <a:lvl1pPr>
              <a:defRPr/>
            </a:lvl1pPr>
            <a:extLst/>
          </a:lstStyle>
          <a:p>
            <a:pPr>
              <a:defRPr/>
            </a:pPr>
            <a:fld id="{4D99CDC2-1DB3-4953-B8AF-F75A1091741A}" type="slidenum">
              <a:rPr lang="en-US">
                <a:solidFill>
                  <a:prstClr val="white"/>
                </a:solidFill>
              </a:rPr>
              <a:pPr>
                <a:defRPr/>
              </a:pPr>
              <a:t>‹#›</a:t>
            </a:fld>
            <a:endParaRPr lang="en-US">
              <a:solidFill>
                <a:prstClr val="white"/>
              </a:solidFill>
            </a:endParaRPr>
          </a:p>
        </p:txBody>
      </p:sp>
    </p:spTree>
    <p:extLst>
      <p:ext uri="{BB962C8B-B14F-4D97-AF65-F5344CB8AC3E}">
        <p14:creationId xmlns:p14="http://schemas.microsoft.com/office/powerpoint/2010/main" val="219045690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r>
              <a:rPr lang="en-US">
                <a:solidFill>
                  <a:prstClr val="black"/>
                </a:solidFill>
              </a:rPr>
              <a:t>8/30/2012</a:t>
            </a:r>
          </a:p>
        </p:txBody>
      </p:sp>
      <p:sp>
        <p:nvSpPr>
          <p:cNvPr id="8" name="Footer Placeholder 7"/>
          <p:cNvSpPr>
            <a:spLocks noGrp="1"/>
          </p:cNvSpPr>
          <p:nvPr>
            <p:ph type="ftr" sz="quarter" idx="11"/>
          </p:nvPr>
        </p:nvSpPr>
        <p:spPr/>
        <p:txBody>
          <a:bodyPr/>
          <a:lstStyle>
            <a:lvl1pPr>
              <a:defRPr/>
            </a:lvl1pPr>
            <a:extLst/>
          </a:lstStyle>
          <a:p>
            <a:pPr>
              <a:defRPr/>
            </a:pPr>
            <a:r>
              <a:rPr lang="en-US">
                <a:solidFill>
                  <a:prstClr val="black"/>
                </a:solidFill>
              </a:rPr>
              <a:t>Provided by the Office of Purchasing, Travel, and Fleet Management</a:t>
            </a:r>
          </a:p>
        </p:txBody>
      </p:sp>
      <p:sp>
        <p:nvSpPr>
          <p:cNvPr id="9" name="Slide Number Placeholder 8"/>
          <p:cNvSpPr>
            <a:spLocks noGrp="1"/>
          </p:cNvSpPr>
          <p:nvPr>
            <p:ph type="sldNum" sz="quarter" idx="12"/>
          </p:nvPr>
        </p:nvSpPr>
        <p:spPr/>
        <p:txBody>
          <a:bodyPr/>
          <a:lstStyle>
            <a:lvl1pPr>
              <a:defRPr/>
            </a:lvl1pPr>
            <a:extLst/>
          </a:lstStyle>
          <a:p>
            <a:pPr>
              <a:defRPr/>
            </a:pPr>
            <a:fld id="{27E4F19E-DD65-43E7-BE93-92C23913D0A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74014439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r>
              <a:rPr lang="en-US">
                <a:solidFill>
                  <a:prstClr val="white"/>
                </a:solidFill>
              </a:rPr>
              <a:t>8/30/2012</a:t>
            </a:r>
          </a:p>
        </p:txBody>
      </p:sp>
      <p:sp>
        <p:nvSpPr>
          <p:cNvPr id="4" name="Footer Placeholder 3"/>
          <p:cNvSpPr>
            <a:spLocks noGrp="1"/>
          </p:cNvSpPr>
          <p:nvPr>
            <p:ph type="ftr" sz="quarter" idx="11"/>
          </p:nvPr>
        </p:nvSpPr>
        <p:spPr/>
        <p:txBody>
          <a:bodyPr/>
          <a:lstStyle>
            <a:lvl1pPr>
              <a:defRPr/>
            </a:lvl1pPr>
            <a:extLst/>
          </a:lstStyle>
          <a:p>
            <a:pPr>
              <a:defRPr/>
            </a:pPr>
            <a:r>
              <a:rPr lang="en-US">
                <a:solidFill>
                  <a:prstClr val="white"/>
                </a:solidFill>
              </a:rPr>
              <a:t>Provided by the Office of Purchasing, Travel, and Fleet Management</a:t>
            </a:r>
          </a:p>
        </p:txBody>
      </p:sp>
      <p:sp>
        <p:nvSpPr>
          <p:cNvPr id="5" name="Slide Number Placeholder 4"/>
          <p:cNvSpPr>
            <a:spLocks noGrp="1"/>
          </p:cNvSpPr>
          <p:nvPr>
            <p:ph type="sldNum" sz="quarter" idx="12"/>
          </p:nvPr>
        </p:nvSpPr>
        <p:spPr/>
        <p:txBody>
          <a:bodyPr/>
          <a:lstStyle>
            <a:lvl1pPr>
              <a:defRPr/>
            </a:lvl1pPr>
            <a:extLst/>
          </a:lstStyle>
          <a:p>
            <a:pPr>
              <a:defRPr/>
            </a:pPr>
            <a:fld id="{EE9F49BF-85C9-4D4E-AEC3-B44351B6B0DA}" type="slidenum">
              <a:rPr lang="en-US">
                <a:solidFill>
                  <a:prstClr val="white"/>
                </a:solidFill>
              </a:rPr>
              <a:pPr>
                <a:defRPr/>
              </a:pPr>
              <a:t>‹#›</a:t>
            </a:fld>
            <a:endParaRPr lang="en-US">
              <a:solidFill>
                <a:prstClr val="white"/>
              </a:solidFill>
            </a:endParaRPr>
          </a:p>
        </p:txBody>
      </p:sp>
    </p:spTree>
    <p:extLst>
      <p:ext uri="{BB962C8B-B14F-4D97-AF65-F5344CB8AC3E}">
        <p14:creationId xmlns:p14="http://schemas.microsoft.com/office/powerpoint/2010/main" val="336816280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r>
              <a:rPr lang="en-US">
                <a:solidFill>
                  <a:prstClr val="black"/>
                </a:solidFill>
              </a:rPr>
              <a:t>8/30/2012</a:t>
            </a:r>
          </a:p>
        </p:txBody>
      </p:sp>
      <p:sp>
        <p:nvSpPr>
          <p:cNvPr id="3" name="Footer Placeholder 21"/>
          <p:cNvSpPr>
            <a:spLocks noGrp="1"/>
          </p:cNvSpPr>
          <p:nvPr>
            <p:ph type="ftr" sz="quarter" idx="11"/>
          </p:nvPr>
        </p:nvSpPr>
        <p:spPr/>
        <p:txBody>
          <a:bodyPr/>
          <a:lstStyle>
            <a:lvl1pPr>
              <a:defRPr/>
            </a:lvl1pPr>
          </a:lstStyle>
          <a:p>
            <a:pPr>
              <a:defRPr/>
            </a:pPr>
            <a:r>
              <a:rPr lang="en-US">
                <a:solidFill>
                  <a:prstClr val="black"/>
                </a:solidFill>
              </a:rPr>
              <a:t>Provided by the Office of Purchasing, Travel, and Fleet Management</a:t>
            </a:r>
          </a:p>
        </p:txBody>
      </p:sp>
      <p:sp>
        <p:nvSpPr>
          <p:cNvPr id="4" name="Slide Number Placeholder 17"/>
          <p:cNvSpPr>
            <a:spLocks noGrp="1"/>
          </p:cNvSpPr>
          <p:nvPr>
            <p:ph type="sldNum" sz="quarter" idx="12"/>
          </p:nvPr>
        </p:nvSpPr>
        <p:spPr/>
        <p:txBody>
          <a:bodyPr/>
          <a:lstStyle>
            <a:lvl1pPr>
              <a:defRPr/>
            </a:lvl1pPr>
          </a:lstStyle>
          <a:p>
            <a:pPr>
              <a:defRPr/>
            </a:pPr>
            <a:fld id="{1D1458FA-4A4D-4CF6-9E81-9EDCC5265E7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12713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r>
              <a:rPr lang="en-US">
                <a:solidFill>
                  <a:prstClr val="black"/>
                </a:solidFill>
              </a:rPr>
              <a:t>8/30/2012</a:t>
            </a:r>
          </a:p>
        </p:txBody>
      </p:sp>
      <p:sp>
        <p:nvSpPr>
          <p:cNvPr id="6" name="Footer Placeholder 5"/>
          <p:cNvSpPr>
            <a:spLocks noGrp="1"/>
          </p:cNvSpPr>
          <p:nvPr>
            <p:ph type="ftr" sz="quarter" idx="11"/>
          </p:nvPr>
        </p:nvSpPr>
        <p:spPr/>
        <p:txBody>
          <a:bodyPr/>
          <a:lstStyle>
            <a:lvl1pPr>
              <a:defRPr/>
            </a:lvl1pPr>
            <a:extLst/>
          </a:lstStyle>
          <a:p>
            <a:pPr>
              <a:defRPr/>
            </a:pPr>
            <a:r>
              <a:rPr lang="en-US">
                <a:solidFill>
                  <a:prstClr val="black"/>
                </a:solidFill>
              </a:rPr>
              <a:t>Provided by the Office of Purchasing, Travel, and Fleet Management</a:t>
            </a:r>
          </a:p>
        </p:txBody>
      </p:sp>
      <p:sp>
        <p:nvSpPr>
          <p:cNvPr id="7" name="Slide Number Placeholder 6"/>
          <p:cNvSpPr>
            <a:spLocks noGrp="1"/>
          </p:cNvSpPr>
          <p:nvPr>
            <p:ph type="sldNum" sz="quarter" idx="12"/>
          </p:nvPr>
        </p:nvSpPr>
        <p:spPr/>
        <p:txBody>
          <a:bodyPr/>
          <a:lstStyle>
            <a:lvl1pPr>
              <a:defRPr/>
            </a:lvl1pPr>
            <a:extLst/>
          </a:lstStyle>
          <a:p>
            <a:pPr>
              <a:defRPr/>
            </a:pPr>
            <a:fld id="{52C7118C-6D33-433C-AFF7-57AAE2907F1C}"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78022654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solidFill>
                <a:prstClr val="white"/>
              </a:solidFill>
            </a:endParaRPr>
          </a:p>
        </p:txBody>
      </p:sp>
      <p:sp>
        <p:nvSpPr>
          <p:cNvPr id="6" name="Freeform 8"/>
          <p:cNvSpPr>
            <a:spLocks/>
          </p:cNvSpPr>
          <p:nvPr/>
        </p:nvSpPr>
        <p:spPr bwMode="auto">
          <a:xfrm>
            <a:off x="647700" y="5938838"/>
            <a:ext cx="49212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sz="1800">
              <a:solidFill>
                <a:prstClr val="white"/>
              </a:solidFill>
            </a:endParaRPr>
          </a:p>
        </p:txBody>
      </p:sp>
      <p:sp>
        <p:nvSpPr>
          <p:cNvPr id="7" name="Right Triangle 9"/>
          <p:cNvSpPr>
            <a:spLocks/>
          </p:cNvSpPr>
          <p:nvPr/>
        </p:nvSpPr>
        <p:spPr bwMode="auto">
          <a:xfrm>
            <a:off x="-8056" y="5791253"/>
            <a:ext cx="4536419"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cxnSp>
        <p:nvCxnSpPr>
          <p:cNvPr id="8"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11552768"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solidFill>
                <a:prstClr val="white"/>
              </a:solidFill>
            </a:endParaRPr>
          </a:p>
        </p:txBody>
      </p:sp>
      <p:sp>
        <p:nvSpPr>
          <p:cNvPr id="10" name="Chevron 12"/>
          <p:cNvSpPr/>
          <p:nvPr/>
        </p:nvSpPr>
        <p:spPr>
          <a:xfrm>
            <a:off x="11303001"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solidFill>
                <a:prstClr val="white"/>
              </a:solidFill>
            </a:endParaRPr>
          </a:p>
        </p:txBody>
      </p:sp>
      <p:sp>
        <p:nvSpPr>
          <p:cNvPr id="4" name="Text Placeholder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r>
              <a:rPr lang="en-US">
                <a:solidFill>
                  <a:prstClr val="white"/>
                </a:solidFill>
              </a:rPr>
              <a:t>8/30/2012</a:t>
            </a:r>
          </a:p>
        </p:txBody>
      </p:sp>
      <p:sp>
        <p:nvSpPr>
          <p:cNvPr id="12" name="Footer Placeholder 5"/>
          <p:cNvSpPr>
            <a:spLocks noGrp="1"/>
          </p:cNvSpPr>
          <p:nvPr>
            <p:ph type="ftr" sz="quarter" idx="11"/>
          </p:nvPr>
        </p:nvSpPr>
        <p:spPr/>
        <p:txBody>
          <a:bodyPr/>
          <a:lstStyle>
            <a:lvl1pPr>
              <a:defRPr smtClean="0">
                <a:solidFill>
                  <a:schemeClr val="tx1"/>
                </a:solidFill>
              </a:defRPr>
            </a:lvl1pPr>
            <a:extLst/>
          </a:lstStyle>
          <a:p>
            <a:pPr>
              <a:defRPr/>
            </a:pPr>
            <a:r>
              <a:rPr lang="en-US">
                <a:solidFill>
                  <a:prstClr val="white"/>
                </a:solidFill>
              </a:rPr>
              <a:t>Provided by the Office of Purchasing, Travel, and Fleet Management</a:t>
            </a:r>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501839E5-5152-4420-98EB-3A305D78528D}" type="slidenum">
              <a:rPr lang="en-US">
                <a:solidFill>
                  <a:prstClr val="white"/>
                </a:solidFill>
              </a:rPr>
              <a:pPr>
                <a:defRPr/>
              </a:pPr>
              <a:t>‹#›</a:t>
            </a:fld>
            <a:endParaRPr lang="en-US">
              <a:solidFill>
                <a:prstClr val="white"/>
              </a:solidFill>
            </a:endParaRPr>
          </a:p>
        </p:txBody>
      </p:sp>
    </p:spTree>
    <p:extLst>
      <p:ext uri="{BB962C8B-B14F-4D97-AF65-F5344CB8AC3E}">
        <p14:creationId xmlns:p14="http://schemas.microsoft.com/office/powerpoint/2010/main" val="167914544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12" name="Freeform 11"/>
          <p:cNvSpPr>
            <a:spLocks/>
          </p:cNvSpPr>
          <p:nvPr/>
        </p:nvSpPr>
        <p:spPr bwMode="auto">
          <a:xfrm>
            <a:off x="647700" y="5938838"/>
            <a:ext cx="49212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609600" y="1481138"/>
            <a:ext cx="10972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8970433" y="6408739"/>
            <a:ext cx="2559051"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r>
              <a:rPr lang="en-US">
                <a:solidFill>
                  <a:prstClr val="black"/>
                </a:solidFill>
              </a:rPr>
              <a:t>8/30/2012</a:t>
            </a:r>
          </a:p>
        </p:txBody>
      </p:sp>
      <p:sp>
        <p:nvSpPr>
          <p:cNvPr id="22" name="Footer Placeholder 21"/>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tx1"/>
                </a:solidFill>
                <a:latin typeface="+mn-lt"/>
              </a:defRPr>
            </a:lvl1pPr>
            <a:extLst/>
          </a:lstStyle>
          <a:p>
            <a:pPr>
              <a:defRPr/>
            </a:pPr>
            <a:r>
              <a:rPr lang="en-US">
                <a:solidFill>
                  <a:prstClr val="black"/>
                </a:solidFill>
              </a:rPr>
              <a:t>Provided by the Office of Purchasing, Travel, and Fleet Management</a:t>
            </a:r>
          </a:p>
        </p:txBody>
      </p:sp>
      <p:sp>
        <p:nvSpPr>
          <p:cNvPr id="18" name="Slide Number Placeholder 17"/>
          <p:cNvSpPr>
            <a:spLocks noGrp="1"/>
          </p:cNvSpPr>
          <p:nvPr>
            <p:ph type="sldNum" sz="quarter" idx="4"/>
          </p:nvPr>
        </p:nvSpPr>
        <p:spPr>
          <a:xfrm>
            <a:off x="11529484" y="6408739"/>
            <a:ext cx="488949"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7FDE1210-5896-405F-9BCC-15918B5E5934}"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8350250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fontAlgn="base">
        <a:spcBef>
          <a:spcPct val="0"/>
        </a:spcBef>
        <a:spcAft>
          <a:spcPct val="0"/>
        </a:spcAft>
        <a:defRPr sz="4100" b="1" i="0" u="none"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Arial" charset="0"/>
        </a:defRPr>
      </a:lvl2pPr>
      <a:lvl3pPr algn="l" rtl="0" fontAlgn="base">
        <a:spcBef>
          <a:spcPct val="0"/>
        </a:spcBef>
        <a:spcAft>
          <a:spcPct val="0"/>
        </a:spcAft>
        <a:defRPr sz="4100" b="1">
          <a:solidFill>
            <a:schemeClr val="tx2"/>
          </a:solidFill>
          <a:latin typeface="Arial" charset="0"/>
        </a:defRPr>
      </a:lvl3pPr>
      <a:lvl4pPr algn="l" rtl="0" fontAlgn="base">
        <a:spcBef>
          <a:spcPct val="0"/>
        </a:spcBef>
        <a:spcAft>
          <a:spcPct val="0"/>
        </a:spcAft>
        <a:defRPr sz="4100" b="1">
          <a:solidFill>
            <a:schemeClr val="tx2"/>
          </a:solidFill>
          <a:latin typeface="Arial" charset="0"/>
        </a:defRPr>
      </a:lvl4pPr>
      <a:lvl5pPr algn="l" rtl="0" fontAlgn="base">
        <a:spcBef>
          <a:spcPct val="0"/>
        </a:spcBef>
        <a:spcAft>
          <a:spcPct val="0"/>
        </a:spcAft>
        <a:defRPr sz="4100" b="1">
          <a:solidFill>
            <a:schemeClr val="tx2"/>
          </a:solidFill>
          <a:latin typeface="Arial" charset="0"/>
        </a:defRPr>
      </a:lvl5pPr>
      <a:lvl6pPr marL="457200" algn="l" rtl="0" fontAlgn="base">
        <a:spcBef>
          <a:spcPct val="0"/>
        </a:spcBef>
        <a:spcAft>
          <a:spcPct val="0"/>
        </a:spcAft>
        <a:defRPr sz="4100" b="1">
          <a:solidFill>
            <a:schemeClr val="tx2"/>
          </a:solidFill>
          <a:latin typeface="Arial" charset="0"/>
        </a:defRPr>
      </a:lvl6pPr>
      <a:lvl7pPr marL="914400" algn="l" rtl="0" fontAlgn="base">
        <a:spcBef>
          <a:spcPct val="0"/>
        </a:spcBef>
        <a:spcAft>
          <a:spcPct val="0"/>
        </a:spcAft>
        <a:defRPr sz="4100" b="1">
          <a:solidFill>
            <a:schemeClr val="tx2"/>
          </a:solidFill>
          <a:latin typeface="Arial" charset="0"/>
        </a:defRPr>
      </a:lvl7pPr>
      <a:lvl8pPr marL="1371600" algn="l" rtl="0" fontAlgn="base">
        <a:spcBef>
          <a:spcPct val="0"/>
        </a:spcBef>
        <a:spcAft>
          <a:spcPct val="0"/>
        </a:spcAft>
        <a:defRPr sz="4100" b="1">
          <a:solidFill>
            <a:schemeClr val="tx2"/>
          </a:solidFill>
          <a:latin typeface="Arial" charset="0"/>
        </a:defRPr>
      </a:lvl8pPr>
      <a:lvl9pPr marL="1828800" algn="l" rtl="0" fontAlgn="base">
        <a:spcBef>
          <a:spcPct val="0"/>
        </a:spcBef>
        <a:spcAft>
          <a:spcPct val="0"/>
        </a:spcAft>
        <a:defRPr sz="4100" b="1">
          <a:solidFill>
            <a:schemeClr val="tx2"/>
          </a:solidFill>
          <a:latin typeface="Arial"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81200" y="1481329"/>
            <a:ext cx="8229600" cy="1719072"/>
          </a:xfrm>
        </p:spPr>
        <p:txBody>
          <a:bodyPr>
            <a:normAutofit fontScale="92500" lnSpcReduction="10000"/>
          </a:bodyPr>
          <a:lstStyle/>
          <a:p>
            <a:pPr marL="109728" indent="0" algn="ctr">
              <a:buNone/>
            </a:pPr>
            <a:r>
              <a:rPr lang="en-US" b="1" dirty="0"/>
              <a:t>Ramona Jones, Director</a:t>
            </a:r>
          </a:p>
          <a:p>
            <a:pPr marL="109728" indent="0" algn="ctr">
              <a:buNone/>
            </a:pPr>
            <a:endParaRPr lang="en-US" dirty="0"/>
          </a:p>
          <a:p>
            <a:pPr marL="109728" indent="0" algn="ctr">
              <a:buNone/>
            </a:pPr>
            <a:r>
              <a:rPr lang="en-US" dirty="0"/>
              <a:t>Alicia Adams, Contract Analyst </a:t>
            </a:r>
          </a:p>
          <a:p>
            <a:pPr marL="109728" indent="0" algn="ctr">
              <a:buNone/>
            </a:pPr>
            <a:r>
              <a:rPr lang="en-US" dirty="0"/>
              <a:t>Arnitra Douglas, Contract Analyst</a:t>
            </a:r>
          </a:p>
        </p:txBody>
      </p:sp>
      <p:sp>
        <p:nvSpPr>
          <p:cNvPr id="3" name="Title 2"/>
          <p:cNvSpPr>
            <a:spLocks noGrp="1"/>
          </p:cNvSpPr>
          <p:nvPr>
            <p:ph type="title"/>
          </p:nvPr>
        </p:nvSpPr>
        <p:spPr/>
        <p:txBody>
          <a:bodyPr>
            <a:normAutofit/>
          </a:bodyPr>
          <a:lstStyle/>
          <a:p>
            <a:pPr algn="ctr"/>
            <a:r>
              <a:rPr lang="en-US" dirty="0"/>
              <a:t>Bureau of Fleet Management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1" y="5358661"/>
            <a:ext cx="2009775" cy="1337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213218" y="3844184"/>
            <a:ext cx="6096000" cy="2215991"/>
          </a:xfrm>
          <a:prstGeom prst="rect">
            <a:avLst/>
          </a:prstGeom>
          <a:noFill/>
        </p:spPr>
        <p:txBody>
          <a:bodyPr wrap="square" rtlCol="0">
            <a:spAutoFit/>
          </a:bodyPr>
          <a:lstStyle/>
          <a:p>
            <a:pPr marL="109728" algn="ctr"/>
            <a:r>
              <a:rPr lang="en-US" sz="2400" dirty="0"/>
              <a:t>Woolfolk Building </a:t>
            </a:r>
          </a:p>
          <a:p>
            <a:pPr marL="109728" algn="ctr"/>
            <a:r>
              <a:rPr lang="en-US" sz="2400" dirty="0"/>
              <a:t>Suite 701A</a:t>
            </a:r>
          </a:p>
          <a:p>
            <a:pPr marL="109728" algn="ctr"/>
            <a:r>
              <a:rPr lang="en-US" sz="2400" dirty="0"/>
              <a:t>501 North West Street</a:t>
            </a:r>
          </a:p>
          <a:p>
            <a:pPr marL="109728" algn="ctr"/>
            <a:r>
              <a:rPr lang="en-US" sz="2400" dirty="0"/>
              <a:t>Jackson, MS 39201</a:t>
            </a:r>
          </a:p>
          <a:p>
            <a:pPr marL="109728" algn="ctr"/>
            <a:r>
              <a:rPr lang="en-US" sz="2400" dirty="0"/>
              <a:t>601.359.3409</a:t>
            </a:r>
          </a:p>
          <a:p>
            <a:pPr algn="ctr"/>
            <a:endParaRPr lang="en-US" dirty="0"/>
          </a:p>
        </p:txBody>
      </p:sp>
    </p:spTree>
    <p:extLst>
      <p:ext uri="{BB962C8B-B14F-4D97-AF65-F5344CB8AC3E}">
        <p14:creationId xmlns:p14="http://schemas.microsoft.com/office/powerpoint/2010/main" val="1606828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b="1" u="sng" dirty="0"/>
              <a:t>Authorized users include:</a:t>
            </a:r>
          </a:p>
          <a:p>
            <a:pPr lvl="1"/>
            <a:r>
              <a:rPr lang="en-US" sz="2000" dirty="0">
                <a:cs typeface="Arial" pitchFamily="34" charset="0"/>
              </a:rPr>
              <a:t>State employees</a:t>
            </a:r>
          </a:p>
          <a:p>
            <a:pPr lvl="1"/>
            <a:r>
              <a:rPr lang="en-US" sz="2000" dirty="0">
                <a:cs typeface="Arial" pitchFamily="34" charset="0"/>
              </a:rPr>
              <a:t>State contract workers</a:t>
            </a:r>
          </a:p>
          <a:p>
            <a:pPr lvl="1"/>
            <a:r>
              <a:rPr lang="en-US" sz="2000" dirty="0">
                <a:cs typeface="Arial" pitchFamily="34" charset="0"/>
              </a:rPr>
              <a:t>Elected and/or appointed officials</a:t>
            </a:r>
          </a:p>
          <a:p>
            <a:pPr lvl="1"/>
            <a:r>
              <a:rPr lang="en-US" sz="2000" dirty="0">
                <a:cs typeface="Arial" pitchFamily="34" charset="0"/>
              </a:rPr>
              <a:t>Independent contractors (where approved on a case by case basis)</a:t>
            </a:r>
          </a:p>
          <a:p>
            <a:pPr lvl="1"/>
            <a:r>
              <a:rPr lang="en-US" sz="2000" dirty="0">
                <a:cs typeface="Arial" pitchFamily="34" charset="0"/>
              </a:rPr>
              <a:t>Section 5.201.04 Fleet Manual</a:t>
            </a:r>
          </a:p>
          <a:p>
            <a:r>
              <a:rPr lang="en-US" sz="2400" b="1" u="sng" dirty="0"/>
              <a:t>Authorized users must have:</a:t>
            </a:r>
          </a:p>
          <a:p>
            <a:pPr lvl="1"/>
            <a:r>
              <a:rPr lang="en-US" sz="2000" dirty="0">
                <a:cs typeface="Arial" pitchFamily="34" charset="0"/>
              </a:rPr>
              <a:t>A valid driver’s license (Mississippi residents must have a Mississippi Driver’s License)</a:t>
            </a:r>
          </a:p>
          <a:p>
            <a:pPr lvl="1"/>
            <a:r>
              <a:rPr lang="en-US" sz="2000" dirty="0">
                <a:cs typeface="Arial" pitchFamily="34" charset="0"/>
              </a:rPr>
              <a:t>Acceptable driving record (see UA – 1 Form, Appendix B) </a:t>
            </a:r>
          </a:p>
          <a:p>
            <a:pPr lvl="1"/>
            <a:r>
              <a:rPr lang="en-US" sz="2000" dirty="0">
                <a:cs typeface="Arial" pitchFamily="34" charset="0"/>
              </a:rPr>
              <a:t>Authorized by their agency to operate a state-owned vehicle</a:t>
            </a:r>
          </a:p>
          <a:p>
            <a:pPr lvl="1"/>
            <a:endParaRPr lang="en-US" sz="2000" dirty="0">
              <a:cs typeface="Arial" pitchFamily="34" charset="0"/>
            </a:endParaRPr>
          </a:p>
          <a:p>
            <a:pPr lvl="1"/>
            <a:endParaRPr lang="en-US" sz="2000" b="1" u="sng" dirty="0"/>
          </a:p>
        </p:txBody>
      </p:sp>
      <p:sp>
        <p:nvSpPr>
          <p:cNvPr id="3" name="Title 2"/>
          <p:cNvSpPr>
            <a:spLocks noGrp="1"/>
          </p:cNvSpPr>
          <p:nvPr>
            <p:ph type="title"/>
          </p:nvPr>
        </p:nvSpPr>
        <p:spPr/>
        <p:txBody>
          <a:bodyPr>
            <a:normAutofit fontScale="90000"/>
          </a:bodyPr>
          <a:lstStyle/>
          <a:p>
            <a:pPr algn="ctr"/>
            <a:r>
              <a:rPr lang="en-US" dirty="0"/>
              <a:t>Vehicle Use Policy: </a:t>
            </a:r>
            <a:br>
              <a:rPr lang="en-US" dirty="0"/>
            </a:br>
            <a:r>
              <a:rPr lang="en-US" dirty="0">
                <a:solidFill>
                  <a:srgbClr val="FFC000"/>
                </a:solidFill>
              </a:rPr>
              <a:t>Operating a State-Owned Vehicle</a:t>
            </a:r>
            <a:endParaRPr lang="en-US" dirty="0"/>
          </a:p>
        </p:txBody>
      </p:sp>
      <p:pic>
        <p:nvPicPr>
          <p:cNvPr id="6" name="Picture 2" descr="C:\Documents and Settings\yt318259\Local Settings\Temporary Internet Files\Content.IE5\IBS5EJ63\MC90014071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45778" y="4676776"/>
            <a:ext cx="2236622" cy="1890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916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052515" y="1481138"/>
            <a:ext cx="4086969" cy="4525962"/>
          </a:xfrm>
          <a:prstGeom prst="rect">
            <a:avLst/>
          </a:prstGeom>
          <a:ln w="228600" cap="sq" cmpd="thickThin">
            <a:solidFill>
              <a:srgbClr val="000000"/>
            </a:solidFill>
            <a:prstDash val="solid"/>
            <a:miter lim="800000"/>
          </a:ln>
          <a:effectLst>
            <a:innerShdw blurRad="76200">
              <a:srgbClr val="000000"/>
            </a:innerShdw>
          </a:effectLst>
        </p:spPr>
      </p:pic>
      <p:sp>
        <p:nvSpPr>
          <p:cNvPr id="3" name="Title 2"/>
          <p:cNvSpPr>
            <a:spLocks noGrp="1"/>
          </p:cNvSpPr>
          <p:nvPr>
            <p:ph type="title"/>
          </p:nvPr>
        </p:nvSpPr>
        <p:spPr/>
        <p:txBody>
          <a:bodyPr/>
          <a:lstStyle/>
          <a:p>
            <a:pPr algn="ctr"/>
            <a:r>
              <a:rPr lang="en-US" dirty="0"/>
              <a:t>Vehicle Use Agreement </a:t>
            </a:r>
          </a:p>
        </p:txBody>
      </p:sp>
    </p:spTree>
    <p:extLst>
      <p:ext uri="{BB962C8B-B14F-4D97-AF65-F5344CB8AC3E}">
        <p14:creationId xmlns:p14="http://schemas.microsoft.com/office/powerpoint/2010/main" val="306068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cs typeface="Arial" pitchFamily="34" charset="0"/>
              </a:rPr>
              <a:t>A daily log of all trips must be recorded for each state-owned vehicle. (See Appendix G for Sample Daily Trip Log.) </a:t>
            </a:r>
          </a:p>
          <a:p>
            <a:pPr marL="109537" indent="0">
              <a:buNone/>
            </a:pPr>
            <a:endParaRPr lang="en-US" dirty="0">
              <a:cs typeface="Arial" pitchFamily="34" charset="0"/>
            </a:endParaRPr>
          </a:p>
          <a:p>
            <a:r>
              <a:rPr lang="en-US" dirty="0">
                <a:cs typeface="Arial" pitchFamily="34" charset="0"/>
              </a:rPr>
              <a:t>Each daily trip log shall contain: </a:t>
            </a:r>
          </a:p>
          <a:p>
            <a:pPr lvl="1"/>
            <a:r>
              <a:rPr lang="en-US" dirty="0">
                <a:cs typeface="Arial" pitchFamily="34" charset="0"/>
              </a:rPr>
              <a:t>the operator of the vehicle,</a:t>
            </a:r>
          </a:p>
          <a:p>
            <a:pPr lvl="1"/>
            <a:r>
              <a:rPr lang="en-US" dirty="0">
                <a:cs typeface="Arial" pitchFamily="34" charset="0"/>
              </a:rPr>
              <a:t>date of vehicle use, </a:t>
            </a:r>
          </a:p>
          <a:p>
            <a:pPr lvl="1"/>
            <a:r>
              <a:rPr lang="en-US" dirty="0">
                <a:cs typeface="Arial" pitchFamily="34" charset="0"/>
              </a:rPr>
              <a:t>beginning and ending odometer reading, </a:t>
            </a:r>
          </a:p>
          <a:p>
            <a:pPr lvl="1"/>
            <a:r>
              <a:rPr lang="en-US" dirty="0">
                <a:cs typeface="Arial" pitchFamily="34" charset="0"/>
              </a:rPr>
              <a:t>total miles traveled, </a:t>
            </a:r>
          </a:p>
          <a:p>
            <a:pPr lvl="1"/>
            <a:r>
              <a:rPr lang="en-US" dirty="0">
                <a:cs typeface="Arial" pitchFamily="34" charset="0"/>
              </a:rPr>
              <a:t>purpose of each trip, </a:t>
            </a:r>
          </a:p>
          <a:p>
            <a:pPr lvl="1"/>
            <a:r>
              <a:rPr lang="en-US" dirty="0">
                <a:cs typeface="Arial" pitchFamily="34" charset="0"/>
              </a:rPr>
              <a:t>and the business locations visited each day </a:t>
            </a:r>
          </a:p>
          <a:p>
            <a:pPr marL="392113" lvl="1" indent="0">
              <a:buNone/>
            </a:pPr>
            <a:endParaRPr lang="en-US" dirty="0">
              <a:cs typeface="Arial" pitchFamily="34" charset="0"/>
            </a:endParaRPr>
          </a:p>
        </p:txBody>
      </p:sp>
      <p:sp>
        <p:nvSpPr>
          <p:cNvPr id="3" name="Title 2"/>
          <p:cNvSpPr>
            <a:spLocks noGrp="1"/>
          </p:cNvSpPr>
          <p:nvPr>
            <p:ph type="title"/>
          </p:nvPr>
        </p:nvSpPr>
        <p:spPr/>
        <p:txBody>
          <a:bodyPr>
            <a:normAutofit fontScale="90000"/>
          </a:bodyPr>
          <a:lstStyle/>
          <a:p>
            <a:pPr algn="ctr"/>
            <a:r>
              <a:rPr lang="en-US" dirty="0"/>
              <a:t>State-Owned Vehicles:</a:t>
            </a:r>
            <a:br>
              <a:rPr lang="en-US" dirty="0"/>
            </a:br>
            <a:r>
              <a:rPr lang="en-US" dirty="0">
                <a:solidFill>
                  <a:srgbClr val="0070C0"/>
                </a:solidFill>
              </a:rPr>
              <a:t>Logs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0" y="2244090"/>
            <a:ext cx="2438400" cy="2369820"/>
          </a:xfrm>
          <a:prstGeom prst="rect">
            <a:avLst/>
          </a:prstGeom>
        </p:spPr>
      </p:pic>
    </p:spTree>
    <p:extLst>
      <p:ext uri="{BB962C8B-B14F-4D97-AF65-F5344CB8AC3E}">
        <p14:creationId xmlns:p14="http://schemas.microsoft.com/office/powerpoint/2010/main" val="1482753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Clipping"/>
          <p:cNvPicPr>
            <a:picLocks noGrp="1" noChangeAspect="1"/>
          </p:cNvPicPr>
          <p:nvPr>
            <p:ph idx="1"/>
          </p:nvPr>
        </p:nvPicPr>
        <p:blipFill rotWithShape="1">
          <a:blip r:embed="rId3">
            <a:extLst>
              <a:ext uri="{28A0092B-C50C-407E-A947-70E740481C1C}">
                <a14:useLocalDpi xmlns:a14="http://schemas.microsoft.com/office/drawing/2010/main" val="0"/>
              </a:ext>
            </a:extLst>
          </a:blip>
          <a:srcRect r="778"/>
          <a:stretch/>
        </p:blipFill>
        <p:spPr>
          <a:xfrm>
            <a:off x="3919198" y="1481138"/>
            <a:ext cx="4319734" cy="4525962"/>
          </a:xfrm>
        </p:spPr>
      </p:pic>
      <p:sp>
        <p:nvSpPr>
          <p:cNvPr id="3" name="Title 2"/>
          <p:cNvSpPr>
            <a:spLocks noGrp="1"/>
          </p:cNvSpPr>
          <p:nvPr>
            <p:ph type="title"/>
          </p:nvPr>
        </p:nvSpPr>
        <p:spPr/>
        <p:txBody>
          <a:bodyPr/>
          <a:lstStyle/>
          <a:p>
            <a:pPr algn="ctr"/>
            <a:r>
              <a:rPr lang="en-US" dirty="0"/>
              <a:t>Daily Trip Log</a:t>
            </a:r>
          </a:p>
        </p:txBody>
      </p:sp>
    </p:spTree>
    <p:extLst>
      <p:ext uri="{BB962C8B-B14F-4D97-AF65-F5344CB8AC3E}">
        <p14:creationId xmlns:p14="http://schemas.microsoft.com/office/powerpoint/2010/main" val="1768162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39758"/>
            <a:ext cx="10972800" cy="4525962"/>
          </a:xfrm>
        </p:spPr>
        <p:txBody>
          <a:bodyPr>
            <a:normAutofit/>
          </a:bodyPr>
          <a:lstStyle/>
          <a:p>
            <a:pPr marL="109537" indent="0">
              <a:buNone/>
            </a:pPr>
            <a:r>
              <a:rPr lang="en-US" sz="2400" b="1" dirty="0">
                <a:cs typeface="Arial" pitchFamily="34" charset="0"/>
              </a:rPr>
              <a:t>Inappropriate activities or misuse include, but are not limited to:</a:t>
            </a:r>
          </a:p>
          <a:p>
            <a:pPr marL="452628" indent="-342900"/>
            <a:endParaRPr lang="en-US" sz="2400" b="1" dirty="0">
              <a:cs typeface="Arial" pitchFamily="34" charset="0"/>
            </a:endParaRPr>
          </a:p>
          <a:p>
            <a:pPr>
              <a:lnSpc>
                <a:spcPct val="150000"/>
              </a:lnSpc>
            </a:pPr>
            <a:r>
              <a:rPr lang="en-US" sz="2400" dirty="0">
                <a:cs typeface="Arial" pitchFamily="34" charset="0"/>
              </a:rPr>
              <a:t> Using the vehicle for personal use outside of the employees’ scope of employment</a:t>
            </a:r>
          </a:p>
          <a:p>
            <a:pPr>
              <a:lnSpc>
                <a:spcPct val="150000"/>
              </a:lnSpc>
            </a:pPr>
            <a:r>
              <a:rPr lang="en-US" sz="2400" dirty="0">
                <a:cs typeface="Arial" pitchFamily="34" charset="0"/>
              </a:rPr>
              <a:t> Failure to maintain accurate daily trip log (Appendix G)</a:t>
            </a:r>
          </a:p>
          <a:p>
            <a:pPr>
              <a:lnSpc>
                <a:spcPct val="150000"/>
              </a:lnSpc>
            </a:pPr>
            <a:r>
              <a:rPr lang="en-US" sz="2400" dirty="0">
                <a:cs typeface="Arial" pitchFamily="34" charset="0"/>
              </a:rPr>
              <a:t> Use of alcohol in state-owned vehicles</a:t>
            </a:r>
          </a:p>
          <a:p>
            <a:pPr>
              <a:lnSpc>
                <a:spcPct val="150000"/>
              </a:lnSpc>
            </a:pPr>
            <a:r>
              <a:rPr lang="en-US" sz="2400" dirty="0">
                <a:cs typeface="Arial" pitchFamily="34" charset="0"/>
              </a:rPr>
              <a:t> Use of drugs in state-owned vehicles</a:t>
            </a:r>
          </a:p>
          <a:p>
            <a:pPr>
              <a:lnSpc>
                <a:spcPct val="150000"/>
              </a:lnSpc>
            </a:pPr>
            <a:r>
              <a:rPr lang="en-US" sz="2400" dirty="0">
                <a:cs typeface="Arial" pitchFamily="34" charset="0"/>
              </a:rPr>
              <a:t> Use of tobacco products in state-owned vehicles</a:t>
            </a:r>
          </a:p>
          <a:p>
            <a:pPr marL="736092" lvl="1" indent="-342900">
              <a:lnSpc>
                <a:spcPct val="150000"/>
              </a:lnSpc>
            </a:pPr>
            <a:endParaRPr lang="en-US" sz="2000" dirty="0"/>
          </a:p>
        </p:txBody>
      </p:sp>
      <p:sp>
        <p:nvSpPr>
          <p:cNvPr id="3" name="Title 2"/>
          <p:cNvSpPr>
            <a:spLocks noGrp="1"/>
          </p:cNvSpPr>
          <p:nvPr>
            <p:ph type="title"/>
          </p:nvPr>
        </p:nvSpPr>
        <p:spPr/>
        <p:txBody>
          <a:bodyPr>
            <a:normAutofit fontScale="90000"/>
          </a:bodyPr>
          <a:lstStyle/>
          <a:p>
            <a:pPr algn="ctr"/>
            <a:r>
              <a:rPr lang="en-US" dirty="0"/>
              <a:t>Vehicle Use Policy:</a:t>
            </a:r>
            <a:br>
              <a:rPr lang="en-US" dirty="0"/>
            </a:br>
            <a:r>
              <a:rPr lang="en-US" dirty="0">
                <a:solidFill>
                  <a:srgbClr val="7030A0"/>
                </a:solidFill>
              </a:rPr>
              <a:t>Misuse or Inappropriate Activities </a:t>
            </a:r>
          </a:p>
        </p:txBody>
      </p:sp>
    </p:spTree>
    <p:extLst>
      <p:ext uri="{BB962C8B-B14F-4D97-AF65-F5344CB8AC3E}">
        <p14:creationId xmlns:p14="http://schemas.microsoft.com/office/powerpoint/2010/main" val="478120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81138"/>
            <a:ext cx="11361576" cy="4525962"/>
          </a:xfrm>
        </p:spPr>
        <p:txBody>
          <a:bodyPr>
            <a:normAutofit/>
          </a:bodyPr>
          <a:lstStyle/>
          <a:p>
            <a:pPr marL="137604" indent="0">
              <a:buNone/>
            </a:pPr>
            <a:r>
              <a:rPr lang="en-US" b="1" dirty="0">
                <a:cs typeface="Arial" pitchFamily="34" charset="0"/>
              </a:rPr>
              <a:t>Inappropriate activities or misuse include, but are not limited to continued: </a:t>
            </a:r>
          </a:p>
          <a:p>
            <a:pPr marL="393192" lvl="1" indent="0" algn="ctr">
              <a:buNone/>
            </a:pPr>
            <a:endParaRPr lang="en-US" b="1" dirty="0">
              <a:cs typeface="Arial" pitchFamily="34" charset="0"/>
            </a:endParaRPr>
          </a:p>
          <a:p>
            <a:r>
              <a:rPr lang="en-US" dirty="0">
                <a:cs typeface="Arial" pitchFamily="34" charset="0"/>
              </a:rPr>
              <a:t> </a:t>
            </a:r>
            <a:r>
              <a:rPr lang="en-US" sz="2400" dirty="0">
                <a:cs typeface="Arial" pitchFamily="34" charset="0"/>
              </a:rPr>
              <a:t>Improper vehicle assignment</a:t>
            </a:r>
          </a:p>
          <a:p>
            <a:r>
              <a:rPr lang="en-US" sz="2400" dirty="0">
                <a:cs typeface="Arial" pitchFamily="34" charset="0"/>
              </a:rPr>
              <a:t> Failure to report changes in driving status;</a:t>
            </a:r>
          </a:p>
          <a:p>
            <a:r>
              <a:rPr lang="en-US" sz="2400" dirty="0">
                <a:cs typeface="Arial" pitchFamily="34" charset="0"/>
              </a:rPr>
              <a:t> Falsification of documents</a:t>
            </a:r>
          </a:p>
          <a:p>
            <a:r>
              <a:rPr lang="en-US" sz="2400" dirty="0">
                <a:cs typeface="Arial" pitchFamily="34" charset="0"/>
              </a:rPr>
              <a:t> Failure to comply with vehicle safety laws (ex: speeding and /or reckless driving)</a:t>
            </a:r>
          </a:p>
          <a:p>
            <a:r>
              <a:rPr lang="en-US" sz="2400" dirty="0">
                <a:cs typeface="Arial" pitchFamily="34" charset="0"/>
              </a:rPr>
              <a:t> Failure to take proper care of the vehicle</a:t>
            </a:r>
          </a:p>
          <a:p>
            <a:r>
              <a:rPr lang="en-US" sz="2400" dirty="0">
                <a:cs typeface="Arial" pitchFamily="34" charset="0"/>
              </a:rPr>
              <a:t> Failure to comply with any policy or procedure otherwise set forth herein</a:t>
            </a:r>
          </a:p>
          <a:p>
            <a:r>
              <a:rPr lang="en-US" sz="2400" dirty="0">
                <a:cs typeface="Arial" pitchFamily="34" charset="0"/>
              </a:rPr>
              <a:t> Violation of vehicle replacement policy</a:t>
            </a:r>
          </a:p>
          <a:p>
            <a:pPr lvl="1"/>
            <a:endParaRPr lang="en-US" dirty="0"/>
          </a:p>
          <a:p>
            <a:pPr marL="109728" indent="0">
              <a:buNone/>
            </a:pPr>
            <a:endParaRPr lang="en-US" dirty="0"/>
          </a:p>
        </p:txBody>
      </p:sp>
      <p:sp>
        <p:nvSpPr>
          <p:cNvPr id="3" name="Title 2"/>
          <p:cNvSpPr>
            <a:spLocks noGrp="1"/>
          </p:cNvSpPr>
          <p:nvPr>
            <p:ph type="title"/>
          </p:nvPr>
        </p:nvSpPr>
        <p:spPr/>
        <p:txBody>
          <a:bodyPr>
            <a:normAutofit fontScale="90000"/>
          </a:bodyPr>
          <a:lstStyle/>
          <a:p>
            <a:pPr algn="ctr"/>
            <a:r>
              <a:rPr lang="en-US" dirty="0"/>
              <a:t>Vehicle Use Policy:</a:t>
            </a:r>
            <a:br>
              <a:rPr lang="en-US" dirty="0"/>
            </a:br>
            <a:r>
              <a:rPr lang="en-US" dirty="0">
                <a:solidFill>
                  <a:srgbClr val="00B0F0"/>
                </a:solidFill>
              </a:rPr>
              <a:t>Misuse or Inappropriate Activities </a:t>
            </a:r>
          </a:p>
        </p:txBody>
      </p:sp>
    </p:spTree>
    <p:extLst>
      <p:ext uri="{BB962C8B-B14F-4D97-AF65-F5344CB8AC3E}">
        <p14:creationId xmlns:p14="http://schemas.microsoft.com/office/powerpoint/2010/main" val="680339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714403"/>
            <a:ext cx="10972800" cy="4525962"/>
          </a:xfrm>
        </p:spPr>
        <p:txBody>
          <a:bodyPr>
            <a:normAutofit/>
          </a:bodyPr>
          <a:lstStyle/>
          <a:p>
            <a:pPr>
              <a:lnSpc>
                <a:spcPct val="150000"/>
              </a:lnSpc>
            </a:pPr>
            <a:r>
              <a:rPr lang="en-US" sz="2000" dirty="0">
                <a:cs typeface="Arial" pitchFamily="34" charset="0"/>
              </a:rPr>
              <a:t>Sightseeing or trips for pleasure unless the trip is part of the official agenda for a business conference</a:t>
            </a:r>
          </a:p>
          <a:p>
            <a:pPr>
              <a:lnSpc>
                <a:spcPct val="150000"/>
              </a:lnSpc>
            </a:pPr>
            <a:r>
              <a:rPr lang="en-US" sz="2000" dirty="0">
                <a:cs typeface="Arial" pitchFamily="34" charset="0"/>
              </a:rPr>
              <a:t>Transporting family members, dependents or friends to school, daycare, medical appointments, social events or other personal activities</a:t>
            </a:r>
          </a:p>
          <a:p>
            <a:pPr>
              <a:lnSpc>
                <a:spcPct val="150000"/>
              </a:lnSpc>
            </a:pPr>
            <a:r>
              <a:rPr lang="en-US" sz="2000" dirty="0">
                <a:cs typeface="Arial" pitchFamily="34" charset="0"/>
              </a:rPr>
              <a:t>Conducting other personal business outside the authorized user’s scope of employment</a:t>
            </a:r>
          </a:p>
          <a:p>
            <a:pPr marL="109728" indent="0" algn="ctr">
              <a:lnSpc>
                <a:spcPct val="150000"/>
              </a:lnSpc>
              <a:buNone/>
            </a:pPr>
            <a:endParaRPr lang="en-US" sz="1600" dirty="0">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pPr algn="ctr"/>
            <a:r>
              <a:rPr lang="en-US" dirty="0"/>
              <a:t>State-Owned Vehicles:</a:t>
            </a:r>
            <a:br>
              <a:rPr lang="en-US" dirty="0"/>
            </a:br>
            <a:r>
              <a:rPr lang="en-US" dirty="0"/>
              <a:t> </a:t>
            </a:r>
            <a:r>
              <a:rPr lang="en-US" dirty="0">
                <a:solidFill>
                  <a:srgbClr val="FF0000"/>
                </a:solidFill>
              </a:rPr>
              <a:t>Unauthorized Usage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0619" y="3869181"/>
            <a:ext cx="2360645" cy="2371184"/>
          </a:xfrm>
          <a:prstGeom prst="rect">
            <a:avLst/>
          </a:prstGeom>
        </p:spPr>
      </p:pic>
    </p:spTree>
    <p:extLst>
      <p:ext uri="{BB962C8B-B14F-4D97-AF65-F5344CB8AC3E}">
        <p14:creationId xmlns:p14="http://schemas.microsoft.com/office/powerpoint/2010/main" val="3288990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50000"/>
              </a:lnSpc>
              <a:buFont typeface="Wingdings" pitchFamily="2" charset="2"/>
              <a:buChar char="Ø"/>
            </a:pPr>
            <a:r>
              <a:rPr lang="en-US" dirty="0">
                <a:latin typeface="Arial" pitchFamily="34" charset="0"/>
                <a:cs typeface="Arial" pitchFamily="34" charset="0"/>
              </a:rPr>
              <a:t>State Vehicles Assignments are classified as: </a:t>
            </a:r>
          </a:p>
          <a:p>
            <a:pPr lvl="1">
              <a:lnSpc>
                <a:spcPct val="150000"/>
              </a:lnSpc>
              <a:buFont typeface="Wingdings" pitchFamily="2" charset="2"/>
              <a:buChar char="Ø"/>
            </a:pPr>
            <a:r>
              <a:rPr lang="en-US" sz="1600" b="1" u="sng" dirty="0">
                <a:solidFill>
                  <a:srgbClr val="00B050"/>
                </a:solidFill>
                <a:latin typeface="Arial" pitchFamily="34" charset="0"/>
                <a:cs typeface="Arial" pitchFamily="34" charset="0"/>
              </a:rPr>
              <a:t>Law Enforcement </a:t>
            </a:r>
            <a:r>
              <a:rPr lang="en-US" sz="1600" dirty="0">
                <a:solidFill>
                  <a:srgbClr val="00B050"/>
                </a:solidFill>
                <a:latin typeface="Arial" pitchFamily="34" charset="0"/>
                <a:cs typeface="Arial" pitchFamily="34" charset="0"/>
              </a:rPr>
              <a:t>: </a:t>
            </a:r>
            <a:r>
              <a:rPr lang="en-US" sz="1600" dirty="0">
                <a:latin typeface="Arial" pitchFamily="34" charset="0"/>
                <a:cs typeface="Arial" pitchFamily="34" charset="0"/>
              </a:rPr>
              <a:t>a state-owned vehicle assigned to a sworn law enforcement officer as defined in section 45-6-3 of the code, or a law enforcement trainee as defined in section 45-6-3 (e) of the code, to be driven in the daily performance of the duties of a sworn law enforcement officer or trainee if use of the vehicle is essential for the employee to carry out their job duties. Agencies must supply a copy of the official certification from the Mississippi Board on Law Enforcement Officer Standards and Training (BLEOST)</a:t>
            </a:r>
          </a:p>
          <a:p>
            <a:pPr lvl="1">
              <a:lnSpc>
                <a:spcPct val="150000"/>
              </a:lnSpc>
              <a:buFont typeface="Wingdings" pitchFamily="2" charset="2"/>
              <a:buChar char="Ø"/>
            </a:pPr>
            <a:r>
              <a:rPr lang="en-US" sz="1600" b="1" u="sng" dirty="0">
                <a:solidFill>
                  <a:srgbClr val="FF0000"/>
                </a:solidFill>
                <a:latin typeface="Arial" pitchFamily="34" charset="0"/>
                <a:cs typeface="Arial" pitchFamily="34" charset="0"/>
              </a:rPr>
              <a:t>Commute</a:t>
            </a:r>
            <a:r>
              <a:rPr lang="en-US" sz="1600" dirty="0">
                <a:latin typeface="Arial" pitchFamily="34" charset="0"/>
                <a:cs typeface="Arial" pitchFamily="34" charset="0"/>
              </a:rPr>
              <a:t>: a state-owned vehicle assigned to be driven from an employee’s official duty station or temporary place of work to an employee's residence as needed</a:t>
            </a:r>
          </a:p>
          <a:p>
            <a:pPr lvl="1">
              <a:lnSpc>
                <a:spcPct val="150000"/>
              </a:lnSpc>
              <a:buFont typeface="Wingdings" pitchFamily="2" charset="2"/>
              <a:buChar char="Ø"/>
            </a:pPr>
            <a:r>
              <a:rPr lang="en-US" sz="1600" b="1" u="sng" dirty="0">
                <a:solidFill>
                  <a:srgbClr val="7030A0"/>
                </a:solidFill>
                <a:latin typeface="Arial" pitchFamily="34" charset="0"/>
                <a:cs typeface="Arial" pitchFamily="34" charset="0"/>
              </a:rPr>
              <a:t>Non- Commute: </a:t>
            </a:r>
            <a:r>
              <a:rPr lang="en-US" sz="1600" dirty="0">
                <a:latin typeface="Arial" pitchFamily="34" charset="0"/>
                <a:cs typeface="Arial" pitchFamily="34" charset="0"/>
              </a:rPr>
              <a:t>a state-owned vehicle assigned to be driven to and from an employee's official duty station to any temporary place of work and returned to the official duty station on a daily basis. This vehicle must not be driven to and from the employee’s residence </a:t>
            </a:r>
          </a:p>
        </p:txBody>
      </p:sp>
      <p:sp>
        <p:nvSpPr>
          <p:cNvPr id="3" name="Title 2"/>
          <p:cNvSpPr>
            <a:spLocks noGrp="1"/>
          </p:cNvSpPr>
          <p:nvPr>
            <p:ph type="title"/>
          </p:nvPr>
        </p:nvSpPr>
        <p:spPr/>
        <p:txBody>
          <a:bodyPr>
            <a:normAutofit fontScale="90000"/>
          </a:bodyPr>
          <a:lstStyle/>
          <a:p>
            <a:pPr algn="ctr"/>
            <a:r>
              <a:rPr lang="en-US" dirty="0"/>
              <a:t>Vehicle Use Policy:</a:t>
            </a:r>
            <a:br>
              <a:rPr lang="en-US" dirty="0"/>
            </a:br>
            <a:r>
              <a:rPr lang="en-US" dirty="0">
                <a:solidFill>
                  <a:schemeClr val="accent3">
                    <a:lumMod val="75000"/>
                  </a:schemeClr>
                </a:solidFill>
              </a:rPr>
              <a:t>Vehicle Classification </a:t>
            </a:r>
          </a:p>
        </p:txBody>
      </p:sp>
    </p:spTree>
    <p:extLst>
      <p:ext uri="{BB962C8B-B14F-4D97-AF65-F5344CB8AC3E}">
        <p14:creationId xmlns:p14="http://schemas.microsoft.com/office/powerpoint/2010/main" val="3943002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62487" y="2944019"/>
            <a:ext cx="2867025" cy="1600200"/>
          </a:xfrm>
        </p:spPr>
      </p:pic>
      <p:sp>
        <p:nvSpPr>
          <p:cNvPr id="3" name="Title 2"/>
          <p:cNvSpPr>
            <a:spLocks noGrp="1"/>
          </p:cNvSpPr>
          <p:nvPr>
            <p:ph type="title"/>
          </p:nvPr>
        </p:nvSpPr>
        <p:spPr/>
        <p:txBody>
          <a:bodyPr>
            <a:normAutofit/>
          </a:bodyPr>
          <a:lstStyle/>
          <a:p>
            <a:pPr algn="ctr"/>
            <a:r>
              <a:rPr lang="en-US" dirty="0"/>
              <a:t>State Vehicle Safety Operation Policy </a:t>
            </a:r>
          </a:p>
        </p:txBody>
      </p:sp>
      <p:sp>
        <p:nvSpPr>
          <p:cNvPr id="5" name="Explosion 1 4"/>
          <p:cNvSpPr/>
          <p:nvPr/>
        </p:nvSpPr>
        <p:spPr>
          <a:xfrm>
            <a:off x="1752600" y="1371601"/>
            <a:ext cx="2743200" cy="1981199"/>
          </a:xfrm>
          <a:prstGeom prst="irregularSeal1">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t>Distractions </a:t>
            </a:r>
          </a:p>
        </p:txBody>
      </p:sp>
      <p:sp>
        <p:nvSpPr>
          <p:cNvPr id="6" name="Explosion 1 5"/>
          <p:cNvSpPr/>
          <p:nvPr/>
        </p:nvSpPr>
        <p:spPr>
          <a:xfrm>
            <a:off x="7772400" y="990600"/>
            <a:ext cx="2514600" cy="2057400"/>
          </a:xfrm>
          <a:prstGeom prst="irregularSeal1">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t>Impaired Driving </a:t>
            </a:r>
          </a:p>
        </p:txBody>
      </p:sp>
      <p:sp>
        <p:nvSpPr>
          <p:cNvPr id="7" name="Explosion 1 6"/>
          <p:cNvSpPr/>
          <p:nvPr/>
        </p:nvSpPr>
        <p:spPr>
          <a:xfrm>
            <a:off x="8534400" y="3962400"/>
            <a:ext cx="1600200" cy="1905000"/>
          </a:xfrm>
          <a:prstGeom prst="irregularSeal1">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Seat Belts</a:t>
            </a:r>
          </a:p>
        </p:txBody>
      </p:sp>
      <p:sp>
        <p:nvSpPr>
          <p:cNvPr id="8" name="Explosion 1 7"/>
          <p:cNvSpPr/>
          <p:nvPr/>
        </p:nvSpPr>
        <p:spPr>
          <a:xfrm>
            <a:off x="2514601" y="3962400"/>
            <a:ext cx="1796143" cy="1905000"/>
          </a:xfrm>
          <a:prstGeom prst="irregularSeal1">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t>Fines</a:t>
            </a:r>
          </a:p>
        </p:txBody>
      </p:sp>
    </p:spTree>
    <p:extLst>
      <p:ext uri="{BB962C8B-B14F-4D97-AF65-F5344CB8AC3E}">
        <p14:creationId xmlns:p14="http://schemas.microsoft.com/office/powerpoint/2010/main" val="295472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30427"/>
            <a:ext cx="10972800" cy="4525962"/>
          </a:xfrm>
        </p:spPr>
        <p:txBody>
          <a:bodyPr/>
          <a:lstStyle/>
          <a:p>
            <a:pPr>
              <a:lnSpc>
                <a:spcPct val="150000"/>
              </a:lnSpc>
            </a:pPr>
            <a:r>
              <a:rPr lang="en-US" dirty="0"/>
              <a:t>Call an ambulance if anyone is injured</a:t>
            </a:r>
          </a:p>
          <a:p>
            <a:pPr>
              <a:lnSpc>
                <a:spcPct val="150000"/>
              </a:lnSpc>
            </a:pPr>
            <a:r>
              <a:rPr lang="en-US" dirty="0"/>
              <a:t>Immediately notify the city police, sheriff’s office or highway patrol</a:t>
            </a:r>
          </a:p>
          <a:p>
            <a:pPr>
              <a:lnSpc>
                <a:spcPct val="150000"/>
              </a:lnSpc>
            </a:pPr>
            <a:r>
              <a:rPr lang="en-US" dirty="0"/>
              <a:t>Do not move either vehicle until an officer of the law advises you to do so</a:t>
            </a:r>
          </a:p>
          <a:p>
            <a:pPr>
              <a:lnSpc>
                <a:spcPct val="150000"/>
              </a:lnSpc>
            </a:pPr>
            <a:r>
              <a:rPr lang="en-US" dirty="0"/>
              <a:t>The Proof of Insurance number that should be entered on the police report is 11-46-15 </a:t>
            </a:r>
          </a:p>
        </p:txBody>
      </p:sp>
      <p:sp>
        <p:nvSpPr>
          <p:cNvPr id="3" name="Title 2"/>
          <p:cNvSpPr>
            <a:spLocks noGrp="1"/>
          </p:cNvSpPr>
          <p:nvPr>
            <p:ph type="title"/>
          </p:nvPr>
        </p:nvSpPr>
        <p:spPr/>
        <p:txBody>
          <a:bodyPr>
            <a:normAutofit fontScale="90000"/>
          </a:bodyPr>
          <a:lstStyle/>
          <a:p>
            <a:pPr algn="ctr"/>
            <a:r>
              <a:rPr lang="en-US" dirty="0"/>
              <a:t>State Vehicle Safety Operation Policies : </a:t>
            </a:r>
            <a:r>
              <a:rPr lang="en-US" dirty="0">
                <a:solidFill>
                  <a:srgbClr val="7030A0"/>
                </a:solidFill>
              </a:rPr>
              <a:t>Reporting Accidents  </a:t>
            </a:r>
          </a:p>
        </p:txBody>
      </p:sp>
      <p:pic>
        <p:nvPicPr>
          <p:cNvPr id="4" name="Picture 2" descr="C:\Documents and Settings\yt318259\Local Settings\Temporary Internet Files\Content.IE5\EVE56RO1\MC90005691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1" y="4648200"/>
            <a:ext cx="319010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60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50000"/>
              </a:lnSpc>
            </a:pPr>
            <a:r>
              <a:rPr lang="en-US" sz="2400" dirty="0">
                <a:cs typeface="Arial" pitchFamily="34" charset="0"/>
              </a:rPr>
              <a:t>No Department or Agency of the State of Mississippi may purchase any motor vehicle, regardless of funds used, without first obtaining approval from the BFM!!!!</a:t>
            </a:r>
          </a:p>
          <a:p>
            <a:pPr>
              <a:lnSpc>
                <a:spcPct val="150000"/>
              </a:lnSpc>
            </a:pPr>
            <a:r>
              <a:rPr lang="en-US" sz="2400" dirty="0">
                <a:cs typeface="Arial" pitchFamily="34" charset="0"/>
              </a:rPr>
              <a:t>No requests shall be approved if the agency has not properly maintained vehicle data in MAGIC</a:t>
            </a:r>
          </a:p>
          <a:p>
            <a:pPr>
              <a:lnSpc>
                <a:spcPct val="150000"/>
              </a:lnSpc>
            </a:pPr>
            <a:r>
              <a:rPr lang="en-US" sz="2400" dirty="0">
                <a:cs typeface="Arial" pitchFamily="34" charset="0"/>
              </a:rPr>
              <a:t>Inadequacies or discrepancies must be corrected prior to approval</a:t>
            </a:r>
          </a:p>
        </p:txBody>
      </p:sp>
      <p:sp>
        <p:nvSpPr>
          <p:cNvPr id="3" name="Title 2"/>
          <p:cNvSpPr>
            <a:spLocks noGrp="1"/>
          </p:cNvSpPr>
          <p:nvPr>
            <p:ph type="title"/>
          </p:nvPr>
        </p:nvSpPr>
        <p:spPr/>
        <p:txBody>
          <a:bodyPr>
            <a:normAutofit fontScale="90000"/>
          </a:bodyPr>
          <a:lstStyle/>
          <a:p>
            <a:pPr algn="ctr"/>
            <a:r>
              <a:rPr lang="en-US" dirty="0"/>
              <a:t>Purchasing State-Owned Vehicles:</a:t>
            </a:r>
            <a:br>
              <a:rPr lang="en-US" dirty="0"/>
            </a:br>
            <a:r>
              <a:rPr lang="en-US" dirty="0">
                <a:solidFill>
                  <a:srgbClr val="00B050"/>
                </a:solidFill>
              </a:rPr>
              <a:t>Approval</a:t>
            </a:r>
          </a:p>
        </p:txBody>
      </p:sp>
      <p:pic>
        <p:nvPicPr>
          <p:cNvPr id="4098" name="Picture 2" descr="C:\Documents and Settings\yt318259\Local Settings\Temporary Internet Files\Content.IE5\YZ496F6Z\MC90009789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39943" y="4473203"/>
            <a:ext cx="1965240" cy="2043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869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Ø"/>
            </a:pPr>
            <a:endParaRPr lang="en-US" dirty="0"/>
          </a:p>
          <a:p>
            <a:r>
              <a:rPr lang="en-US" dirty="0"/>
              <a:t>Do not make any statement of guilt to any party</a:t>
            </a:r>
          </a:p>
          <a:p>
            <a:r>
              <a:rPr lang="en-US" dirty="0"/>
              <a:t>Notify your immediate supervisor as soon as possible</a:t>
            </a:r>
          </a:p>
          <a:p>
            <a:pPr>
              <a:lnSpc>
                <a:spcPct val="150000"/>
              </a:lnSpc>
            </a:pPr>
            <a:r>
              <a:rPr lang="en-US" dirty="0"/>
              <a:t>Complete a State of Mississippi Liability Claim Report Form, available online</a:t>
            </a:r>
          </a:p>
          <a:p>
            <a:r>
              <a:rPr lang="en-US" dirty="0"/>
              <a:t>Submit the form, along with police report and any other applicable information to TORT</a:t>
            </a:r>
          </a:p>
        </p:txBody>
      </p:sp>
      <p:sp>
        <p:nvSpPr>
          <p:cNvPr id="3" name="Title 2"/>
          <p:cNvSpPr>
            <a:spLocks noGrp="1"/>
          </p:cNvSpPr>
          <p:nvPr>
            <p:ph type="title"/>
          </p:nvPr>
        </p:nvSpPr>
        <p:spPr/>
        <p:txBody>
          <a:bodyPr>
            <a:normAutofit fontScale="90000"/>
          </a:bodyPr>
          <a:lstStyle/>
          <a:p>
            <a:pPr algn="ctr"/>
            <a:r>
              <a:rPr lang="en-US" dirty="0"/>
              <a:t>State Vehicle Safety Operation Policies : </a:t>
            </a:r>
            <a:r>
              <a:rPr lang="en-US" dirty="0">
                <a:solidFill>
                  <a:srgbClr val="FFC000"/>
                </a:solidFill>
              </a:rPr>
              <a:t>Reporting Accidents </a:t>
            </a:r>
          </a:p>
        </p:txBody>
      </p:sp>
    </p:spTree>
    <p:extLst>
      <p:ext uri="{BB962C8B-B14F-4D97-AF65-F5344CB8AC3E}">
        <p14:creationId xmlns:p14="http://schemas.microsoft.com/office/powerpoint/2010/main" val="1845145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729661" y="1417638"/>
            <a:ext cx="4732677" cy="4525962"/>
          </a:xfrm>
        </p:spPr>
      </p:pic>
      <p:sp>
        <p:nvSpPr>
          <p:cNvPr id="3" name="Title 2"/>
          <p:cNvSpPr>
            <a:spLocks noGrp="1"/>
          </p:cNvSpPr>
          <p:nvPr>
            <p:ph type="title"/>
          </p:nvPr>
        </p:nvSpPr>
        <p:spPr/>
        <p:txBody>
          <a:bodyPr/>
          <a:lstStyle/>
          <a:p>
            <a:pPr algn="ctr"/>
            <a:r>
              <a:rPr lang="en-US" dirty="0"/>
              <a:t>Liability Claim Reporting Form </a:t>
            </a:r>
          </a:p>
        </p:txBody>
      </p:sp>
    </p:spTree>
    <p:extLst>
      <p:ext uri="{BB962C8B-B14F-4D97-AF65-F5344CB8AC3E}">
        <p14:creationId xmlns:p14="http://schemas.microsoft.com/office/powerpoint/2010/main" val="1160534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All agencies are urged to establish a written policy which shall describe the planned maintenance program for its fleet</a:t>
            </a:r>
          </a:p>
          <a:p>
            <a:r>
              <a:rPr lang="en-US" dirty="0"/>
              <a:t>All maintenance and repairs performed on state-owned vehicles must be documented in MAGIC and retained for the life of the vehicle</a:t>
            </a:r>
          </a:p>
        </p:txBody>
      </p:sp>
      <p:sp>
        <p:nvSpPr>
          <p:cNvPr id="3" name="Title 2"/>
          <p:cNvSpPr>
            <a:spLocks noGrp="1"/>
          </p:cNvSpPr>
          <p:nvPr>
            <p:ph type="title"/>
          </p:nvPr>
        </p:nvSpPr>
        <p:spPr/>
        <p:txBody>
          <a:bodyPr>
            <a:normAutofit/>
          </a:bodyPr>
          <a:lstStyle/>
          <a:p>
            <a:pPr algn="ctr"/>
            <a:r>
              <a:rPr lang="en-US" dirty="0"/>
              <a:t>Maintenance and Care of Vehicles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4978" y="3353740"/>
            <a:ext cx="2371725" cy="2590800"/>
          </a:xfrm>
          <a:prstGeom prst="rect">
            <a:avLst/>
          </a:prstGeom>
        </p:spPr>
      </p:pic>
    </p:spTree>
    <p:extLst>
      <p:ext uri="{BB962C8B-B14F-4D97-AF65-F5344CB8AC3E}">
        <p14:creationId xmlns:p14="http://schemas.microsoft.com/office/powerpoint/2010/main" val="1033716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0856" y="1079769"/>
            <a:ext cx="10596465" cy="4525963"/>
          </a:xfrm>
        </p:spPr>
        <p:txBody>
          <a:bodyPr>
            <a:normAutofit/>
          </a:bodyPr>
          <a:lstStyle/>
          <a:p>
            <a:pPr marL="109728" indent="0">
              <a:buNone/>
            </a:pPr>
            <a:endParaRPr lang="en-US" b="1" dirty="0"/>
          </a:p>
          <a:p>
            <a:r>
              <a:rPr lang="en-US" sz="2400" dirty="0">
                <a:cs typeface="Arial" pitchFamily="34" charset="0"/>
              </a:rPr>
              <a:t>Gasoline purchases shall be obtained using the state-approved fuel access card from vendor facilities that accept the state-approved Fuel Access Card</a:t>
            </a:r>
          </a:p>
          <a:p>
            <a:endParaRPr lang="en-US" sz="900" dirty="0">
              <a:cs typeface="Arial" pitchFamily="34" charset="0"/>
            </a:endParaRPr>
          </a:p>
          <a:p>
            <a:r>
              <a:rPr lang="en-US" sz="2400" dirty="0">
                <a:cs typeface="Arial" pitchFamily="34" charset="0"/>
              </a:rPr>
              <a:t>Compare </a:t>
            </a:r>
            <a:r>
              <a:rPr lang="en-US" sz="2400" dirty="0" err="1">
                <a:cs typeface="Arial" pitchFamily="34" charset="0"/>
              </a:rPr>
              <a:t>FuelMan</a:t>
            </a:r>
            <a:r>
              <a:rPr lang="en-US" sz="2400" dirty="0">
                <a:cs typeface="Arial" pitchFamily="34" charset="0"/>
              </a:rPr>
              <a:t> pricing weekly on the OPTFM website</a:t>
            </a:r>
          </a:p>
          <a:p>
            <a:endParaRPr lang="en-US" sz="400" dirty="0">
              <a:cs typeface="Arial" pitchFamily="34" charset="0"/>
            </a:endParaRPr>
          </a:p>
          <a:p>
            <a:r>
              <a:rPr lang="en-US" sz="2400" b="1" u="sng" dirty="0">
                <a:solidFill>
                  <a:srgbClr val="FF0000"/>
                </a:solidFill>
                <a:cs typeface="Arial" pitchFamily="34" charset="0"/>
              </a:rPr>
              <a:t>Only regular unleaded gasoline </a:t>
            </a:r>
            <a:r>
              <a:rPr lang="en-US" sz="2400" dirty="0">
                <a:cs typeface="Arial" pitchFamily="34" charset="0"/>
              </a:rPr>
              <a:t>or diesel from self-service pumps should be used</a:t>
            </a:r>
          </a:p>
          <a:p>
            <a:r>
              <a:rPr lang="en-US" sz="2400" dirty="0">
                <a:cs typeface="Arial" pitchFamily="34" charset="0"/>
              </a:rPr>
              <a:t>No higher-octane gas is to be purchased</a:t>
            </a:r>
          </a:p>
          <a:p>
            <a:pPr marL="109728" indent="0">
              <a:buNone/>
            </a:pPr>
            <a:endParaRPr lang="en-US" sz="2400" dirty="0">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pPr algn="ctr"/>
            <a:r>
              <a:rPr lang="en-US" dirty="0"/>
              <a:t>Maintenance and Care of Vehicles: </a:t>
            </a:r>
            <a:br>
              <a:rPr lang="en-US" dirty="0"/>
            </a:br>
            <a:r>
              <a:rPr lang="en-US" dirty="0">
                <a:solidFill>
                  <a:schemeClr val="accent6">
                    <a:lumMod val="60000"/>
                    <a:lumOff val="40000"/>
                  </a:schemeClr>
                </a:solidFill>
              </a:rPr>
              <a:t>Fuel Purchases </a:t>
            </a:r>
            <a:br>
              <a:rPr lang="en-US" dirty="0">
                <a:solidFill>
                  <a:schemeClr val="accent6">
                    <a:lumMod val="60000"/>
                    <a:lumOff val="40000"/>
                  </a:schemeClr>
                </a:solidFill>
              </a:rPr>
            </a:br>
            <a:endParaRPr lang="en-US" dirty="0">
              <a:solidFill>
                <a:schemeClr val="accent6">
                  <a:lumMod val="60000"/>
                  <a:lumOff val="40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7600" y="4572000"/>
            <a:ext cx="2883568" cy="2067464"/>
          </a:xfrm>
          <a:prstGeom prst="rect">
            <a:avLst/>
          </a:prstGeom>
        </p:spPr>
      </p:pic>
    </p:spTree>
    <p:extLst>
      <p:ext uri="{BB962C8B-B14F-4D97-AF65-F5344CB8AC3E}">
        <p14:creationId xmlns:p14="http://schemas.microsoft.com/office/powerpoint/2010/main" val="3238761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Each agency is encouraged to purchase alternative fuel vehicles and use alternative fuels when it is determined that it would be cost effective and would not cause harm to the state-owned vehicle</a:t>
            </a:r>
          </a:p>
          <a:p>
            <a:r>
              <a:rPr lang="en-US" dirty="0"/>
              <a:t>Purchase of alternative fuels are 100% reimbursable, where pre-approved by the operator’s agency</a:t>
            </a:r>
          </a:p>
        </p:txBody>
      </p:sp>
      <p:sp>
        <p:nvSpPr>
          <p:cNvPr id="3" name="Title 2"/>
          <p:cNvSpPr>
            <a:spLocks noGrp="1"/>
          </p:cNvSpPr>
          <p:nvPr>
            <p:ph type="title"/>
          </p:nvPr>
        </p:nvSpPr>
        <p:spPr/>
        <p:txBody>
          <a:bodyPr>
            <a:normAutofit fontScale="90000"/>
          </a:bodyPr>
          <a:lstStyle/>
          <a:p>
            <a:pPr algn="ctr"/>
            <a:r>
              <a:rPr lang="en-US" dirty="0"/>
              <a:t>Maintenance and Care of Vehicles :</a:t>
            </a:r>
            <a:br>
              <a:rPr lang="en-US" dirty="0"/>
            </a:br>
            <a:r>
              <a:rPr lang="en-US" dirty="0">
                <a:solidFill>
                  <a:srgbClr val="FF0000"/>
                </a:solidFill>
              </a:rPr>
              <a:t>Alternative Fuels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1959" y="4048766"/>
            <a:ext cx="2661091" cy="2370384"/>
          </a:xfrm>
          <a:prstGeom prst="rect">
            <a:avLst/>
          </a:prstGeom>
        </p:spPr>
      </p:pic>
    </p:spTree>
    <p:extLst>
      <p:ext uri="{BB962C8B-B14F-4D97-AF65-F5344CB8AC3E}">
        <p14:creationId xmlns:p14="http://schemas.microsoft.com/office/powerpoint/2010/main" val="3108523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981200" y="1905000"/>
          <a:ext cx="8229600" cy="23926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251778">
                <a:tc>
                  <a:txBody>
                    <a:bodyPr/>
                    <a:lstStyle/>
                    <a:p>
                      <a:pPr algn="ctr"/>
                      <a:r>
                        <a:rPr lang="en-US" dirty="0"/>
                        <a:t>Vehicle</a:t>
                      </a:r>
                    </a:p>
                  </a:txBody>
                  <a:tcPr/>
                </a:tc>
                <a:tc>
                  <a:txBody>
                    <a:bodyPr/>
                    <a:lstStyle/>
                    <a:p>
                      <a:pPr algn="ctr"/>
                      <a:r>
                        <a:rPr lang="en-US" dirty="0"/>
                        <a:t>Years</a:t>
                      </a:r>
                    </a:p>
                  </a:txBody>
                  <a:tcPr/>
                </a:tc>
                <a:tc>
                  <a:txBody>
                    <a:bodyPr/>
                    <a:lstStyle/>
                    <a:p>
                      <a:pPr algn="ctr"/>
                      <a:r>
                        <a:rPr lang="en-US" dirty="0"/>
                        <a:t>Miles</a:t>
                      </a:r>
                    </a:p>
                  </a:txBody>
                  <a:tcPr/>
                </a:tc>
                <a:extLst>
                  <a:ext uri="{0D108BD9-81ED-4DB2-BD59-A6C34878D82A}">
                    <a16:rowId xmlns:a16="http://schemas.microsoft.com/office/drawing/2014/main" val="10000"/>
                  </a:ext>
                </a:extLst>
              </a:tr>
              <a:tr h="370840">
                <a:tc>
                  <a:txBody>
                    <a:bodyPr/>
                    <a:lstStyle/>
                    <a:p>
                      <a:pPr algn="ctr"/>
                      <a:r>
                        <a:rPr lang="en-US" dirty="0">
                          <a:latin typeface="Arial" pitchFamily="34" charset="0"/>
                          <a:cs typeface="Arial" pitchFamily="34" charset="0"/>
                        </a:rPr>
                        <a:t>Sedan</a:t>
                      </a:r>
                      <a:r>
                        <a:rPr lang="en-US" baseline="0" dirty="0">
                          <a:latin typeface="Arial" pitchFamily="34" charset="0"/>
                          <a:cs typeface="Arial" pitchFamily="34" charset="0"/>
                        </a:rPr>
                        <a:t>s and Wagons</a:t>
                      </a:r>
                      <a:endParaRPr lang="en-US" dirty="0">
                        <a:latin typeface="Arial" pitchFamily="34" charset="0"/>
                        <a:cs typeface="Arial" pitchFamily="34" charset="0"/>
                      </a:endParaRPr>
                    </a:p>
                  </a:txBody>
                  <a:tcPr/>
                </a:tc>
                <a:tc>
                  <a:txBody>
                    <a:bodyPr/>
                    <a:lstStyle/>
                    <a:p>
                      <a:pPr algn="ctr"/>
                      <a:r>
                        <a:rPr lang="en-US" dirty="0">
                          <a:latin typeface="Arial" pitchFamily="34" charset="0"/>
                          <a:cs typeface="Arial" pitchFamily="34" charset="0"/>
                        </a:rPr>
                        <a:t>7</a:t>
                      </a:r>
                    </a:p>
                  </a:txBody>
                  <a:tcPr/>
                </a:tc>
                <a:tc>
                  <a:txBody>
                    <a:bodyPr/>
                    <a:lstStyle/>
                    <a:p>
                      <a:pPr algn="ctr"/>
                      <a:r>
                        <a:rPr lang="en-US" dirty="0">
                          <a:latin typeface="Arial" pitchFamily="34" charset="0"/>
                          <a:cs typeface="Arial" pitchFamily="34" charset="0"/>
                        </a:rPr>
                        <a:t>150,000</a:t>
                      </a:r>
                    </a:p>
                  </a:txBody>
                  <a:tcPr/>
                </a:tc>
                <a:extLst>
                  <a:ext uri="{0D108BD9-81ED-4DB2-BD59-A6C34878D82A}">
                    <a16:rowId xmlns:a16="http://schemas.microsoft.com/office/drawing/2014/main" val="10001"/>
                  </a:ext>
                </a:extLst>
              </a:tr>
              <a:tr h="370840">
                <a:tc>
                  <a:txBody>
                    <a:bodyPr/>
                    <a:lstStyle/>
                    <a:p>
                      <a:pPr algn="ctr"/>
                      <a:r>
                        <a:rPr lang="en-US" dirty="0">
                          <a:latin typeface="Arial" pitchFamily="34" charset="0"/>
                          <a:cs typeface="Arial" pitchFamily="34" charset="0"/>
                        </a:rPr>
                        <a:t>Light Trucks and</a:t>
                      </a:r>
                      <a:r>
                        <a:rPr lang="en-US" baseline="0" dirty="0">
                          <a:latin typeface="Arial" pitchFamily="34" charset="0"/>
                          <a:cs typeface="Arial" pitchFamily="34" charset="0"/>
                        </a:rPr>
                        <a:t> Sports Utility Vehicles (8,600 GVWR or below)</a:t>
                      </a:r>
                      <a:endParaRPr lang="en-US" dirty="0">
                        <a:latin typeface="Arial" pitchFamily="34" charset="0"/>
                        <a:cs typeface="Arial" pitchFamily="34" charset="0"/>
                      </a:endParaRPr>
                    </a:p>
                  </a:txBody>
                  <a:tcPr/>
                </a:tc>
                <a:tc>
                  <a:txBody>
                    <a:bodyPr/>
                    <a:lstStyle/>
                    <a:p>
                      <a:pPr algn="ctr"/>
                      <a:r>
                        <a:rPr lang="en-US" dirty="0">
                          <a:latin typeface="Arial" pitchFamily="34" charset="0"/>
                          <a:cs typeface="Arial" pitchFamily="34" charset="0"/>
                        </a:rPr>
                        <a:t>7</a:t>
                      </a:r>
                    </a:p>
                  </a:txBody>
                  <a:tcPr/>
                </a:tc>
                <a:tc>
                  <a:txBody>
                    <a:bodyPr/>
                    <a:lstStyle/>
                    <a:p>
                      <a:pPr algn="ctr"/>
                      <a:r>
                        <a:rPr lang="en-US" dirty="0">
                          <a:latin typeface="Arial" pitchFamily="34" charset="0"/>
                          <a:cs typeface="Arial" pitchFamily="34" charset="0"/>
                        </a:rPr>
                        <a:t>150,000</a:t>
                      </a:r>
                    </a:p>
                  </a:txBody>
                  <a:tcPr/>
                </a:tc>
                <a:extLst>
                  <a:ext uri="{0D108BD9-81ED-4DB2-BD59-A6C34878D82A}">
                    <a16:rowId xmlns:a16="http://schemas.microsoft.com/office/drawing/2014/main" val="10002"/>
                  </a:ext>
                </a:extLst>
              </a:tr>
              <a:tr h="370840">
                <a:tc>
                  <a:txBody>
                    <a:bodyPr/>
                    <a:lstStyle/>
                    <a:p>
                      <a:pPr algn="ctr"/>
                      <a:r>
                        <a:rPr lang="en-US" dirty="0">
                          <a:latin typeface="Arial" pitchFamily="34" charset="0"/>
                          <a:cs typeface="Arial" pitchFamily="34" charset="0"/>
                        </a:rPr>
                        <a:t>Passenger</a:t>
                      </a:r>
                      <a:r>
                        <a:rPr lang="en-US" baseline="0" dirty="0">
                          <a:latin typeface="Arial" pitchFamily="34" charset="0"/>
                          <a:cs typeface="Arial" pitchFamily="34" charset="0"/>
                        </a:rPr>
                        <a:t> Vans</a:t>
                      </a:r>
                      <a:endParaRPr lang="en-US" dirty="0">
                        <a:latin typeface="Arial" pitchFamily="34" charset="0"/>
                        <a:cs typeface="Arial" pitchFamily="34" charset="0"/>
                      </a:endParaRPr>
                    </a:p>
                  </a:txBody>
                  <a:tcPr/>
                </a:tc>
                <a:tc>
                  <a:txBody>
                    <a:bodyPr/>
                    <a:lstStyle/>
                    <a:p>
                      <a:pPr algn="ctr"/>
                      <a:r>
                        <a:rPr lang="en-US" dirty="0">
                          <a:latin typeface="Arial" pitchFamily="34" charset="0"/>
                          <a:cs typeface="Arial" pitchFamily="34" charset="0"/>
                        </a:rPr>
                        <a:t>7</a:t>
                      </a:r>
                    </a:p>
                  </a:txBody>
                  <a:tcPr/>
                </a:tc>
                <a:tc>
                  <a:txBody>
                    <a:bodyPr/>
                    <a:lstStyle/>
                    <a:p>
                      <a:pPr algn="ctr"/>
                      <a:r>
                        <a:rPr lang="en-US" dirty="0">
                          <a:latin typeface="Arial" pitchFamily="34" charset="0"/>
                          <a:cs typeface="Arial" pitchFamily="34" charset="0"/>
                        </a:rPr>
                        <a:t>150,000</a:t>
                      </a:r>
                    </a:p>
                  </a:txBody>
                  <a:tcPr/>
                </a:tc>
                <a:extLst>
                  <a:ext uri="{0D108BD9-81ED-4DB2-BD59-A6C34878D82A}">
                    <a16:rowId xmlns:a16="http://schemas.microsoft.com/office/drawing/2014/main" val="10003"/>
                  </a:ext>
                </a:extLst>
              </a:tr>
              <a:tr h="370840">
                <a:tc>
                  <a:txBody>
                    <a:bodyPr/>
                    <a:lstStyle/>
                    <a:p>
                      <a:pPr algn="ctr"/>
                      <a:r>
                        <a:rPr lang="en-US" dirty="0">
                          <a:latin typeface="Arial" pitchFamily="34" charset="0"/>
                          <a:cs typeface="Arial" pitchFamily="34" charset="0"/>
                        </a:rPr>
                        <a:t>Cargo Vans</a:t>
                      </a:r>
                    </a:p>
                  </a:txBody>
                  <a:tcPr/>
                </a:tc>
                <a:tc>
                  <a:txBody>
                    <a:bodyPr/>
                    <a:lstStyle/>
                    <a:p>
                      <a:pPr algn="ctr"/>
                      <a:r>
                        <a:rPr lang="en-US" dirty="0">
                          <a:latin typeface="Arial" pitchFamily="34" charset="0"/>
                          <a:cs typeface="Arial" pitchFamily="34" charset="0"/>
                        </a:rPr>
                        <a:t>7</a:t>
                      </a:r>
                    </a:p>
                  </a:txBody>
                  <a:tcPr/>
                </a:tc>
                <a:tc>
                  <a:txBody>
                    <a:bodyPr/>
                    <a:lstStyle/>
                    <a:p>
                      <a:pPr algn="ctr"/>
                      <a:r>
                        <a:rPr lang="en-US" dirty="0">
                          <a:latin typeface="Arial" pitchFamily="34" charset="0"/>
                          <a:cs typeface="Arial" pitchFamily="34" charset="0"/>
                        </a:rPr>
                        <a:t>150,000</a:t>
                      </a:r>
                    </a:p>
                  </a:txBody>
                  <a:tcPr/>
                </a:tc>
                <a:extLst>
                  <a:ext uri="{0D108BD9-81ED-4DB2-BD59-A6C34878D82A}">
                    <a16:rowId xmlns:a16="http://schemas.microsoft.com/office/drawing/2014/main" val="10004"/>
                  </a:ext>
                </a:extLst>
              </a:tr>
            </a:tbl>
          </a:graphicData>
        </a:graphic>
      </p:graphicFrame>
      <p:sp>
        <p:nvSpPr>
          <p:cNvPr id="3" name="Title 2"/>
          <p:cNvSpPr>
            <a:spLocks noGrp="1"/>
          </p:cNvSpPr>
          <p:nvPr>
            <p:ph type="title"/>
          </p:nvPr>
        </p:nvSpPr>
        <p:spPr/>
        <p:txBody>
          <a:bodyPr>
            <a:noAutofit/>
          </a:bodyPr>
          <a:lstStyle/>
          <a:p>
            <a:pPr algn="ctr"/>
            <a:r>
              <a:rPr lang="en-US" sz="3600" dirty="0"/>
              <a:t>Vehicle Replacement and Disposition: </a:t>
            </a:r>
            <a:r>
              <a:rPr lang="en-US" sz="3600" dirty="0">
                <a:solidFill>
                  <a:srgbClr val="FFC000"/>
                </a:solidFill>
              </a:rPr>
              <a:t>Replacement Criteria </a:t>
            </a:r>
          </a:p>
        </p:txBody>
      </p:sp>
    </p:spTree>
    <p:extLst>
      <p:ext uri="{BB962C8B-B14F-4D97-AF65-F5344CB8AC3E}">
        <p14:creationId xmlns:p14="http://schemas.microsoft.com/office/powerpoint/2010/main" val="3037805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State-owned vehicles which become surplus to the needs of a state agency may be disposed of in any of the following ways:</a:t>
            </a:r>
          </a:p>
          <a:p>
            <a:pPr lvl="1">
              <a:lnSpc>
                <a:spcPct val="150000"/>
              </a:lnSpc>
            </a:pPr>
            <a:r>
              <a:rPr lang="en-US" b="1" dirty="0"/>
              <a:t>Sold</a:t>
            </a:r>
          </a:p>
          <a:p>
            <a:pPr lvl="1">
              <a:lnSpc>
                <a:spcPct val="150000"/>
              </a:lnSpc>
            </a:pPr>
            <a:r>
              <a:rPr lang="en-US" b="1" dirty="0"/>
              <a:t>Traded</a:t>
            </a:r>
          </a:p>
          <a:p>
            <a:pPr lvl="1">
              <a:lnSpc>
                <a:spcPct val="150000"/>
              </a:lnSpc>
            </a:pPr>
            <a:r>
              <a:rPr lang="en-US" b="1" dirty="0"/>
              <a:t>Transferred </a:t>
            </a:r>
          </a:p>
        </p:txBody>
      </p:sp>
      <p:sp>
        <p:nvSpPr>
          <p:cNvPr id="3" name="Title 2"/>
          <p:cNvSpPr>
            <a:spLocks noGrp="1"/>
          </p:cNvSpPr>
          <p:nvPr>
            <p:ph type="title"/>
          </p:nvPr>
        </p:nvSpPr>
        <p:spPr/>
        <p:txBody>
          <a:bodyPr>
            <a:normAutofit fontScale="90000"/>
          </a:bodyPr>
          <a:lstStyle/>
          <a:p>
            <a:pPr algn="ctr"/>
            <a:r>
              <a:rPr lang="en-US" sz="4400" dirty="0"/>
              <a:t>Vehicle Replacement and Disposition: </a:t>
            </a:r>
            <a:r>
              <a:rPr lang="en-US" sz="4400" dirty="0">
                <a:solidFill>
                  <a:srgbClr val="FF0000"/>
                </a:solidFill>
              </a:rPr>
              <a:t>Methods</a:t>
            </a:r>
            <a:endParaRPr lang="en-US" dirty="0">
              <a:solidFill>
                <a:srgbClr val="FF0000"/>
              </a:solidFill>
            </a:endParaRPr>
          </a:p>
        </p:txBody>
      </p:sp>
    </p:spTree>
    <p:extLst>
      <p:ext uri="{BB962C8B-B14F-4D97-AF65-F5344CB8AC3E}">
        <p14:creationId xmlns:p14="http://schemas.microsoft.com/office/powerpoint/2010/main" val="3874616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 specifications or instructions to prospective buyers should provide a listing of all items being offered and such listing shall provide: </a:t>
            </a:r>
          </a:p>
          <a:p>
            <a:pPr marL="566928" indent="-457200"/>
            <a:endParaRPr lang="en-US" dirty="0"/>
          </a:p>
          <a:p>
            <a:pPr lvl="1"/>
            <a:r>
              <a:rPr lang="en-US" dirty="0"/>
              <a:t>Make/Model</a:t>
            </a:r>
          </a:p>
          <a:p>
            <a:pPr lvl="1"/>
            <a:r>
              <a:rPr lang="en-US" dirty="0"/>
              <a:t>Year of Manufacture </a:t>
            </a:r>
          </a:p>
          <a:p>
            <a:pPr lvl="1"/>
            <a:r>
              <a:rPr lang="en-US" dirty="0"/>
              <a:t>Mileage</a:t>
            </a:r>
          </a:p>
          <a:p>
            <a:pPr lvl="1"/>
            <a:r>
              <a:rPr lang="en-US" dirty="0"/>
              <a:t>Location (Where the vehicle may be inspected)</a:t>
            </a:r>
          </a:p>
          <a:p>
            <a:pPr lvl="1"/>
            <a:r>
              <a:rPr lang="en-US" dirty="0"/>
              <a:t>Date and time when vehicle may be inspected</a:t>
            </a:r>
          </a:p>
          <a:p>
            <a:pPr lvl="1"/>
            <a:r>
              <a:rPr lang="en-US" dirty="0"/>
              <a:t>Address of location to which the bids shall be delivered </a:t>
            </a:r>
          </a:p>
          <a:p>
            <a:pPr lvl="1"/>
            <a:r>
              <a:rPr lang="en-US" dirty="0"/>
              <a:t>Time and date set for the bid opening</a:t>
            </a:r>
          </a:p>
          <a:p>
            <a:pPr lvl="1"/>
            <a:r>
              <a:rPr lang="en-US" dirty="0"/>
              <a:t>Name of person to be contacted if additional information is necessary </a:t>
            </a:r>
          </a:p>
        </p:txBody>
      </p:sp>
      <p:sp>
        <p:nvSpPr>
          <p:cNvPr id="3" name="Title 2"/>
          <p:cNvSpPr>
            <a:spLocks noGrp="1"/>
          </p:cNvSpPr>
          <p:nvPr>
            <p:ph type="title"/>
          </p:nvPr>
        </p:nvSpPr>
        <p:spPr/>
        <p:txBody>
          <a:bodyPr>
            <a:noAutofit/>
          </a:bodyPr>
          <a:lstStyle/>
          <a:p>
            <a:pPr algn="ctr"/>
            <a:r>
              <a:rPr lang="en-US" sz="3200" dirty="0">
                <a:latin typeface="Arial" pitchFamily="34" charset="0"/>
                <a:cs typeface="Arial" pitchFamily="34" charset="0"/>
              </a:rPr>
              <a:t>Vehicle Replacement and Disposition: </a:t>
            </a:r>
            <a:br>
              <a:rPr lang="en-US" sz="3200" dirty="0">
                <a:latin typeface="Arial" pitchFamily="34" charset="0"/>
                <a:cs typeface="Arial" pitchFamily="34" charset="0"/>
              </a:rPr>
            </a:br>
            <a:r>
              <a:rPr lang="en-US" sz="2800" dirty="0">
                <a:solidFill>
                  <a:srgbClr val="00B050"/>
                </a:solidFill>
                <a:latin typeface="Arial" pitchFamily="34" charset="0"/>
                <a:cs typeface="Arial" pitchFamily="34" charset="0"/>
              </a:rPr>
              <a:t>State-Owned Vehicle Disposal Specification</a:t>
            </a:r>
          </a:p>
        </p:txBody>
      </p:sp>
    </p:spTree>
    <p:extLst>
      <p:ext uri="{BB962C8B-B14F-4D97-AF65-F5344CB8AC3E}">
        <p14:creationId xmlns:p14="http://schemas.microsoft.com/office/powerpoint/2010/main" val="1141904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81138"/>
            <a:ext cx="10972800" cy="3408103"/>
          </a:xfrm>
        </p:spPr>
        <p:txBody>
          <a:bodyPr>
            <a:noAutofit/>
          </a:bodyPr>
          <a:lstStyle/>
          <a:p>
            <a:r>
              <a:rPr lang="en-US" sz="2000" dirty="0"/>
              <a:t>The Bureau of Fleet Management has implemented a Fleet Manager Certification Program to ensure that Agency Fleet Coordinators have the necessary knowledge to complete Fleet Management tasks in MAGIC </a:t>
            </a:r>
          </a:p>
          <a:p>
            <a:endParaRPr lang="en-US" sz="2000" dirty="0"/>
          </a:p>
          <a:p>
            <a:r>
              <a:rPr lang="en-US" sz="2000" dirty="0"/>
              <a:t>All agencies are required to have a </a:t>
            </a:r>
            <a:r>
              <a:rPr lang="en-US" sz="2000" b="1" u="sng" dirty="0"/>
              <a:t>Certified Fleet Manager </a:t>
            </a:r>
            <a:r>
              <a:rPr lang="en-US" sz="2000" dirty="0"/>
              <a:t>in order to procure vehicles</a:t>
            </a:r>
          </a:p>
          <a:p>
            <a:pPr marL="109537" indent="0">
              <a:buNone/>
            </a:pPr>
            <a:endParaRPr lang="en-US" sz="2000" dirty="0"/>
          </a:p>
          <a:p>
            <a:r>
              <a:rPr lang="en-US" sz="2000" dirty="0"/>
              <a:t>The Fleet Manager Certification Program consists of a lecture, demo, review, and exam. The Fleet Manager is required to attend the entire program and pass the exam in order to become a Certified Fleet Manager</a:t>
            </a:r>
          </a:p>
        </p:txBody>
      </p:sp>
      <p:sp>
        <p:nvSpPr>
          <p:cNvPr id="3" name="Title 2"/>
          <p:cNvSpPr>
            <a:spLocks noGrp="1"/>
          </p:cNvSpPr>
          <p:nvPr>
            <p:ph type="title"/>
          </p:nvPr>
        </p:nvSpPr>
        <p:spPr/>
        <p:txBody>
          <a:bodyPr>
            <a:noAutofit/>
          </a:bodyPr>
          <a:lstStyle/>
          <a:p>
            <a:pPr algn="ctr"/>
            <a:r>
              <a:rPr lang="en-US" sz="3200" dirty="0">
                <a:latin typeface="Arial" pitchFamily="34" charset="0"/>
                <a:cs typeface="Arial" pitchFamily="34" charset="0"/>
              </a:rPr>
              <a:t>Fleet Management Certification Program</a:t>
            </a:r>
          </a:p>
        </p:txBody>
      </p:sp>
    </p:spTree>
    <p:extLst>
      <p:ext uri="{BB962C8B-B14F-4D97-AF65-F5344CB8AC3E}">
        <p14:creationId xmlns:p14="http://schemas.microsoft.com/office/powerpoint/2010/main" val="3879090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038600" y="1634408"/>
            <a:ext cx="3803602" cy="4046385"/>
          </a:xfrm>
        </p:spPr>
      </p:pic>
      <p:sp>
        <p:nvSpPr>
          <p:cNvPr id="3" name="Title 2"/>
          <p:cNvSpPr>
            <a:spLocks noGrp="1"/>
          </p:cNvSpPr>
          <p:nvPr>
            <p:ph type="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Elephant" pitchFamily="18" charset="0"/>
              </a:rPr>
              <a:t>Review?? </a:t>
            </a:r>
          </a:p>
        </p:txBody>
      </p:sp>
      <p:sp>
        <p:nvSpPr>
          <p:cNvPr id="4" name="Rectangular Callout 3"/>
          <p:cNvSpPr/>
          <p:nvPr/>
        </p:nvSpPr>
        <p:spPr>
          <a:xfrm>
            <a:off x="1752601" y="1274316"/>
            <a:ext cx="1905000" cy="1240285"/>
          </a:xfrm>
          <a:prstGeom prst="wedgeRectCallout">
            <a:avLst>
              <a:gd name="adj1" fmla="val 70869"/>
              <a:gd name="adj2" fmla="val 38292"/>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What is  DFA ?? </a:t>
            </a:r>
          </a:p>
        </p:txBody>
      </p:sp>
      <p:sp>
        <p:nvSpPr>
          <p:cNvPr id="5" name="Cloud Callout 4"/>
          <p:cNvSpPr/>
          <p:nvPr/>
        </p:nvSpPr>
        <p:spPr>
          <a:xfrm rot="334185">
            <a:off x="7249377" y="425870"/>
            <a:ext cx="3039900" cy="1696893"/>
          </a:xfrm>
          <a:prstGeom prst="cloudCallout">
            <a:avLst>
              <a:gd name="adj1" fmla="val -26628"/>
              <a:gd name="adj2" fmla="val 7651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t>What are examples </a:t>
            </a:r>
            <a:r>
              <a:rPr lang="en-US" dirty="0"/>
              <a:t>of “justification” for a vehicle? ?</a:t>
            </a:r>
          </a:p>
        </p:txBody>
      </p:sp>
      <p:sp>
        <p:nvSpPr>
          <p:cNvPr id="6" name="Rounded Rectangular Callout 5"/>
          <p:cNvSpPr/>
          <p:nvPr/>
        </p:nvSpPr>
        <p:spPr>
          <a:xfrm>
            <a:off x="1879981" y="4191000"/>
            <a:ext cx="1523999" cy="1374648"/>
          </a:xfrm>
          <a:prstGeom prst="wedgeRoundRectCallout">
            <a:avLst>
              <a:gd name="adj1" fmla="val 82152"/>
              <a:gd name="adj2" fmla="val -48696"/>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Why am I taking this class again??</a:t>
            </a:r>
          </a:p>
        </p:txBody>
      </p:sp>
      <p:sp>
        <p:nvSpPr>
          <p:cNvPr id="8" name="Oval Callout 7"/>
          <p:cNvSpPr/>
          <p:nvPr/>
        </p:nvSpPr>
        <p:spPr>
          <a:xfrm>
            <a:off x="8073901" y="3961831"/>
            <a:ext cx="2286000" cy="2215896"/>
          </a:xfrm>
          <a:prstGeom prst="wedgeEllipseCallout">
            <a:avLst>
              <a:gd name="adj1" fmla="val -51281"/>
              <a:gd name="adj2" fmla="val -43435"/>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What do I want for dinner?? </a:t>
            </a:r>
          </a:p>
        </p:txBody>
      </p:sp>
    </p:spTree>
    <p:extLst>
      <p:ext uri="{BB962C8B-B14F-4D97-AF65-F5344CB8AC3E}">
        <p14:creationId xmlns:p14="http://schemas.microsoft.com/office/powerpoint/2010/main" val="2472020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43099-2805-33B2-4718-85C87787A9C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200EF9-4035-5DF3-E53B-1506F63423F1}"/>
              </a:ext>
            </a:extLst>
          </p:cNvPr>
          <p:cNvSpPr>
            <a:spLocks noGrp="1"/>
          </p:cNvSpPr>
          <p:nvPr>
            <p:ph idx="1"/>
          </p:nvPr>
        </p:nvSpPr>
        <p:spPr>
          <a:xfrm>
            <a:off x="609600" y="1259757"/>
            <a:ext cx="10972800" cy="4525962"/>
          </a:xfrm>
        </p:spPr>
        <p:txBody>
          <a:bodyPr>
            <a:normAutofit fontScale="92500" lnSpcReduction="20000"/>
          </a:bodyPr>
          <a:lstStyle/>
          <a:p>
            <a:pPr>
              <a:lnSpc>
                <a:spcPct val="150000"/>
              </a:lnSpc>
            </a:pPr>
            <a:r>
              <a:rPr lang="en-US" sz="2400" dirty="0">
                <a:cs typeface="Arial" pitchFamily="34" charset="0"/>
              </a:rPr>
              <a:t>Required Documents</a:t>
            </a:r>
          </a:p>
          <a:p>
            <a:pPr>
              <a:lnSpc>
                <a:spcPct val="150000"/>
              </a:lnSpc>
            </a:pPr>
            <a:r>
              <a:rPr lang="en-US" sz="1800" b="1" dirty="0"/>
              <a:t>CONTRACT PURCHASE </a:t>
            </a:r>
          </a:p>
          <a:p>
            <a:pPr lvl="1">
              <a:lnSpc>
                <a:spcPct val="150000"/>
              </a:lnSpc>
            </a:pPr>
            <a:r>
              <a:rPr lang="en-US" sz="1400" dirty="0"/>
              <a:t>VR-1 (Appendix A) forms must be completed in entirety </a:t>
            </a:r>
          </a:p>
          <a:p>
            <a:pPr lvl="1">
              <a:lnSpc>
                <a:spcPct val="150000"/>
              </a:lnSpc>
            </a:pPr>
            <a:r>
              <a:rPr lang="en-US" sz="1400" dirty="0"/>
              <a:t>Option sheet from contract located on the website </a:t>
            </a:r>
          </a:p>
          <a:p>
            <a:pPr>
              <a:lnSpc>
                <a:spcPct val="150000"/>
              </a:lnSpc>
            </a:pPr>
            <a:r>
              <a:rPr lang="en-US" sz="1800" b="1" dirty="0"/>
              <a:t>TYPE I, TYPE II EMERGENCY PURCHASES </a:t>
            </a:r>
          </a:p>
          <a:p>
            <a:pPr lvl="1">
              <a:lnSpc>
                <a:spcPct val="150000"/>
              </a:lnSpc>
            </a:pPr>
            <a:r>
              <a:rPr lang="en-US" sz="1400" dirty="0"/>
              <a:t>Descriptive letters addressed to DFA Executive Director (Liz Welch) on agency letterhead </a:t>
            </a:r>
          </a:p>
          <a:p>
            <a:pPr lvl="1">
              <a:lnSpc>
                <a:spcPct val="150000"/>
              </a:lnSpc>
            </a:pPr>
            <a:r>
              <a:rPr lang="en-US" sz="1400" dirty="0"/>
              <a:t>Describe the Type of Emergency (found in MS Code, Section 37-7-1), cause of emergency signed by agency’s Executive Director </a:t>
            </a:r>
          </a:p>
          <a:p>
            <a:pPr lvl="1">
              <a:lnSpc>
                <a:spcPct val="150000"/>
              </a:lnSpc>
            </a:pPr>
            <a:r>
              <a:rPr lang="en-US" sz="1400" dirty="0"/>
              <a:t>Accompanied by Quotes to include all options and standard equipment along with vehicle’s Manufacturer sticker showing the vehicle is in stock and ready for delivery</a:t>
            </a:r>
          </a:p>
          <a:p>
            <a:pPr>
              <a:lnSpc>
                <a:spcPct val="150000"/>
              </a:lnSpc>
            </a:pPr>
            <a:r>
              <a:rPr lang="en-US" sz="1800" dirty="0"/>
              <a:t> </a:t>
            </a:r>
            <a:r>
              <a:rPr lang="en-US" sz="1800" b="1" dirty="0"/>
              <a:t>OFF-CONTRACT PURCHASE </a:t>
            </a:r>
          </a:p>
          <a:p>
            <a:pPr lvl="1">
              <a:lnSpc>
                <a:spcPct val="150000"/>
              </a:lnSpc>
            </a:pPr>
            <a:r>
              <a:rPr lang="en-US" sz="1400" dirty="0"/>
              <a:t>Completed VR-1 form </a:t>
            </a:r>
            <a:r>
              <a:rPr lang="en-US" sz="1400"/>
              <a:t>(Appendix A)</a:t>
            </a:r>
            <a:endParaRPr lang="en-US" sz="1400" dirty="0"/>
          </a:p>
          <a:p>
            <a:pPr lvl="1">
              <a:lnSpc>
                <a:spcPct val="150000"/>
              </a:lnSpc>
            </a:pPr>
            <a:r>
              <a:rPr lang="en-US" sz="1400" dirty="0"/>
              <a:t>Two signed comparable quotes accompanied by vehicle’s manufacturer sticker showing the vehicle is in stock and ready for delivery </a:t>
            </a:r>
          </a:p>
          <a:p>
            <a:pPr lvl="1">
              <a:lnSpc>
                <a:spcPct val="150000"/>
              </a:lnSpc>
            </a:pPr>
            <a:r>
              <a:rPr lang="en-US" sz="1400" dirty="0"/>
              <a:t>Descriptive letter addressed to DFA- OPTFM Director (Danny Lynch) on agency letterhead signed by agency’s Executive Director </a:t>
            </a:r>
            <a:endParaRPr lang="en-US" sz="2400" dirty="0">
              <a:cs typeface="Arial" pitchFamily="34" charset="0"/>
            </a:endParaRPr>
          </a:p>
        </p:txBody>
      </p:sp>
      <p:sp>
        <p:nvSpPr>
          <p:cNvPr id="3" name="Title 2">
            <a:extLst>
              <a:ext uri="{FF2B5EF4-FFF2-40B4-BE49-F238E27FC236}">
                <a16:creationId xmlns:a16="http://schemas.microsoft.com/office/drawing/2014/main" id="{E4B01505-0373-3CCA-7272-9350E8FBA8F1}"/>
              </a:ext>
            </a:extLst>
          </p:cNvPr>
          <p:cNvSpPr>
            <a:spLocks noGrp="1"/>
          </p:cNvSpPr>
          <p:nvPr>
            <p:ph type="title"/>
          </p:nvPr>
        </p:nvSpPr>
        <p:spPr/>
        <p:txBody>
          <a:bodyPr>
            <a:normAutofit fontScale="90000"/>
          </a:bodyPr>
          <a:lstStyle/>
          <a:p>
            <a:pPr algn="ctr"/>
            <a:r>
              <a:rPr lang="en-US" dirty="0"/>
              <a:t>Purchasing State-Owned Vehicles:</a:t>
            </a:r>
            <a:br>
              <a:rPr lang="en-US" dirty="0"/>
            </a:br>
            <a:r>
              <a:rPr lang="en-US" dirty="0">
                <a:solidFill>
                  <a:srgbClr val="00B050"/>
                </a:solidFill>
              </a:rPr>
              <a:t>Approval</a:t>
            </a:r>
          </a:p>
        </p:txBody>
      </p:sp>
    </p:spTree>
    <p:extLst>
      <p:ext uri="{BB962C8B-B14F-4D97-AF65-F5344CB8AC3E}">
        <p14:creationId xmlns:p14="http://schemas.microsoft.com/office/powerpoint/2010/main" val="18975996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57880" y="1766888"/>
            <a:ext cx="4876240" cy="4525962"/>
          </a:xfrm>
          <a:prstGeom prst="ellipse">
            <a:avLst/>
          </a:prstGeom>
          <a:ln w="63500" cap="rnd">
            <a:solidFill>
              <a:srgbClr val="333333"/>
            </a:solidFill>
          </a:ln>
          <a:effectLst>
            <a:glow rad="228600">
              <a:schemeClr val="accent5">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le 4"/>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a:bodyPr>
          <a:lstStyle/>
          <a:p>
            <a:pPr algn="ctr" fontAlgn="auto">
              <a:spcAft>
                <a:spcPts val="0"/>
              </a:spcAft>
              <a:defRPr/>
            </a:pPr>
            <a:r>
              <a:rPr lang="en-US" dirty="0"/>
              <a:t>?? Questions ??</a:t>
            </a:r>
            <a:br>
              <a:rPr lang="en-US" dirty="0"/>
            </a:br>
            <a:r>
              <a:rPr lang="en-US" sz="1800" dirty="0"/>
              <a:t>See page 117 in the CMPA Manual </a:t>
            </a:r>
            <a:endParaRPr lang="en-US" dirty="0"/>
          </a:p>
        </p:txBody>
      </p:sp>
      <p:sp>
        <p:nvSpPr>
          <p:cNvPr id="192513" name="Footer Placeholder 2"/>
          <p:cNvSpPr>
            <a:spLocks noGrp="1"/>
          </p:cNvSpPr>
          <p:nvPr>
            <p:ph type="ftr" sz="quarter" idx="11"/>
          </p:nvPr>
        </p:nvSpPr>
        <p:spPr bwMode="auto">
          <a:noFill/>
          <a:ln>
            <a:miter lim="800000"/>
            <a:headEnd/>
            <a:tailEnd/>
          </a:ln>
        </p:spPr>
        <p:txBody>
          <a:bodyPr vert="horz" wrap="square" lIns="91440" tIns="45720" rIns="91440" bIns="45720" numCol="1" anchor="b" anchorCtr="0" compatLnSpc="1">
            <a:prstTxWarp prst="textNoShape">
              <a:avLst/>
            </a:prstTxWarp>
          </a:bodyPr>
          <a:lstStyle/>
          <a:p>
            <a:pPr fontAlgn="base">
              <a:spcBef>
                <a:spcPct val="0"/>
              </a:spcBef>
              <a:spcAft>
                <a:spcPct val="0"/>
              </a:spcAft>
            </a:pPr>
            <a:r>
              <a:rPr lang="en-US" dirty="0">
                <a:solidFill>
                  <a:prstClr val="black"/>
                </a:solidFill>
              </a:rPr>
              <a:t>Provided by the Office of Purchasing, Travel, and Fleet Management</a:t>
            </a:r>
          </a:p>
        </p:txBody>
      </p:sp>
      <p:sp>
        <p:nvSpPr>
          <p:cNvPr id="192514"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b" anchorCtr="0" compatLnSpc="1">
            <a:prstTxWarp prst="textNoShape">
              <a:avLst/>
            </a:prstTxWarp>
          </a:bodyPr>
          <a:lstStyle/>
          <a:p>
            <a:pPr fontAlgn="base">
              <a:spcBef>
                <a:spcPct val="0"/>
              </a:spcBef>
              <a:spcAft>
                <a:spcPct val="0"/>
              </a:spcAft>
            </a:pPr>
            <a:fld id="{985A0143-C928-497B-9F3E-9D9D516BFFF4}" type="slidenum">
              <a:rPr lang="en-US">
                <a:solidFill>
                  <a:prstClr val="black"/>
                </a:solidFill>
              </a:rPr>
              <a:pPr fontAlgn="base">
                <a:spcBef>
                  <a:spcPct val="0"/>
                </a:spcBef>
                <a:spcAft>
                  <a:spcPct val="0"/>
                </a:spcAft>
              </a:pPr>
              <a:t>30</a:t>
            </a:fld>
            <a:endParaRPr lang="en-US" dirty="0">
              <a:solidFill>
                <a:prstClr val="black"/>
              </a:solidFill>
            </a:endParaRPr>
          </a:p>
        </p:txBody>
      </p:sp>
    </p:spTree>
    <p:extLst>
      <p:ext uri="{BB962C8B-B14F-4D97-AF65-F5344CB8AC3E}">
        <p14:creationId xmlns:p14="http://schemas.microsoft.com/office/powerpoint/2010/main" val="3201423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cs typeface="Arial" pitchFamily="34" charset="0"/>
              </a:rPr>
              <a:t>Agencies must submit with request the lowest cost vehicle possible to carry out its intended use</a:t>
            </a:r>
          </a:p>
          <a:p>
            <a:pPr marL="109728" indent="0">
              <a:buNone/>
            </a:pPr>
            <a:endParaRPr lang="en-US" dirty="0">
              <a:cs typeface="Arial" pitchFamily="34" charset="0"/>
            </a:endParaRPr>
          </a:p>
          <a:p>
            <a:r>
              <a:rPr lang="en-US" dirty="0">
                <a:cs typeface="Arial" pitchFamily="34" charset="0"/>
              </a:rPr>
              <a:t>Requests shall be in writing from agency head, certifying it’s the lowest cost option available </a:t>
            </a:r>
          </a:p>
          <a:p>
            <a:pPr marL="109728" indent="0">
              <a:buNone/>
            </a:pPr>
            <a:endParaRPr lang="en-US" dirty="0">
              <a:cs typeface="Arial" pitchFamily="34" charset="0"/>
            </a:endParaRPr>
          </a:p>
          <a:p>
            <a:r>
              <a:rPr lang="en-US" dirty="0">
                <a:cs typeface="Arial" pitchFamily="34" charset="0"/>
              </a:rPr>
              <a:t>The requesting agency should ensure that the intended use and justification of need is as specific and detailed as possible the </a:t>
            </a:r>
            <a:r>
              <a:rPr lang="en-US" b="1" u="sng" dirty="0">
                <a:solidFill>
                  <a:srgbClr val="FF0000"/>
                </a:solidFill>
                <a:cs typeface="Arial" pitchFamily="34" charset="0"/>
              </a:rPr>
              <a:t>first time</a:t>
            </a:r>
            <a:r>
              <a:rPr lang="en-US" dirty="0">
                <a:cs typeface="Arial" pitchFamily="34" charset="0"/>
              </a:rPr>
              <a:t> it is submitted</a:t>
            </a:r>
          </a:p>
          <a:p>
            <a:endParaRPr lang="en-US" dirty="0"/>
          </a:p>
          <a:p>
            <a:pPr marL="109728" indent="0">
              <a:buNone/>
            </a:pPr>
            <a:endParaRPr lang="en-US" dirty="0"/>
          </a:p>
        </p:txBody>
      </p:sp>
      <p:sp>
        <p:nvSpPr>
          <p:cNvPr id="3" name="Title 2"/>
          <p:cNvSpPr>
            <a:spLocks noGrp="1"/>
          </p:cNvSpPr>
          <p:nvPr>
            <p:ph type="title"/>
          </p:nvPr>
        </p:nvSpPr>
        <p:spPr/>
        <p:txBody>
          <a:bodyPr>
            <a:normAutofit fontScale="90000"/>
          </a:bodyPr>
          <a:lstStyle/>
          <a:p>
            <a:pPr algn="ctr"/>
            <a:r>
              <a:rPr lang="en-US" dirty="0"/>
              <a:t>Purchasing State-Owned Vehicles:</a:t>
            </a:r>
            <a:br>
              <a:rPr lang="en-US" dirty="0"/>
            </a:br>
            <a:r>
              <a:rPr lang="en-US" dirty="0">
                <a:solidFill>
                  <a:srgbClr val="92D050"/>
                </a:solidFill>
              </a:rPr>
              <a:t>Justification </a:t>
            </a:r>
          </a:p>
        </p:txBody>
      </p:sp>
    </p:spTree>
    <p:extLst>
      <p:ext uri="{BB962C8B-B14F-4D97-AF65-F5344CB8AC3E}">
        <p14:creationId xmlns:p14="http://schemas.microsoft.com/office/powerpoint/2010/main" val="424412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0"/>
            <a:ext cx="10972800" cy="1143000"/>
          </a:xfrm>
        </p:spPr>
        <p:txBody>
          <a:bodyPr>
            <a:normAutofit/>
          </a:bodyPr>
          <a:lstStyle/>
          <a:p>
            <a:pPr algn="ctr"/>
            <a:r>
              <a:rPr lang="en-US" dirty="0"/>
              <a:t>Vehicle Request Form </a:t>
            </a:r>
          </a:p>
        </p:txBody>
      </p:sp>
      <p:pic>
        <p:nvPicPr>
          <p:cNvPr id="5" name="Picture 4"/>
          <p:cNvPicPr>
            <a:picLocks noChangeAspect="1"/>
          </p:cNvPicPr>
          <p:nvPr/>
        </p:nvPicPr>
        <p:blipFill rotWithShape="1">
          <a:blip r:embed="rId3"/>
          <a:srcRect b="3598"/>
          <a:stretch/>
        </p:blipFill>
        <p:spPr>
          <a:xfrm>
            <a:off x="3956425" y="919850"/>
            <a:ext cx="4419600" cy="5500202"/>
          </a:xfrm>
          <a:prstGeom prst="rect">
            <a:avLst/>
          </a:prstGeom>
        </p:spPr>
      </p:pic>
    </p:spTree>
    <p:extLst>
      <p:ext uri="{BB962C8B-B14F-4D97-AF65-F5344CB8AC3E}">
        <p14:creationId xmlns:p14="http://schemas.microsoft.com/office/powerpoint/2010/main" val="3431532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latin typeface="Arial" pitchFamily="34" charset="0"/>
              <a:cs typeface="Arial" pitchFamily="34" charset="0"/>
            </a:endParaRPr>
          </a:p>
          <a:p>
            <a:r>
              <a:rPr lang="en-US" dirty="0">
                <a:cs typeface="Arial" pitchFamily="34" charset="0"/>
              </a:rPr>
              <a:t>When “vehicle replacement” is the justification for  a new purchase, the vehicle being replaced must be disposed of within 60 days of delivery of the new vehicle </a:t>
            </a:r>
          </a:p>
          <a:p>
            <a:pPr marL="109728" indent="0">
              <a:buNone/>
            </a:pPr>
            <a:endParaRPr lang="en-US" dirty="0">
              <a:cs typeface="Arial" pitchFamily="34" charset="0"/>
            </a:endParaRPr>
          </a:p>
          <a:p>
            <a:r>
              <a:rPr lang="en-US" dirty="0">
                <a:cs typeface="Arial" pitchFamily="34" charset="0"/>
              </a:rPr>
              <a:t>Agencies should identify the vehicle to be replaced with the information required by Section 3.101.03 of the Fleet Manual</a:t>
            </a:r>
          </a:p>
        </p:txBody>
      </p:sp>
      <p:sp>
        <p:nvSpPr>
          <p:cNvPr id="3" name="Title 2"/>
          <p:cNvSpPr>
            <a:spLocks noGrp="1"/>
          </p:cNvSpPr>
          <p:nvPr>
            <p:ph type="title"/>
          </p:nvPr>
        </p:nvSpPr>
        <p:spPr/>
        <p:txBody>
          <a:bodyPr>
            <a:normAutofit fontScale="90000"/>
          </a:bodyPr>
          <a:lstStyle/>
          <a:p>
            <a:pPr algn="ctr"/>
            <a:r>
              <a:rPr lang="en-US" dirty="0"/>
              <a:t>Purchasing State-Owned Vehicles: </a:t>
            </a:r>
            <a:br>
              <a:rPr lang="en-US" dirty="0"/>
            </a:br>
            <a:r>
              <a:rPr lang="en-US" dirty="0">
                <a:solidFill>
                  <a:schemeClr val="accent2">
                    <a:lumMod val="60000"/>
                    <a:lumOff val="40000"/>
                  </a:schemeClr>
                </a:solidFill>
              </a:rPr>
              <a:t>Vehicle Replacement </a:t>
            </a:r>
          </a:p>
        </p:txBody>
      </p:sp>
    </p:spTree>
    <p:extLst>
      <p:ext uri="{BB962C8B-B14F-4D97-AF65-F5344CB8AC3E}">
        <p14:creationId xmlns:p14="http://schemas.microsoft.com/office/powerpoint/2010/main" val="17674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The department or agency shall maintain proper purchase documentation which provides the intended use of the vehicle and the basis for choosing the vehicle. </a:t>
            </a:r>
          </a:p>
          <a:p>
            <a:endParaRPr lang="en-US" dirty="0"/>
          </a:p>
          <a:p>
            <a:pPr marL="109728" indent="0">
              <a:buNone/>
            </a:pPr>
            <a:endParaRPr lang="en-US" dirty="0"/>
          </a:p>
        </p:txBody>
      </p:sp>
      <p:sp>
        <p:nvSpPr>
          <p:cNvPr id="3" name="Title 2"/>
          <p:cNvSpPr>
            <a:spLocks noGrp="1"/>
          </p:cNvSpPr>
          <p:nvPr>
            <p:ph type="title"/>
          </p:nvPr>
        </p:nvSpPr>
        <p:spPr/>
        <p:txBody>
          <a:bodyPr>
            <a:normAutofit fontScale="90000"/>
          </a:bodyPr>
          <a:lstStyle/>
          <a:p>
            <a:pPr algn="ctr"/>
            <a:r>
              <a:rPr lang="en-US" dirty="0"/>
              <a:t>Purchasing State-Owned Vehicles: </a:t>
            </a:r>
            <a:br>
              <a:rPr lang="en-US" dirty="0"/>
            </a:br>
            <a:r>
              <a:rPr lang="en-US" dirty="0">
                <a:solidFill>
                  <a:schemeClr val="accent2">
                    <a:lumMod val="75000"/>
                  </a:schemeClr>
                </a:solidFill>
              </a:rPr>
              <a:t>Vehicle Purchase Records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1412" y="3294247"/>
            <a:ext cx="4829175" cy="2457450"/>
          </a:xfrm>
          <a:prstGeom prst="rect">
            <a:avLst/>
          </a:prstGeom>
          <a:ln>
            <a:noFill/>
          </a:ln>
          <a:effectLst>
            <a:softEdge rad="112500"/>
          </a:effectLst>
        </p:spPr>
      </p:pic>
    </p:spTree>
    <p:extLst>
      <p:ext uri="{BB962C8B-B14F-4D97-AF65-F5344CB8AC3E}">
        <p14:creationId xmlns:p14="http://schemas.microsoft.com/office/powerpoint/2010/main" val="131901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Vehicle Titles should be titled as: </a:t>
            </a:r>
          </a:p>
          <a:p>
            <a:pPr lvl="1">
              <a:buFont typeface="Arial" panose="020B0604020202020204" pitchFamily="34" charset="0"/>
              <a:buChar char="•"/>
            </a:pPr>
            <a:r>
              <a:rPr lang="en-US" dirty="0"/>
              <a:t>State of Mississippi/Department of Finance and Administration – Agency Number </a:t>
            </a:r>
          </a:p>
          <a:p>
            <a:pPr lvl="2"/>
            <a:r>
              <a:rPr lang="en-US" dirty="0"/>
              <a:t>See Appendix H</a:t>
            </a:r>
          </a:p>
          <a:p>
            <a:pPr marL="630238" lvl="2" indent="0">
              <a:buNone/>
            </a:pPr>
            <a:endParaRPr lang="en-US" dirty="0"/>
          </a:p>
          <a:p>
            <a:pPr lvl="1">
              <a:buFont typeface="Arial" panose="020B0604020202020204" pitchFamily="34" charset="0"/>
              <a:buChar char="•"/>
            </a:pPr>
            <a:r>
              <a:rPr lang="en-US" dirty="0"/>
              <a:t>Title application shall reflect the requesting agency’s current address as the mailing address on the title with the titles being retained on file at the Agency. </a:t>
            </a:r>
          </a:p>
          <a:p>
            <a:pPr marL="392113" lvl="1" indent="0">
              <a:buNone/>
            </a:pPr>
            <a:endParaRPr lang="en-US" dirty="0"/>
          </a:p>
          <a:p>
            <a:pPr lvl="1">
              <a:buFont typeface="Arial" panose="020B0604020202020204" pitchFamily="34" charset="0"/>
              <a:buChar char="•"/>
            </a:pPr>
            <a:r>
              <a:rPr lang="en-US" dirty="0"/>
              <a:t>DFA does not retain copies of titles. For questions regarding titles, contact MS DOR.</a:t>
            </a:r>
          </a:p>
          <a:p>
            <a:pPr marL="392113" lvl="1" indent="0">
              <a:buNone/>
            </a:pPr>
            <a:endParaRPr lang="en-US" dirty="0"/>
          </a:p>
        </p:txBody>
      </p:sp>
      <p:sp>
        <p:nvSpPr>
          <p:cNvPr id="3" name="Title 2"/>
          <p:cNvSpPr>
            <a:spLocks noGrp="1"/>
          </p:cNvSpPr>
          <p:nvPr>
            <p:ph type="title"/>
          </p:nvPr>
        </p:nvSpPr>
        <p:spPr/>
        <p:txBody>
          <a:bodyPr>
            <a:normAutofit fontScale="90000"/>
          </a:bodyPr>
          <a:lstStyle/>
          <a:p>
            <a:pPr algn="ctr"/>
            <a:r>
              <a:rPr lang="en-US" dirty="0"/>
              <a:t>Purchasing State-Owned Vehicles: </a:t>
            </a:r>
            <a:br>
              <a:rPr lang="en-US" dirty="0"/>
            </a:br>
            <a:r>
              <a:rPr lang="en-US" dirty="0">
                <a:solidFill>
                  <a:srgbClr val="FFC000"/>
                </a:solidFill>
              </a:rPr>
              <a:t>Title Process </a:t>
            </a:r>
          </a:p>
        </p:txBody>
      </p:sp>
    </p:spTree>
    <p:extLst>
      <p:ext uri="{BB962C8B-B14F-4D97-AF65-F5344CB8AC3E}">
        <p14:creationId xmlns:p14="http://schemas.microsoft.com/office/powerpoint/2010/main" val="966984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44768"/>
            <a:ext cx="10972800" cy="4525962"/>
          </a:xfrm>
        </p:spPr>
        <p:txBody>
          <a:bodyPr/>
          <a:lstStyle/>
          <a:p>
            <a:r>
              <a:rPr lang="en-US" dirty="0"/>
              <a:t>State Vehicles should have :</a:t>
            </a:r>
          </a:p>
          <a:p>
            <a:pPr lvl="1">
              <a:buFont typeface="Arial" panose="020B0604020202020204" pitchFamily="34" charset="0"/>
              <a:buChar char="•"/>
            </a:pPr>
            <a:r>
              <a:rPr lang="en-US" dirty="0"/>
              <a:t>Permanent Decal </a:t>
            </a:r>
          </a:p>
          <a:p>
            <a:pPr lvl="1">
              <a:buFont typeface="Arial" panose="020B0604020202020204" pitchFamily="34" charset="0"/>
              <a:buChar char="•"/>
            </a:pPr>
            <a:r>
              <a:rPr lang="en-US" dirty="0"/>
              <a:t>Or Painted on both sides of the vehicle in letters at least three inches in height and on the rear in letters no less than one-half inches in height, Stating the name of the Agency </a:t>
            </a:r>
          </a:p>
          <a:p>
            <a:pPr lvl="2"/>
            <a:r>
              <a:rPr lang="en-US" dirty="0"/>
              <a:t>Must be in color that contrasts with the vehicle</a:t>
            </a:r>
          </a:p>
          <a:p>
            <a:pPr lvl="3"/>
            <a:r>
              <a:rPr lang="en-US" dirty="0"/>
              <a:t>Refer to Section 25-1-87 of the MS Code</a:t>
            </a:r>
          </a:p>
          <a:p>
            <a:pPr marL="914400" lvl="3" indent="0">
              <a:buNone/>
            </a:pPr>
            <a:endParaRPr lang="en-US" b="1" dirty="0"/>
          </a:p>
        </p:txBody>
      </p:sp>
      <p:sp>
        <p:nvSpPr>
          <p:cNvPr id="3" name="Title 2"/>
          <p:cNvSpPr>
            <a:spLocks noGrp="1"/>
          </p:cNvSpPr>
          <p:nvPr>
            <p:ph type="title"/>
          </p:nvPr>
        </p:nvSpPr>
        <p:spPr/>
        <p:txBody>
          <a:bodyPr>
            <a:normAutofit fontScale="90000"/>
          </a:bodyPr>
          <a:lstStyle/>
          <a:p>
            <a:pPr algn="ctr"/>
            <a:r>
              <a:rPr lang="en-US" dirty="0"/>
              <a:t>Purchasing State-Owned Vehicles: </a:t>
            </a:r>
            <a:br>
              <a:rPr lang="en-US" dirty="0"/>
            </a:br>
            <a:r>
              <a:rPr lang="en-US" dirty="0">
                <a:solidFill>
                  <a:schemeClr val="bg2">
                    <a:lumMod val="75000"/>
                  </a:schemeClr>
                </a:solidFill>
              </a:rPr>
              <a:t>Marking of State-Owned Vehicles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43686" y="3616208"/>
            <a:ext cx="2564733" cy="192355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830685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912D112AFBB754BB9BAF0589D55C023" ma:contentTypeVersion="10" ma:contentTypeDescription="Create a new document." ma:contentTypeScope="" ma:versionID="99b689a27bb2ce9f45d3692ebb75ed2e">
  <xsd:schema xmlns:xsd="http://www.w3.org/2001/XMLSchema" xmlns:xs="http://www.w3.org/2001/XMLSchema" xmlns:p="http://schemas.microsoft.com/office/2006/metadata/properties" xmlns:ns3="ffdf0216-9e1d-47eb-90e6-9e9225864c15" targetNamespace="http://schemas.microsoft.com/office/2006/metadata/properties" ma:root="true" ma:fieldsID="959aea7fd284eaeb7083379f84a3b5fe" ns3:_="">
    <xsd:import namespace="ffdf0216-9e1d-47eb-90e6-9e9225864c15"/>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f0216-9e1d-47eb-90e6-9e9225864c1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ffdf0216-9e1d-47eb-90e6-9e9225864c15" xsi:nil="true"/>
  </documentManagement>
</p:properties>
</file>

<file path=customXml/itemProps1.xml><?xml version="1.0" encoding="utf-8"?>
<ds:datastoreItem xmlns:ds="http://schemas.openxmlformats.org/officeDocument/2006/customXml" ds:itemID="{0D0794FC-8FA1-47F2-8D0F-6A71A9FFB830}">
  <ds:schemaRefs>
    <ds:schemaRef ds:uri="http://schemas.microsoft.com/sharepoint/v3/contenttype/forms"/>
  </ds:schemaRefs>
</ds:datastoreItem>
</file>

<file path=customXml/itemProps2.xml><?xml version="1.0" encoding="utf-8"?>
<ds:datastoreItem xmlns:ds="http://schemas.openxmlformats.org/officeDocument/2006/customXml" ds:itemID="{D6C871BC-8307-45C0-942B-FCC4BFB99C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f0216-9e1d-47eb-90e6-9e9225864c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CC27DD-2A60-4156-B4F9-E4D58EF5E7F4}">
  <ds:schemaRefs>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ffdf0216-9e1d-47eb-90e6-9e9225864c15"/>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4944</TotalTime>
  <Words>1698</Words>
  <Application>Microsoft Office PowerPoint</Application>
  <PresentationFormat>Widescreen</PresentationFormat>
  <Paragraphs>215</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Bureau of Fleet Management </vt:lpstr>
      <vt:lpstr>Purchasing State-Owned Vehicles: Approval</vt:lpstr>
      <vt:lpstr>Purchasing State-Owned Vehicles: Approval</vt:lpstr>
      <vt:lpstr>Purchasing State-Owned Vehicles: Justification </vt:lpstr>
      <vt:lpstr>Vehicle Request Form </vt:lpstr>
      <vt:lpstr>Purchasing State-Owned Vehicles:  Vehicle Replacement </vt:lpstr>
      <vt:lpstr>Purchasing State-Owned Vehicles:  Vehicle Purchase Records </vt:lpstr>
      <vt:lpstr>Purchasing State-Owned Vehicles:  Title Process </vt:lpstr>
      <vt:lpstr>Purchasing State-Owned Vehicles:  Marking of State-Owned Vehicles </vt:lpstr>
      <vt:lpstr>Vehicle Use Policy:  Operating a State-Owned Vehicle</vt:lpstr>
      <vt:lpstr>Vehicle Use Agreement </vt:lpstr>
      <vt:lpstr>State-Owned Vehicles: Logs</vt:lpstr>
      <vt:lpstr>Daily Trip Log</vt:lpstr>
      <vt:lpstr>Vehicle Use Policy: Misuse or Inappropriate Activities </vt:lpstr>
      <vt:lpstr>Vehicle Use Policy: Misuse or Inappropriate Activities </vt:lpstr>
      <vt:lpstr>State-Owned Vehicles:  Unauthorized Usage </vt:lpstr>
      <vt:lpstr>Vehicle Use Policy: Vehicle Classification </vt:lpstr>
      <vt:lpstr>State Vehicle Safety Operation Policy </vt:lpstr>
      <vt:lpstr>State Vehicle Safety Operation Policies : Reporting Accidents  </vt:lpstr>
      <vt:lpstr>State Vehicle Safety Operation Policies : Reporting Accidents </vt:lpstr>
      <vt:lpstr>Liability Claim Reporting Form </vt:lpstr>
      <vt:lpstr>Maintenance and Care of Vehicles </vt:lpstr>
      <vt:lpstr>Maintenance and Care of Vehicles:  Fuel Purchases  </vt:lpstr>
      <vt:lpstr>Maintenance and Care of Vehicles : Alternative Fuels </vt:lpstr>
      <vt:lpstr>Vehicle Replacement and Disposition: Replacement Criteria </vt:lpstr>
      <vt:lpstr>Vehicle Replacement and Disposition: Methods</vt:lpstr>
      <vt:lpstr>Vehicle Replacement and Disposition:  State-Owned Vehicle Disposal Specification</vt:lpstr>
      <vt:lpstr>Fleet Management Certification Program</vt:lpstr>
      <vt:lpstr>Review?? </vt:lpstr>
      <vt:lpstr>?? Questions ?? See page 117 in the CMPA Manual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Certified Mississippi Purchasing Agent (CMPA) Course</dc:title>
  <dc:creator>Symone Bounds</dc:creator>
  <cp:lastModifiedBy>Tiffany Frazier</cp:lastModifiedBy>
  <cp:revision>138</cp:revision>
  <cp:lastPrinted>2019-11-18T16:38:46Z</cp:lastPrinted>
  <dcterms:created xsi:type="dcterms:W3CDTF">2016-01-08T22:54:29Z</dcterms:created>
  <dcterms:modified xsi:type="dcterms:W3CDTF">2025-11-25T14:46:53Z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0x010100F912D112AFBB754BB9BAF0589D55C023</vt:lpwstr>
  </property>
</Properties>
</file>