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8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48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8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48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172200"/>
            <a:ext cx="2286000" cy="457200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2286000" y="0"/>
                </a:moveTo>
                <a:lnTo>
                  <a:pt x="0" y="0"/>
                </a:lnTo>
                <a:lnTo>
                  <a:pt x="0" y="457200"/>
                </a:lnTo>
                <a:lnTo>
                  <a:pt x="2286000" y="457200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8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0923" y="1726174"/>
            <a:ext cx="2907029" cy="4122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91239" y="1717131"/>
            <a:ext cx="3769359" cy="415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8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172200"/>
            <a:ext cx="2286000" cy="457200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2286000" y="0"/>
                </a:moveTo>
                <a:lnTo>
                  <a:pt x="0" y="0"/>
                </a:lnTo>
                <a:lnTo>
                  <a:pt x="0" y="457200"/>
                </a:lnTo>
                <a:lnTo>
                  <a:pt x="2286000" y="457200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62200" y="6160655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199"/>
                </a:lnTo>
                <a:lnTo>
                  <a:pt x="6781800" y="457199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172200"/>
            <a:ext cx="2286000" cy="457200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2286000" y="0"/>
                </a:moveTo>
                <a:lnTo>
                  <a:pt x="0" y="0"/>
                </a:lnTo>
                <a:lnTo>
                  <a:pt x="0" y="457200"/>
                </a:lnTo>
                <a:lnTo>
                  <a:pt x="2286000" y="457200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8717" y="272446"/>
            <a:ext cx="6365240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8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2579" y="1891452"/>
            <a:ext cx="8408670" cy="2648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487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.ms.gov/services/security/state-government-resourc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s.ms.gov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s.ms.gov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ts.ms.gov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vance.lexis.com/documentpage/?pdmfid=1000516&amp;crid=bb339a94-34a3-413f-8036-723e941fc4f3&amp;config=00JABhZDIzMTViZS04NjcxLTQ1MDItOTllOS03MDg0ZTQxYzU4ZTQKAFBvZENhdGFsb2f8inKxYiqNVSihJeNKRlUp&amp;pddocfullpath=%2Fshared%2Fdocument%2Fstatutes-legislation%2Furn%3AcontentItem%3A6545-B8S3-CGX8-0139-00008-00&amp;pdcontentcomponentid=234190&amp;pdteaserkey=sr0&amp;pditab=allpods&amp;ecomp=8s65kkk&amp;earg=sr0&amp;prid=fee22c3a-9f7a-4a36-95ac-b1ad5fd30e9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ts.ms.gov/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s.ms.gov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s.ms.gov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s.ms.gov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s.ms.gov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s.ms.gov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ts.ms.gov/" TargetMode="Externa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s.ms.gov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s.ms.gov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s.ms.gov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s.ms.gov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ts.ms.gov/" TargetMode="Externa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mailto:Khelli.Reed@its.ms.gov" TargetMode="External"/><Relationship Id="rId3" Type="http://schemas.openxmlformats.org/officeDocument/2006/relationships/hyperlink" Target="mailto:Renee.Murray@its.ms.gov" TargetMode="External"/><Relationship Id="rId7" Type="http://schemas.openxmlformats.org/officeDocument/2006/relationships/hyperlink" Target="mailto:Robert.Martinez@its.ms.go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ts.ms.gov/" TargetMode="External"/><Relationship Id="rId5" Type="http://schemas.openxmlformats.org/officeDocument/2006/relationships/hyperlink" Target="mailto:Alec.Shedd@its.ms.gov" TargetMode="External"/><Relationship Id="rId4" Type="http://schemas.openxmlformats.org/officeDocument/2006/relationships/hyperlink" Target="mailto:Michelle.Smith@its.ms.gov" TargetMode="External"/><Relationship Id="rId9" Type="http://schemas.openxmlformats.org/officeDocument/2006/relationships/hyperlink" Target="mailto:Kim.White@its.ms.gov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mailto:Service.Center@its.ms.gov" TargetMode="External"/><Relationship Id="rId3" Type="http://schemas.openxmlformats.org/officeDocument/2006/relationships/hyperlink" Target="mailto:eplteam@its.ms.gov" TargetMode="External"/><Relationship Id="rId7" Type="http://schemas.openxmlformats.org/officeDocument/2006/relationships/hyperlink" Target="mailto:isshelp@its.ms.go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its.ms.gov/" TargetMode="External"/><Relationship Id="rId5" Type="http://schemas.openxmlformats.org/officeDocument/2006/relationships/hyperlink" Target="https://mailman.ms.gov/mailman/listinfo/pug" TargetMode="External"/><Relationship Id="rId4" Type="http://schemas.openxmlformats.org/officeDocument/2006/relationships/hyperlink" Target="http://www.its.ms.govv/" TargetMode="External"/><Relationship Id="rId9" Type="http://schemas.openxmlformats.org/officeDocument/2006/relationships/hyperlink" Target="mailto:Telecom.Request@its.ms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.ms.go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sshelp@its.ms.go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s.ms.gov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s.ms.gov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ts.ms.g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6025" y="3093485"/>
            <a:ext cx="635127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004876"/>
                </a:solidFill>
                <a:latin typeface="Arial"/>
                <a:cs typeface="Arial"/>
              </a:rPr>
              <a:t>Introduction</a:t>
            </a:r>
            <a:r>
              <a:rPr sz="4400" b="1" spc="-5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srgbClr val="004876"/>
                </a:solidFill>
                <a:latin typeface="Arial"/>
                <a:cs typeface="Arial"/>
              </a:rPr>
              <a:t>to </a:t>
            </a:r>
            <a:r>
              <a:rPr sz="4400" b="1" dirty="0">
                <a:solidFill>
                  <a:srgbClr val="004876"/>
                </a:solidFill>
                <a:latin typeface="Arial"/>
                <a:cs typeface="Arial"/>
              </a:rPr>
              <a:t>Information</a:t>
            </a:r>
            <a:r>
              <a:rPr sz="4400" b="1" spc="-3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4400" b="1" spc="-40" dirty="0">
                <a:solidFill>
                  <a:srgbClr val="004876"/>
                </a:solidFill>
                <a:latin typeface="Arial"/>
                <a:cs typeface="Arial"/>
              </a:rPr>
              <a:t>Technology </a:t>
            </a:r>
            <a:r>
              <a:rPr sz="4400" b="1" spc="-10" dirty="0">
                <a:solidFill>
                  <a:srgbClr val="004876"/>
                </a:solidFill>
                <a:latin typeface="Arial"/>
                <a:cs typeface="Arial"/>
              </a:rPr>
              <a:t>Procurements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77754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1744345">
              <a:lnSpc>
                <a:spcPct val="100000"/>
              </a:lnSpc>
              <a:spcBef>
                <a:spcPts val="105"/>
              </a:spcBef>
            </a:pPr>
            <a:r>
              <a:rPr dirty="0"/>
              <a:t>IHL</a:t>
            </a:r>
            <a:r>
              <a:rPr spc="-80" dirty="0"/>
              <a:t> </a:t>
            </a:r>
            <a:r>
              <a:rPr spc="-10" dirty="0"/>
              <a:t>Delegation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338" y="1790699"/>
            <a:ext cx="7486650" cy="189039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ITS has</a:t>
            </a:r>
            <a:r>
              <a:rPr sz="2600" b="1" spc="-1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delegated</a:t>
            </a:r>
            <a:r>
              <a:rPr sz="2600" b="1" spc="-2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to </a:t>
            </a:r>
            <a:r>
              <a:rPr sz="2600" b="1" spc="-10" dirty="0">
                <a:solidFill>
                  <a:srgbClr val="004876"/>
                </a:solidFill>
                <a:latin typeface="Arial"/>
                <a:cs typeface="Arial"/>
              </a:rPr>
              <a:t>IHLs:</a:t>
            </a:r>
            <a:endParaRPr sz="260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715"/>
              </a:spcBef>
              <a:buChar char="•"/>
              <a:tabLst>
                <a:tab pos="352425" algn="l"/>
              </a:tabLst>
            </a:pPr>
            <a:r>
              <a:rPr sz="2400" spc="-25" dirty="0">
                <a:latin typeface="Arial"/>
                <a:cs typeface="Arial"/>
              </a:rPr>
              <a:t>Non-</a:t>
            </a:r>
            <a:r>
              <a:rPr sz="2400" dirty="0">
                <a:latin typeface="Arial"/>
                <a:cs typeface="Arial"/>
              </a:rPr>
              <a:t>telecom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&lt;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$5,000</a:t>
            </a:r>
            <a:endParaRPr sz="240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705"/>
              </a:spcBef>
              <a:buChar char="•"/>
              <a:tabLst>
                <a:tab pos="352425" algn="l"/>
              </a:tabLst>
            </a:pPr>
            <a:r>
              <a:rPr sz="2400" spc="-25" dirty="0">
                <a:latin typeface="Arial"/>
                <a:cs typeface="Arial"/>
              </a:rPr>
              <a:t>Non-</a:t>
            </a:r>
            <a:r>
              <a:rPr sz="2400" dirty="0">
                <a:latin typeface="Arial"/>
                <a:cs typeface="Arial"/>
              </a:rPr>
              <a:t>telecom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between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$5,000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$250,000</a:t>
            </a:r>
            <a:endParaRPr sz="240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720"/>
              </a:spcBef>
              <a:buChar char="•"/>
              <a:tabLst>
                <a:tab pos="352425" algn="l"/>
              </a:tabLst>
            </a:pPr>
            <a:r>
              <a:rPr sz="2400" dirty="0">
                <a:latin typeface="Arial"/>
                <a:cs typeface="Arial"/>
              </a:rPr>
              <a:t>EPO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purchases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within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EPO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dollar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limits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7139" y="6262689"/>
            <a:ext cx="407924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Procurement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Handbook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Reference:</a:t>
            </a:r>
            <a:r>
              <a:rPr sz="1600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015-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020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38" y="5417310"/>
            <a:ext cx="792162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Arial"/>
                <a:cs typeface="Arial"/>
              </a:rPr>
              <a:t>NOTE:</a:t>
            </a:r>
            <a:r>
              <a:rPr sz="1800" spc="4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IHLs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exempt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purview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acquisitions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100%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federal funds.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1335405">
              <a:lnSpc>
                <a:spcPct val="100000"/>
              </a:lnSpc>
              <a:spcBef>
                <a:spcPts val="105"/>
              </a:spcBef>
            </a:pPr>
            <a:r>
              <a:rPr dirty="0"/>
              <a:t>Agency</a:t>
            </a:r>
            <a:r>
              <a:rPr spc="-65" dirty="0"/>
              <a:t> </a:t>
            </a:r>
            <a:r>
              <a:rPr spc="-10" dirty="0"/>
              <a:t>Delegation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338" y="1790699"/>
            <a:ext cx="8284209" cy="262064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ITS has</a:t>
            </a:r>
            <a:r>
              <a:rPr sz="2600" b="1" spc="-1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delegated</a:t>
            </a:r>
            <a:r>
              <a:rPr sz="2600" b="1" spc="-2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to</a:t>
            </a:r>
            <a:r>
              <a:rPr sz="2600" b="1" spc="-9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4876"/>
                </a:solidFill>
                <a:latin typeface="Arial"/>
                <a:cs typeface="Arial"/>
              </a:rPr>
              <a:t>Agencies:</a:t>
            </a:r>
            <a:endParaRPr sz="260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715"/>
              </a:spcBef>
              <a:buChar char="•"/>
              <a:tabLst>
                <a:tab pos="352425" algn="l"/>
              </a:tabLst>
            </a:pPr>
            <a:r>
              <a:rPr sz="2400" spc="-25" dirty="0">
                <a:latin typeface="Arial"/>
                <a:cs typeface="Arial"/>
              </a:rPr>
              <a:t>Non-</a:t>
            </a:r>
            <a:r>
              <a:rPr sz="2400" dirty="0">
                <a:latin typeface="Arial"/>
                <a:cs typeface="Arial"/>
              </a:rPr>
              <a:t>telecom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&lt;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$5,000</a:t>
            </a:r>
            <a:endParaRPr sz="2400">
              <a:latin typeface="Arial"/>
              <a:cs typeface="Arial"/>
            </a:endParaRPr>
          </a:p>
          <a:p>
            <a:pPr marL="352425" marR="5080" indent="-340360">
              <a:lnSpc>
                <a:spcPts val="2590"/>
              </a:lnSpc>
              <a:spcBef>
                <a:spcPts val="1035"/>
              </a:spcBef>
              <a:buChar char="•"/>
              <a:tabLst>
                <a:tab pos="352425" algn="l"/>
              </a:tabLst>
            </a:pPr>
            <a:r>
              <a:rPr sz="2400" spc="-25" dirty="0">
                <a:latin typeface="Arial"/>
                <a:cs typeface="Arial"/>
              </a:rPr>
              <a:t>Non-</a:t>
            </a:r>
            <a:r>
              <a:rPr sz="2400" dirty="0">
                <a:latin typeface="Arial"/>
                <a:cs typeface="Arial"/>
              </a:rPr>
              <a:t>telecom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between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$5,000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$75,000,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2 </a:t>
            </a:r>
            <a:r>
              <a:rPr sz="2400" dirty="0">
                <a:latin typeface="Arial"/>
                <a:cs typeface="Arial"/>
              </a:rPr>
              <a:t>quotes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(i.e.,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sole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source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certification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delegated)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35"/>
              </a:spcBef>
              <a:tabLst>
                <a:tab pos="756285" algn="l"/>
              </a:tabLst>
            </a:pPr>
            <a:r>
              <a:rPr sz="2000" spc="-50" dirty="0">
                <a:latin typeface="Arial"/>
                <a:cs typeface="Arial"/>
              </a:rPr>
              <a:t>–</a:t>
            </a:r>
            <a:r>
              <a:rPr sz="2000" dirty="0">
                <a:latin typeface="Arial"/>
                <a:cs typeface="Arial"/>
              </a:rPr>
              <a:t>	Must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select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low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quote</a:t>
            </a:r>
            <a:endParaRPr sz="200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705"/>
              </a:spcBef>
              <a:buChar char="•"/>
              <a:tabLst>
                <a:tab pos="352425" algn="l"/>
              </a:tabLst>
            </a:pPr>
            <a:r>
              <a:rPr sz="2400" dirty="0">
                <a:latin typeface="Arial"/>
                <a:cs typeface="Arial"/>
              </a:rPr>
              <a:t>EPO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purchases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within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EPO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dollar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limits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7139" y="6262689"/>
            <a:ext cx="407924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Procurement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Handbook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Reference:</a:t>
            </a:r>
            <a:r>
              <a:rPr sz="1600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015-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010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38" y="5316726"/>
            <a:ext cx="843851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Arial"/>
                <a:cs typeface="Arial"/>
              </a:rPr>
              <a:t>NOTE:</a:t>
            </a:r>
            <a:r>
              <a:rPr sz="1800" spc="40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exception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purview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agency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contracts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10" dirty="0">
                <a:latin typeface="Arial"/>
                <a:cs typeface="Arial"/>
              </a:rPr>
              <a:t> federally </a:t>
            </a:r>
            <a:r>
              <a:rPr sz="1800" dirty="0">
                <a:latin typeface="Arial"/>
                <a:cs typeface="Arial"/>
              </a:rPr>
              <a:t>funded,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grant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money,</a:t>
            </a:r>
            <a:r>
              <a:rPr sz="1800" dirty="0">
                <a:latin typeface="Arial"/>
                <a:cs typeface="Arial"/>
              </a:rPr>
              <a:t> or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paid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other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nontraditional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funding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models.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608965">
              <a:lnSpc>
                <a:spcPct val="100000"/>
              </a:lnSpc>
              <a:spcBef>
                <a:spcPts val="105"/>
              </a:spcBef>
            </a:pPr>
            <a:r>
              <a:rPr dirty="0"/>
              <a:t>Board</a:t>
            </a:r>
            <a:r>
              <a:rPr spc="-170" dirty="0"/>
              <a:t> </a:t>
            </a:r>
            <a:r>
              <a:rPr dirty="0"/>
              <a:t>Approval</a:t>
            </a:r>
            <a:r>
              <a:rPr spc="-55" dirty="0"/>
              <a:t> </a:t>
            </a:r>
            <a:r>
              <a:rPr spc="-10" dirty="0"/>
              <a:t>Threshold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338" y="1930398"/>
            <a:ext cx="8485505" cy="369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29400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MS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Code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25-53-</a:t>
            </a:r>
            <a:r>
              <a:rPr sz="2400" dirty="0">
                <a:latin typeface="Arial"/>
                <a:cs typeface="Arial"/>
              </a:rPr>
              <a:t>5(k)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allows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Board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rules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regulations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governing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contracts/dollar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amounts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that </a:t>
            </a:r>
            <a:r>
              <a:rPr sz="2400" dirty="0">
                <a:latin typeface="Arial"/>
                <a:cs typeface="Arial"/>
              </a:rPr>
              <a:t>require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approval;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some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delegated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ITS </a:t>
            </a:r>
            <a:r>
              <a:rPr sz="2400" dirty="0">
                <a:latin typeface="Arial"/>
                <a:cs typeface="Arial"/>
              </a:rPr>
              <a:t>Executive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Director.</a:t>
            </a:r>
            <a:endParaRPr sz="2400">
              <a:latin typeface="Arial"/>
              <a:cs typeface="Arial"/>
            </a:endParaRPr>
          </a:p>
          <a:p>
            <a:pPr marL="756285" marR="5143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042784" algn="l"/>
              </a:tabLst>
            </a:pPr>
            <a:r>
              <a:rPr sz="2000" dirty="0">
                <a:latin typeface="Arial"/>
                <a:cs typeface="Arial"/>
              </a:rPr>
              <a:t>Lifecycle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Consulting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Purchase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&gt;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$500,000:</a:t>
            </a:r>
            <a:r>
              <a:rPr sz="2000" dirty="0">
                <a:latin typeface="Arial"/>
                <a:cs typeface="Arial"/>
              </a:rPr>
              <a:t>	requires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ITS </a:t>
            </a:r>
            <a:r>
              <a:rPr sz="2000" spc="-10" dirty="0">
                <a:latin typeface="Arial"/>
                <a:cs typeface="Arial"/>
              </a:rPr>
              <a:t>Board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Approval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4937760" algn="l"/>
              </a:tabLst>
            </a:pPr>
            <a:r>
              <a:rPr sz="2000" dirty="0">
                <a:latin typeface="Arial"/>
                <a:cs typeface="Arial"/>
              </a:rPr>
              <a:t>Lifecycle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Purchase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&gt;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$1,000,000:</a:t>
            </a:r>
            <a:r>
              <a:rPr sz="2000" dirty="0">
                <a:latin typeface="Arial"/>
                <a:cs typeface="Arial"/>
              </a:rPr>
              <a:t>	requires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ITS</a:t>
            </a:r>
            <a:r>
              <a:rPr sz="2000" spc="-10" dirty="0">
                <a:latin typeface="Arial"/>
                <a:cs typeface="Arial"/>
              </a:rPr>
              <a:t> Board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Approval</a:t>
            </a:r>
            <a:endParaRPr sz="20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ITS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Board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approval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prior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issuance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competitive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procurement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expected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exceed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Director </a:t>
            </a:r>
            <a:r>
              <a:rPr sz="2400" dirty="0">
                <a:latin typeface="Arial"/>
                <a:cs typeface="Arial"/>
              </a:rPr>
              <a:t>Approval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limits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7139" y="6262689"/>
            <a:ext cx="407924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Procurement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Handbook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Reference:</a:t>
            </a:r>
            <a:r>
              <a:rPr sz="1600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018-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030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608965">
              <a:lnSpc>
                <a:spcPct val="100000"/>
              </a:lnSpc>
              <a:spcBef>
                <a:spcPts val="105"/>
              </a:spcBef>
            </a:pPr>
            <a:r>
              <a:rPr dirty="0"/>
              <a:t>Board</a:t>
            </a:r>
            <a:r>
              <a:rPr spc="-170" dirty="0"/>
              <a:t> </a:t>
            </a:r>
            <a:r>
              <a:rPr dirty="0"/>
              <a:t>Approval</a:t>
            </a:r>
            <a:r>
              <a:rPr spc="-55" dirty="0"/>
              <a:t> </a:t>
            </a:r>
            <a:r>
              <a:rPr spc="-10" dirty="0"/>
              <a:t>Threshold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340" y="1808888"/>
            <a:ext cx="8470900" cy="388175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600" b="1" spc="-20" dirty="0">
                <a:solidFill>
                  <a:srgbClr val="004876"/>
                </a:solidFill>
                <a:latin typeface="Arial"/>
                <a:cs typeface="Arial"/>
              </a:rPr>
              <a:t>To</a:t>
            </a:r>
            <a:r>
              <a:rPr sz="2600" b="1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present</a:t>
            </a:r>
            <a:r>
              <a:rPr sz="2600" b="1" spc="-5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to</a:t>
            </a:r>
            <a:r>
              <a:rPr sz="2600" b="1" spc="-4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the</a:t>
            </a:r>
            <a:r>
              <a:rPr sz="2600" b="1" spc="-3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ITS</a:t>
            </a:r>
            <a:r>
              <a:rPr sz="2600" b="1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4876"/>
                </a:solidFill>
                <a:latin typeface="Arial"/>
                <a:cs typeface="Arial"/>
              </a:rPr>
              <a:t>Board:</a:t>
            </a:r>
            <a:endParaRPr sz="2600">
              <a:latin typeface="Arial"/>
              <a:cs typeface="Arial"/>
            </a:endParaRPr>
          </a:p>
          <a:p>
            <a:pPr marL="355600" marR="40005" indent="-342900">
              <a:lnSpc>
                <a:spcPct val="100000"/>
              </a:lnSpc>
              <a:spcBef>
                <a:spcPts val="58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Customer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submit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Business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Case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included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part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Board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Meeting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materials.</a:t>
            </a:r>
            <a:endParaRPr sz="2400">
              <a:latin typeface="Arial"/>
              <a:cs typeface="Arial"/>
            </a:endParaRPr>
          </a:p>
          <a:p>
            <a:pPr marL="756285" marR="758825" lvl="1" indent="-287020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Completed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Business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Case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received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preceding </a:t>
            </a:r>
            <a:r>
              <a:rPr sz="2000" dirty="0">
                <a:latin typeface="Arial"/>
                <a:cs typeface="Arial"/>
              </a:rPr>
              <a:t>month’s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Board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meeting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(schedule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website)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Blank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Business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Case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template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website</a:t>
            </a:r>
            <a:endParaRPr sz="2000">
              <a:latin typeface="Arial"/>
              <a:cs typeface="Arial"/>
            </a:endParaRPr>
          </a:p>
          <a:p>
            <a:pPr marL="355600" marR="79375" indent="-342900">
              <a:lnSpc>
                <a:spcPct val="100000"/>
              </a:lnSpc>
              <a:spcBef>
                <a:spcPts val="57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Presenting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agency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compliance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Enterprise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Security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Policy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obtained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Security </a:t>
            </a:r>
            <a:r>
              <a:rPr sz="2400" dirty="0">
                <a:latin typeface="Arial"/>
                <a:cs typeface="Arial"/>
              </a:rPr>
              <a:t>Risk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Assessment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within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years.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lr>
                <a:srgbClr val="000000"/>
              </a:buClr>
              <a:buChar char="–"/>
              <a:tabLst>
                <a:tab pos="756285" algn="l"/>
              </a:tabLst>
            </a:pPr>
            <a:r>
              <a:rPr sz="2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https://www.its.ms.gov/services/security/state-government-resources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7139" y="6262689"/>
            <a:ext cx="407924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Procurement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Handbook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Reference:</a:t>
            </a:r>
            <a:r>
              <a:rPr sz="1600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018-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030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416559">
              <a:lnSpc>
                <a:spcPct val="100000"/>
              </a:lnSpc>
              <a:spcBef>
                <a:spcPts val="105"/>
              </a:spcBef>
            </a:pPr>
            <a:r>
              <a:rPr dirty="0"/>
              <a:t>Director</a:t>
            </a:r>
            <a:r>
              <a:rPr spc="-190" dirty="0"/>
              <a:t> </a:t>
            </a:r>
            <a:r>
              <a:rPr dirty="0"/>
              <a:t>Approval</a:t>
            </a:r>
            <a:r>
              <a:rPr spc="-80" dirty="0"/>
              <a:t> </a:t>
            </a:r>
            <a:r>
              <a:rPr spc="-10" dirty="0"/>
              <a:t>Threshold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340" y="1893822"/>
            <a:ext cx="5401310" cy="37814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438150" indent="-342900">
              <a:lnSpc>
                <a:spcPts val="2590"/>
              </a:lnSpc>
              <a:spcBef>
                <a:spcPts val="42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Lifecycle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Purchase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&lt;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$250,000: </a:t>
            </a:r>
            <a:r>
              <a:rPr sz="2400" dirty="0">
                <a:latin typeface="Arial"/>
                <a:cs typeface="Arial"/>
              </a:rPr>
              <a:t>approved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Executive Director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ts val="2735"/>
              </a:lnSpc>
              <a:spcBef>
                <a:spcPts val="254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Lifecycle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Purchase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&gt;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$250,000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but</a:t>
            </a:r>
            <a:endParaRPr sz="2400">
              <a:latin typeface="Arial"/>
              <a:cs typeface="Arial"/>
            </a:endParaRPr>
          </a:p>
          <a:p>
            <a:pPr marL="355600" marR="269240" algn="just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latin typeface="Arial"/>
                <a:cs typeface="Arial"/>
              </a:rPr>
              <a:t>&lt;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$1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million:</a:t>
            </a:r>
            <a:r>
              <a:rPr sz="2400" spc="5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approved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Plan;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approved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Executive Director</a:t>
            </a:r>
            <a:endParaRPr sz="2400">
              <a:latin typeface="Arial"/>
              <a:cs typeface="Arial"/>
            </a:endParaRPr>
          </a:p>
          <a:p>
            <a:pPr marL="352425" marR="5080" indent="-340360" algn="just">
              <a:lnSpc>
                <a:spcPts val="2590"/>
              </a:lnSpc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sz="2400" spc="-30" dirty="0">
                <a:latin typeface="Arial"/>
                <a:cs typeface="Arial"/>
              </a:rPr>
              <a:t>TechPlan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submit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IT 	</a:t>
            </a:r>
            <a:r>
              <a:rPr sz="2400" spc="-10" dirty="0">
                <a:latin typeface="Arial"/>
                <a:cs typeface="Arial"/>
              </a:rPr>
              <a:t>Plans</a:t>
            </a:r>
            <a:endParaRPr sz="2400">
              <a:latin typeface="Arial"/>
              <a:cs typeface="Arial"/>
            </a:endParaRPr>
          </a:p>
          <a:p>
            <a:pPr marL="755650" marR="179705" indent="-286385" algn="just">
              <a:lnSpc>
                <a:spcPts val="216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–</a:t>
            </a:r>
            <a:r>
              <a:rPr sz="2000" spc="5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state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issued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e-mail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self-</a:t>
            </a:r>
            <a:r>
              <a:rPr sz="2000" dirty="0">
                <a:latin typeface="Arial"/>
                <a:cs typeface="Arial"/>
              </a:rPr>
              <a:t>set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password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5537" y="1920009"/>
            <a:ext cx="2855746" cy="39266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517139" y="6262689"/>
            <a:ext cx="407924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Procurement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Handbook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Reference:</a:t>
            </a:r>
            <a:r>
              <a:rPr sz="1600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018-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030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C5527"/>
          </a:solidFill>
        </p:spPr>
        <p:txBody>
          <a:bodyPr vert="horz" wrap="square" lIns="0" tIns="628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49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1070610">
              <a:lnSpc>
                <a:spcPct val="100000"/>
              </a:lnSpc>
              <a:spcBef>
                <a:spcPts val="105"/>
              </a:spcBef>
            </a:pPr>
            <a:r>
              <a:rPr dirty="0"/>
              <a:t>ITS</a:t>
            </a:r>
            <a:r>
              <a:rPr spc="-70" dirty="0"/>
              <a:t> </a:t>
            </a:r>
            <a:r>
              <a:rPr spc="-20" dirty="0"/>
              <a:t>Technology</a:t>
            </a:r>
            <a:r>
              <a:rPr spc="-120" dirty="0"/>
              <a:t> </a:t>
            </a:r>
            <a:r>
              <a:rPr spc="-10" dirty="0"/>
              <a:t>Plans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07340" y="1930398"/>
            <a:ext cx="8444230" cy="390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MS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Code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25-53-</a:t>
            </a:r>
            <a:r>
              <a:rPr sz="2400" dirty="0">
                <a:latin typeface="Arial"/>
                <a:cs typeface="Arial"/>
              </a:rPr>
              <a:t>21(a)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development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long-</a:t>
            </a:r>
            <a:r>
              <a:rPr sz="2400" dirty="0">
                <a:latin typeface="Arial"/>
                <a:cs typeface="Arial"/>
              </a:rPr>
              <a:t>range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plans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agencies,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boards,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commissions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efficient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economical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performance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activities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state government.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Due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September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each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year</a:t>
            </a:r>
            <a:endParaRPr sz="2400">
              <a:latin typeface="Arial"/>
              <a:cs typeface="Arial"/>
            </a:endParaRPr>
          </a:p>
          <a:p>
            <a:pPr marL="355600" marR="18542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Reflect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broad-</a:t>
            </a:r>
            <a:r>
              <a:rPr sz="2400" dirty="0">
                <a:latin typeface="Arial"/>
                <a:cs typeface="Arial"/>
              </a:rPr>
              <a:t>based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intentions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actions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using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fulfil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agency’s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mission,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enable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governmental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initiatives,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support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business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goals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objectives.</a:t>
            </a:r>
            <a:endParaRPr sz="2400">
              <a:latin typeface="Arial"/>
              <a:cs typeface="Arial"/>
            </a:endParaRPr>
          </a:p>
          <a:p>
            <a:pPr marL="354965" marR="9969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Helps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prepare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State</a:t>
            </a:r>
            <a:r>
              <a:rPr sz="2400" i="1" spc="-7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of</a:t>
            </a:r>
            <a:r>
              <a:rPr sz="2400" i="1" spc="-5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Mississippi</a:t>
            </a:r>
            <a:r>
              <a:rPr sz="2400" i="1" spc="-2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Strategic</a:t>
            </a:r>
            <a:r>
              <a:rPr sz="2400" i="1" spc="-45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Master </a:t>
            </a:r>
            <a:r>
              <a:rPr sz="2400" i="1" dirty="0">
                <a:latin typeface="Arial"/>
                <a:cs typeface="Arial"/>
              </a:rPr>
              <a:t>Plan</a:t>
            </a:r>
            <a:r>
              <a:rPr sz="2400" i="1" spc="-5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for</a:t>
            </a:r>
            <a:r>
              <a:rPr sz="2400" i="1" spc="-6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Information</a:t>
            </a:r>
            <a:r>
              <a:rPr sz="2400" i="1" spc="-5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Technology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597150" marR="5080" indent="-2357755">
              <a:lnSpc>
                <a:spcPts val="3460"/>
              </a:lnSpc>
              <a:spcBef>
                <a:spcPts val="535"/>
              </a:spcBef>
            </a:pPr>
            <a:r>
              <a:rPr dirty="0"/>
              <a:t>Express</a:t>
            </a:r>
            <a:r>
              <a:rPr spc="-85" dirty="0"/>
              <a:t> </a:t>
            </a:r>
            <a:r>
              <a:rPr dirty="0"/>
              <a:t>Procurement</a:t>
            </a:r>
            <a:r>
              <a:rPr spc="-80" dirty="0"/>
              <a:t> </a:t>
            </a:r>
            <a:r>
              <a:rPr spc="-10" dirty="0"/>
              <a:t>Options (EPO)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What</a:t>
            </a:r>
            <a:r>
              <a:rPr spc="-60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an</a:t>
            </a:r>
            <a:r>
              <a:rPr spc="-65" dirty="0"/>
              <a:t> </a:t>
            </a:r>
            <a:r>
              <a:rPr dirty="0"/>
              <a:t>Express</a:t>
            </a:r>
            <a:r>
              <a:rPr spc="-50" dirty="0"/>
              <a:t> </a:t>
            </a:r>
            <a:r>
              <a:rPr dirty="0"/>
              <a:t>Procurement</a:t>
            </a:r>
            <a:r>
              <a:rPr spc="-30" dirty="0"/>
              <a:t> </a:t>
            </a:r>
            <a:r>
              <a:rPr spc="-10" dirty="0"/>
              <a:t>Option?</a:t>
            </a:r>
          </a:p>
          <a:p>
            <a:pPr marL="353695" indent="-340995">
              <a:lnSpc>
                <a:spcPct val="100000"/>
              </a:lnSpc>
              <a:spcBef>
                <a:spcPts val="15"/>
              </a:spcBef>
              <a:buChar char="•"/>
              <a:tabLst>
                <a:tab pos="353695" algn="l"/>
              </a:tabLst>
            </a:pP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Formerly</a:t>
            </a:r>
            <a:r>
              <a:rPr sz="24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called</a:t>
            </a:r>
            <a:r>
              <a:rPr sz="24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sz="24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Express</a:t>
            </a:r>
            <a:r>
              <a:rPr sz="24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Products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List</a:t>
            </a:r>
            <a:r>
              <a:rPr sz="24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(EPL)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b="0" spc="-20" dirty="0">
                <a:solidFill>
                  <a:srgbClr val="000000"/>
                </a:solidFill>
                <a:latin typeface="Arial"/>
                <a:cs typeface="Arial"/>
              </a:rPr>
              <a:t>Multi-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vendor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pool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2400"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“routine”</a:t>
            </a:r>
            <a:r>
              <a:rPr sz="24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technology</a:t>
            </a:r>
            <a:r>
              <a:rPr sz="24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items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EPOs</a:t>
            </a:r>
            <a:r>
              <a:rPr sz="24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meet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state</a:t>
            </a:r>
            <a:r>
              <a:rPr sz="24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requirements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24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legal</a:t>
            </a:r>
            <a:r>
              <a:rPr sz="24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IT</a:t>
            </a:r>
            <a:r>
              <a:rPr sz="2400"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public</a:t>
            </a:r>
            <a:r>
              <a:rPr sz="24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purchases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(advertised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sz="2400"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awarded)</a:t>
            </a:r>
            <a:endParaRPr sz="2400">
              <a:latin typeface="Arial"/>
              <a:cs typeface="Arial"/>
            </a:endParaRPr>
          </a:p>
          <a:p>
            <a:pPr marL="355600" marR="945515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Customers</a:t>
            </a:r>
            <a:r>
              <a:rPr sz="24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can</a:t>
            </a:r>
            <a:r>
              <a:rPr sz="24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sz="24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EPOs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free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4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charge,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with</a:t>
            </a:r>
            <a:r>
              <a:rPr sz="24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25" dirty="0">
                <a:solidFill>
                  <a:srgbClr val="000000"/>
                </a:solidFill>
                <a:latin typeface="Arial"/>
                <a:cs typeface="Arial"/>
              </a:rPr>
              <a:t>no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involvement</a:t>
            </a:r>
            <a:r>
              <a:rPr sz="24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from</a:t>
            </a:r>
            <a:r>
              <a:rPr sz="2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ITS</a:t>
            </a:r>
            <a:r>
              <a:rPr sz="24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(up</a:t>
            </a:r>
            <a:r>
              <a:rPr sz="24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400"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certain</a:t>
            </a:r>
            <a:r>
              <a:rPr sz="24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dollar</a:t>
            </a:r>
            <a:r>
              <a:rPr sz="24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amount).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40939" y="6292850"/>
            <a:ext cx="4168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Procurement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Handbook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Reference:</a:t>
            </a:r>
            <a:r>
              <a:rPr sz="180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011-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030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597150" marR="5080" indent="-2357755">
              <a:lnSpc>
                <a:spcPts val="3460"/>
              </a:lnSpc>
              <a:spcBef>
                <a:spcPts val="535"/>
              </a:spcBef>
            </a:pPr>
            <a:r>
              <a:rPr dirty="0"/>
              <a:t>Express</a:t>
            </a:r>
            <a:r>
              <a:rPr spc="-85" dirty="0"/>
              <a:t> </a:t>
            </a:r>
            <a:r>
              <a:rPr dirty="0"/>
              <a:t>Procurement</a:t>
            </a:r>
            <a:r>
              <a:rPr spc="-80" dirty="0"/>
              <a:t> </a:t>
            </a:r>
            <a:r>
              <a:rPr spc="-10" dirty="0"/>
              <a:t>Options (EPO)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What</a:t>
            </a:r>
            <a:r>
              <a:rPr spc="-60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dirty="0"/>
              <a:t>an</a:t>
            </a:r>
            <a:r>
              <a:rPr spc="-65" dirty="0"/>
              <a:t> </a:t>
            </a:r>
            <a:r>
              <a:rPr dirty="0"/>
              <a:t>Express</a:t>
            </a:r>
            <a:r>
              <a:rPr spc="-50" dirty="0"/>
              <a:t> </a:t>
            </a:r>
            <a:r>
              <a:rPr dirty="0"/>
              <a:t>Procurement</a:t>
            </a:r>
            <a:r>
              <a:rPr spc="-30" dirty="0"/>
              <a:t> </a:t>
            </a:r>
            <a:r>
              <a:rPr spc="-10" dirty="0"/>
              <a:t>Option?</a:t>
            </a:r>
          </a:p>
          <a:p>
            <a:pPr marL="354965" marR="474980" indent="-342900">
              <a:lnSpc>
                <a:spcPct val="100000"/>
              </a:lnSpc>
              <a:spcBef>
                <a:spcPts val="15"/>
              </a:spcBef>
              <a:buChar char="•"/>
              <a:tabLst>
                <a:tab pos="354965" algn="l"/>
              </a:tabLst>
            </a:pP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Each</a:t>
            </a:r>
            <a:r>
              <a:rPr sz="24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EPO</a:t>
            </a:r>
            <a:r>
              <a:rPr sz="24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has</a:t>
            </a:r>
            <a:r>
              <a:rPr sz="24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its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own</a:t>
            </a:r>
            <a:r>
              <a:rPr sz="24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Instructions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sz="24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that</a:t>
            </a:r>
            <a:r>
              <a:rPr sz="24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must</a:t>
            </a:r>
            <a:r>
              <a:rPr sz="2400" u="none" spc="-35" dirty="0">
                <a:solidFill>
                  <a:srgbClr val="000000"/>
                </a:solidFill>
              </a:rPr>
              <a:t> </a:t>
            </a:r>
            <a:r>
              <a:rPr sz="2400" b="0" u="none" spc="-25" dirty="0">
                <a:solidFill>
                  <a:srgbClr val="000000"/>
                </a:solidFill>
                <a:latin typeface="Arial"/>
                <a:cs typeface="Arial"/>
              </a:rPr>
              <a:t>be </a:t>
            </a:r>
            <a:r>
              <a:rPr sz="2400" b="0" u="none" dirty="0">
                <a:solidFill>
                  <a:srgbClr val="000000"/>
                </a:solidFill>
                <a:latin typeface="Arial"/>
                <a:cs typeface="Arial"/>
              </a:rPr>
              <a:t>followed</a:t>
            </a:r>
            <a:r>
              <a:rPr sz="2400" b="0" u="none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u="none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400" b="0" u="none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u="none" dirty="0">
                <a:solidFill>
                  <a:srgbClr val="000000"/>
                </a:solidFill>
                <a:latin typeface="Arial"/>
                <a:cs typeface="Arial"/>
              </a:rPr>
              <a:t>be</a:t>
            </a:r>
            <a:r>
              <a:rPr sz="2400" b="0" u="none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u="none" dirty="0">
                <a:solidFill>
                  <a:srgbClr val="000000"/>
                </a:solidFill>
                <a:latin typeface="Arial"/>
                <a:cs typeface="Arial"/>
              </a:rPr>
              <a:t>considered</a:t>
            </a:r>
            <a:r>
              <a:rPr sz="2400" b="0" u="none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u="none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b="0" u="none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u="none" dirty="0">
                <a:solidFill>
                  <a:srgbClr val="000000"/>
                </a:solidFill>
                <a:latin typeface="Arial"/>
                <a:cs typeface="Arial"/>
              </a:rPr>
              <a:t>valid</a:t>
            </a:r>
            <a:r>
              <a:rPr sz="2400" b="0" u="none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u="none" spc="-10" dirty="0">
                <a:solidFill>
                  <a:srgbClr val="000000"/>
                </a:solidFill>
                <a:latin typeface="Arial"/>
                <a:cs typeface="Arial"/>
              </a:rPr>
              <a:t>procurement.</a:t>
            </a:r>
            <a:endParaRPr sz="2400">
              <a:latin typeface="Arial"/>
              <a:cs typeface="Arial"/>
            </a:endParaRPr>
          </a:p>
          <a:p>
            <a:pPr marL="353695" marR="405130" indent="-341630">
              <a:lnSpc>
                <a:spcPct val="100000"/>
              </a:lnSpc>
              <a:buChar char="•"/>
              <a:tabLst>
                <a:tab pos="353695" algn="l"/>
              </a:tabLst>
            </a:pP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Some</a:t>
            </a:r>
            <a:r>
              <a:rPr sz="24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Purchase</a:t>
            </a:r>
            <a:r>
              <a:rPr sz="24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Orders</a:t>
            </a:r>
            <a:r>
              <a:rPr sz="24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24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MAGIC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24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route</a:t>
            </a:r>
            <a:r>
              <a:rPr sz="24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4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ITS</a:t>
            </a:r>
            <a:r>
              <a:rPr sz="24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25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review.</a:t>
            </a:r>
            <a:r>
              <a:rPr sz="24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If</a:t>
            </a:r>
            <a:r>
              <a:rPr sz="2400"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under</a:t>
            </a:r>
            <a:r>
              <a:rPr sz="24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threshold,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ITS</a:t>
            </a:r>
            <a:r>
              <a:rPr sz="2400" b="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will</a:t>
            </a:r>
            <a:r>
              <a:rPr sz="24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sz="24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review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4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Arial"/>
                <a:cs typeface="Arial"/>
              </a:rPr>
              <a:t>will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“approve”</a:t>
            </a:r>
            <a:r>
              <a:rPr sz="2400" b="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2400" b="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processing</a:t>
            </a:r>
            <a:r>
              <a:rPr sz="2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purposes.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ITS</a:t>
            </a:r>
            <a:r>
              <a:rPr sz="24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require</a:t>
            </a:r>
            <a:r>
              <a:rPr sz="24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that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sz="24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issue</a:t>
            </a:r>
            <a:r>
              <a:rPr sz="24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1" spc="-30" dirty="0">
                <a:solidFill>
                  <a:srgbClr val="000000"/>
                </a:solidFill>
                <a:latin typeface="Arial"/>
                <a:cs typeface="Arial"/>
              </a:rPr>
              <a:t>Customer-</a:t>
            </a:r>
            <a:r>
              <a:rPr sz="2400" b="0" i="1" dirty="0">
                <a:solidFill>
                  <a:srgbClr val="000000"/>
                </a:solidFill>
                <a:latin typeface="Arial"/>
                <a:cs typeface="Arial"/>
              </a:rPr>
              <a:t>Led</a:t>
            </a:r>
            <a:r>
              <a:rPr sz="2400" b="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1" spc="-10" dirty="0">
                <a:solidFill>
                  <a:srgbClr val="000000"/>
                </a:solidFill>
                <a:latin typeface="Arial"/>
                <a:cs typeface="Arial"/>
              </a:rPr>
              <a:t>Solicitation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579" y="5369221"/>
            <a:ext cx="8097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NOTE: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EPOs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available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lieu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traditional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procurement.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are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1800" b="1" u="none" spc="-4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required</a:t>
            </a:r>
            <a:r>
              <a:rPr sz="1800" u="none" spc="-10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state</a:t>
            </a:r>
            <a:r>
              <a:rPr sz="1800" u="none" spc="-45" dirty="0">
                <a:latin typeface="Arial"/>
                <a:cs typeface="Arial"/>
              </a:rPr>
              <a:t> </a:t>
            </a:r>
            <a:r>
              <a:rPr sz="1800" u="none" spc="-10" dirty="0">
                <a:latin typeface="Arial"/>
                <a:cs typeface="Arial"/>
              </a:rPr>
              <a:t>contracts.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40939" y="6292850"/>
            <a:ext cx="4168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Procurement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Handbook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Reference:</a:t>
            </a:r>
            <a:r>
              <a:rPr sz="180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011-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030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63627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Customer-</a:t>
            </a:r>
            <a:r>
              <a:rPr dirty="0"/>
              <a:t>Led</a:t>
            </a:r>
            <a:r>
              <a:rPr spc="-50" dirty="0"/>
              <a:t> </a:t>
            </a:r>
            <a:r>
              <a:rPr spc="-10" dirty="0"/>
              <a:t>Solicitation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What</a:t>
            </a:r>
            <a:r>
              <a:rPr spc="-10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spc="-25" dirty="0"/>
              <a:t>Customer-</a:t>
            </a:r>
            <a:r>
              <a:rPr dirty="0"/>
              <a:t>Led</a:t>
            </a:r>
            <a:r>
              <a:rPr spc="35" dirty="0"/>
              <a:t> </a:t>
            </a:r>
            <a:r>
              <a:rPr spc="-10" dirty="0"/>
              <a:t>Solicitation?</a:t>
            </a:r>
          </a:p>
          <a:p>
            <a:pPr marL="353695" marR="259079" indent="-341630">
              <a:lnSpc>
                <a:spcPct val="100000"/>
              </a:lnSpc>
              <a:spcBef>
                <a:spcPts val="15"/>
              </a:spcBef>
              <a:buChar char="•"/>
              <a:tabLst>
                <a:tab pos="353695" algn="l"/>
              </a:tabLst>
            </a:pP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b="0" spc="-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procurement</a:t>
            </a:r>
            <a:r>
              <a:rPr sz="2400"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process</a:t>
            </a:r>
            <a:r>
              <a:rPr sz="2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initiated</a:t>
            </a:r>
            <a:r>
              <a:rPr sz="24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400"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managed</a:t>
            </a:r>
            <a:r>
              <a:rPr sz="24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by</a:t>
            </a:r>
            <a:r>
              <a:rPr sz="24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you,</a:t>
            </a:r>
            <a:r>
              <a:rPr sz="2400"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25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purchaser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812800" marR="187960" lvl="1" indent="-343535">
              <a:lnSpc>
                <a:spcPct val="100000"/>
              </a:lnSpc>
              <a:spcBef>
                <a:spcPts val="5"/>
              </a:spcBef>
              <a:buSzPct val="70000"/>
              <a:buFont typeface="Wingdings"/>
              <a:buChar char=""/>
              <a:tabLst>
                <a:tab pos="812800" algn="l"/>
              </a:tabLst>
            </a:pPr>
            <a:r>
              <a:rPr sz="2000" dirty="0">
                <a:latin typeface="Arial"/>
                <a:cs typeface="Arial"/>
              </a:rPr>
              <a:t>Leverage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pre-approved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Vendor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pool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pre-</a:t>
            </a:r>
            <a:r>
              <a:rPr sz="2000" dirty="0">
                <a:latin typeface="Arial"/>
                <a:cs typeface="Arial"/>
              </a:rPr>
              <a:t>negotiated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Purchase Agreements.</a:t>
            </a:r>
            <a:endParaRPr sz="20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Ensure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tailored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solutions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specific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needs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without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involvement</a:t>
            </a:r>
            <a:endParaRPr sz="2000">
              <a:latin typeface="Arial"/>
              <a:cs typeface="Arial"/>
            </a:endParaRPr>
          </a:p>
          <a:p>
            <a:pPr marL="812800" marR="216535" lvl="1" indent="-342900">
              <a:lnSpc>
                <a:spcPct val="100000"/>
              </a:lnSpc>
              <a:buSzPct val="70000"/>
              <a:buFont typeface="Wingdings"/>
              <a:buChar char=""/>
              <a:tabLst>
                <a:tab pos="812800" algn="l"/>
              </a:tabLst>
            </a:pPr>
            <a:r>
              <a:rPr sz="2000" dirty="0">
                <a:latin typeface="Arial"/>
                <a:cs typeface="Arial"/>
              </a:rPr>
              <a:t>Provide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flexibility 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control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throughout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procurement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process </a:t>
            </a:r>
            <a:r>
              <a:rPr sz="2000" dirty="0">
                <a:latin typeface="Arial"/>
                <a:cs typeface="Arial"/>
              </a:rPr>
              <a:t>while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providing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guidelines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legal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procurement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63627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Customer-</a:t>
            </a:r>
            <a:r>
              <a:rPr dirty="0"/>
              <a:t>Led</a:t>
            </a:r>
            <a:r>
              <a:rPr spc="-50" dirty="0"/>
              <a:t> </a:t>
            </a:r>
            <a:r>
              <a:rPr spc="-10" dirty="0"/>
              <a:t>Solicitation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58352" y="1872915"/>
            <a:ext cx="8199755" cy="3014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4876"/>
                </a:solidFill>
                <a:latin typeface="Arial"/>
                <a:cs typeface="Arial"/>
              </a:rPr>
              <a:t>How</a:t>
            </a:r>
            <a:r>
              <a:rPr sz="2800" b="1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4876"/>
                </a:solidFill>
                <a:latin typeface="Arial"/>
                <a:cs typeface="Arial"/>
              </a:rPr>
              <a:t>is</a:t>
            </a:r>
            <a:r>
              <a:rPr sz="2800" b="1" spc="-3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4876"/>
                </a:solidFill>
                <a:latin typeface="Arial"/>
                <a:cs typeface="Arial"/>
              </a:rPr>
              <a:t>this</a:t>
            </a:r>
            <a:r>
              <a:rPr sz="2800" b="1" spc="-3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4876"/>
                </a:solidFill>
                <a:latin typeface="Arial"/>
                <a:cs typeface="Arial"/>
              </a:rPr>
              <a:t>better?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No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requirement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obtain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certain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number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quotes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Can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“lowest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best”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select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Vendor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based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your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needs</a:t>
            </a:r>
            <a:endParaRPr sz="2400">
              <a:latin typeface="Arial"/>
              <a:cs typeface="Arial"/>
            </a:endParaRPr>
          </a:p>
          <a:p>
            <a:pPr marL="355600" marR="102235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Can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include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recurring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maintenance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after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initial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purchase</a:t>
            </a:r>
            <a:endParaRPr sz="2400">
              <a:latin typeface="Arial"/>
              <a:cs typeface="Arial"/>
            </a:endParaRPr>
          </a:p>
          <a:p>
            <a:pPr marL="355600" marR="409575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Can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purchase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equipment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time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limited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involvement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62200" y="1371600"/>
            <a:ext cx="6781800" cy="5257800"/>
            <a:chOff x="2362200" y="1371600"/>
            <a:chExt cx="6781800" cy="5257800"/>
          </a:xfrm>
        </p:grpSpPr>
        <p:sp>
          <p:nvSpPr>
            <p:cNvPr id="3" name="object 3"/>
            <p:cNvSpPr/>
            <p:nvPr/>
          </p:nvSpPr>
          <p:spPr>
            <a:xfrm>
              <a:off x="2362200" y="1371599"/>
              <a:ext cx="6781800" cy="5257800"/>
            </a:xfrm>
            <a:custGeom>
              <a:avLst/>
              <a:gdLst/>
              <a:ahLst/>
              <a:cxnLst/>
              <a:rect l="l" t="t" r="r" b="b"/>
              <a:pathLst>
                <a:path w="6781800" h="5257800">
                  <a:moveTo>
                    <a:pt x="6781800" y="4800600"/>
                  </a:moveTo>
                  <a:lnTo>
                    <a:pt x="0" y="4800600"/>
                  </a:lnTo>
                  <a:lnTo>
                    <a:pt x="0" y="5257800"/>
                  </a:lnTo>
                  <a:lnTo>
                    <a:pt x="6781800" y="5257800"/>
                  </a:lnTo>
                  <a:lnTo>
                    <a:pt x="6781800" y="4800600"/>
                  </a:lnTo>
                  <a:close/>
                </a:path>
                <a:path w="6781800" h="5257800">
                  <a:moveTo>
                    <a:pt x="6781800" y="0"/>
                  </a:moveTo>
                  <a:lnTo>
                    <a:pt x="0" y="0"/>
                  </a:lnTo>
                  <a:lnTo>
                    <a:pt x="0" y="215442"/>
                  </a:lnTo>
                  <a:lnTo>
                    <a:pt x="6781800" y="215442"/>
                  </a:lnTo>
                  <a:lnTo>
                    <a:pt x="6781800" y="0"/>
                  </a:lnTo>
                  <a:close/>
                </a:path>
              </a:pathLst>
            </a:custGeom>
            <a:solidFill>
              <a:srgbClr val="004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6691" y="1587044"/>
              <a:ext cx="4447308" cy="4585155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1517015">
              <a:lnSpc>
                <a:spcPct val="100000"/>
              </a:lnSpc>
              <a:spcBef>
                <a:spcPts val="105"/>
              </a:spcBef>
            </a:pPr>
            <a:r>
              <a:rPr dirty="0"/>
              <a:t>ITS</a:t>
            </a:r>
            <a:r>
              <a:rPr spc="-40" dirty="0"/>
              <a:t> </a:t>
            </a:r>
            <a:r>
              <a:rPr spc="-10" dirty="0"/>
              <a:t>Background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9096" y="1690167"/>
            <a:ext cx="4099560" cy="407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The</a:t>
            </a:r>
            <a:r>
              <a:rPr sz="1900" spc="-7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Mississippi</a:t>
            </a:r>
            <a:r>
              <a:rPr sz="1900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Department</a:t>
            </a:r>
            <a:r>
              <a:rPr sz="1900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04876"/>
                </a:solidFill>
                <a:latin typeface="Arial"/>
                <a:cs typeface="Arial"/>
              </a:rPr>
              <a:t>of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Information</a:t>
            </a:r>
            <a:r>
              <a:rPr sz="1900" spc="-10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04876"/>
                </a:solidFill>
                <a:latin typeface="Arial"/>
                <a:cs typeface="Arial"/>
              </a:rPr>
              <a:t>Technology</a:t>
            </a:r>
            <a:r>
              <a:rPr sz="1900" spc="-6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4876"/>
                </a:solidFill>
                <a:latin typeface="Arial"/>
                <a:cs typeface="Arial"/>
              </a:rPr>
              <a:t>Services</a:t>
            </a:r>
            <a:r>
              <a:rPr sz="1900" spc="50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(ITS)</a:t>
            </a:r>
            <a:r>
              <a:rPr sz="1900" spc="-5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was</a:t>
            </a:r>
            <a:r>
              <a:rPr sz="1900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created</a:t>
            </a:r>
            <a:r>
              <a:rPr sz="1900" spc="-2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by</a:t>
            </a:r>
            <a:r>
              <a:rPr sz="1900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the</a:t>
            </a:r>
            <a:r>
              <a:rPr sz="1900" spc="-4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legislature</a:t>
            </a:r>
            <a:r>
              <a:rPr sz="1900" spc="-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04876"/>
                </a:solidFill>
                <a:latin typeface="Arial"/>
                <a:cs typeface="Arial"/>
              </a:rPr>
              <a:t>to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maximize</a:t>
            </a:r>
            <a:r>
              <a:rPr sz="1900" spc="-1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the</a:t>
            </a:r>
            <a:r>
              <a:rPr sz="1900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use</a:t>
            </a:r>
            <a:r>
              <a:rPr sz="1900" spc="-4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and</a:t>
            </a:r>
            <a:r>
              <a:rPr sz="1900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benefit</a:t>
            </a:r>
            <a:r>
              <a:rPr sz="1900" spc="-4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04876"/>
                </a:solidFill>
                <a:latin typeface="Arial"/>
                <a:cs typeface="Arial"/>
              </a:rPr>
              <a:t>of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information</a:t>
            </a:r>
            <a:r>
              <a:rPr sz="1900" spc="-4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technology</a:t>
            </a:r>
            <a:r>
              <a:rPr sz="1900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in</a:t>
            </a:r>
            <a:r>
              <a:rPr sz="1900" spc="-7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04876"/>
                </a:solidFill>
                <a:latin typeface="Arial"/>
                <a:cs typeface="Arial"/>
              </a:rPr>
              <a:t>state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government</a:t>
            </a:r>
            <a:r>
              <a:rPr sz="1900" spc="-4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by</a:t>
            </a:r>
            <a:r>
              <a:rPr sz="1900" spc="-5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promoting</a:t>
            </a:r>
            <a:r>
              <a:rPr sz="1900" spc="-4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004876"/>
                </a:solidFill>
                <a:latin typeface="Arial"/>
                <a:cs typeface="Arial"/>
              </a:rPr>
              <a:t>full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cooperation,</a:t>
            </a:r>
            <a:r>
              <a:rPr sz="1900" spc="-7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coordination,</a:t>
            </a:r>
            <a:r>
              <a:rPr sz="1900" spc="-7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4876"/>
                </a:solidFill>
                <a:latin typeface="Arial"/>
                <a:cs typeface="Arial"/>
              </a:rPr>
              <a:t>cohesive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planning,</a:t>
            </a:r>
            <a:r>
              <a:rPr sz="1900" spc="-3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and</a:t>
            </a:r>
            <a:r>
              <a:rPr sz="1900" spc="-6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maximum</a:t>
            </a:r>
            <a:r>
              <a:rPr sz="1900" spc="-3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4876"/>
                </a:solidFill>
                <a:latin typeface="Arial"/>
                <a:cs typeface="Arial"/>
              </a:rPr>
              <a:t>compatibility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among</a:t>
            </a:r>
            <a:r>
              <a:rPr sz="1900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all</a:t>
            </a:r>
            <a:r>
              <a:rPr sz="1900" spc="-4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state</a:t>
            </a:r>
            <a:r>
              <a:rPr sz="1900" spc="-4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agencies</a:t>
            </a:r>
            <a:r>
              <a:rPr sz="1900" spc="-1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04876"/>
                </a:solidFill>
                <a:latin typeface="Arial"/>
                <a:cs typeface="Arial"/>
              </a:rPr>
              <a:t>and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Institutions</a:t>
            </a:r>
            <a:r>
              <a:rPr sz="1900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of</a:t>
            </a:r>
            <a:r>
              <a:rPr sz="1900" spc="-6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Higher</a:t>
            </a:r>
            <a:r>
              <a:rPr sz="1900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Learning.</a:t>
            </a:r>
            <a:r>
              <a:rPr sz="1900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4876"/>
                </a:solidFill>
                <a:latin typeface="Arial"/>
                <a:cs typeface="Arial"/>
              </a:rPr>
              <a:t>State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statute</a:t>
            </a:r>
            <a:r>
              <a:rPr sz="1900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establishing</a:t>
            </a:r>
            <a:r>
              <a:rPr sz="1900" spc="-1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ITS</a:t>
            </a:r>
            <a:r>
              <a:rPr sz="1900" spc="-5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and</a:t>
            </a:r>
            <a:r>
              <a:rPr sz="1900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004876"/>
                </a:solidFill>
                <a:latin typeface="Arial"/>
                <a:cs typeface="Arial"/>
              </a:rPr>
              <a:t>outlining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the</a:t>
            </a:r>
            <a:r>
              <a:rPr sz="1900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duties</a:t>
            </a:r>
            <a:r>
              <a:rPr sz="1900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and</a:t>
            </a:r>
            <a:r>
              <a:rPr sz="1900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responsibilities</a:t>
            </a:r>
            <a:r>
              <a:rPr sz="1900" spc="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of</a:t>
            </a:r>
            <a:r>
              <a:rPr sz="1900" spc="-5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004876"/>
                </a:solidFill>
                <a:latin typeface="Arial"/>
                <a:cs typeface="Arial"/>
              </a:rPr>
              <a:t>the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agency</a:t>
            </a:r>
            <a:r>
              <a:rPr sz="1900" spc="-1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is</a:t>
            </a:r>
            <a:r>
              <a:rPr sz="1900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found</a:t>
            </a:r>
            <a:r>
              <a:rPr sz="1900" spc="-2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4876"/>
                </a:solidFill>
                <a:latin typeface="Arial"/>
                <a:cs typeface="Arial"/>
              </a:rPr>
              <a:t>in</a:t>
            </a:r>
            <a:r>
              <a:rPr sz="1900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Miss.</a:t>
            </a:r>
            <a:r>
              <a:rPr sz="19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9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Code</a:t>
            </a:r>
            <a:r>
              <a:rPr sz="1900" u="sng" spc="-114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9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Ann</a:t>
            </a:r>
            <a:r>
              <a:rPr sz="19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</a:rPr>
              <a:t>.</a:t>
            </a:r>
            <a:r>
              <a:rPr sz="19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</a:rPr>
              <a:t> </a:t>
            </a:r>
            <a:r>
              <a:rPr sz="1900" u="sng" spc="-5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§</a:t>
            </a:r>
            <a:r>
              <a:rPr sz="1900" u="none" spc="-50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19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25-53-</a:t>
            </a:r>
            <a:r>
              <a:rPr sz="19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1</a:t>
            </a:r>
            <a:r>
              <a:rPr sz="1900" u="none" spc="20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1900" i="1" u="none" dirty="0">
                <a:solidFill>
                  <a:srgbClr val="004876"/>
                </a:solidFill>
                <a:latin typeface="Arial"/>
                <a:cs typeface="Arial"/>
              </a:rPr>
              <a:t>et.</a:t>
            </a:r>
            <a:r>
              <a:rPr sz="1900" i="1" u="none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900" i="1" u="none" spc="-20" dirty="0">
                <a:solidFill>
                  <a:srgbClr val="004876"/>
                </a:solidFill>
                <a:latin typeface="Arial"/>
                <a:cs typeface="Arial"/>
              </a:rPr>
              <a:t>seq</a:t>
            </a:r>
            <a:r>
              <a:rPr sz="1900" u="none" spc="-20" dirty="0">
                <a:solidFill>
                  <a:srgbClr val="004876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63627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Customer-</a:t>
            </a:r>
            <a:r>
              <a:rPr dirty="0"/>
              <a:t>Led</a:t>
            </a:r>
            <a:r>
              <a:rPr spc="-50" dirty="0"/>
              <a:t> </a:t>
            </a:r>
            <a:r>
              <a:rPr spc="-10" dirty="0"/>
              <a:t>Solicitation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39764" y="1819885"/>
            <a:ext cx="8183245" cy="417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4876"/>
                </a:solidFill>
                <a:latin typeface="Arial"/>
                <a:cs typeface="Arial"/>
              </a:rPr>
              <a:t>Which</a:t>
            </a:r>
            <a:r>
              <a:rPr sz="2400" b="1" spc="-4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876"/>
                </a:solidFill>
                <a:latin typeface="Arial"/>
                <a:cs typeface="Arial"/>
              </a:rPr>
              <a:t>EPOs</a:t>
            </a:r>
            <a:r>
              <a:rPr sz="2400" b="1" spc="-2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876"/>
                </a:solidFill>
                <a:latin typeface="Arial"/>
                <a:cs typeface="Arial"/>
              </a:rPr>
              <a:t>require</a:t>
            </a:r>
            <a:r>
              <a:rPr sz="2400" b="1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876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4876"/>
                </a:solidFill>
                <a:latin typeface="Arial"/>
                <a:cs typeface="Arial"/>
              </a:rPr>
              <a:t>Customer-</a:t>
            </a:r>
            <a:r>
              <a:rPr sz="2400" b="1" dirty="0">
                <a:solidFill>
                  <a:srgbClr val="004876"/>
                </a:solidFill>
                <a:latin typeface="Arial"/>
                <a:cs typeface="Arial"/>
              </a:rPr>
              <a:t>Led</a:t>
            </a:r>
            <a:r>
              <a:rPr sz="2400" b="1" spc="-1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4876"/>
                </a:solidFill>
                <a:latin typeface="Arial"/>
                <a:cs typeface="Arial"/>
              </a:rPr>
              <a:t>Solicitation?</a:t>
            </a:r>
            <a:endParaRPr sz="240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buChar char="•"/>
              <a:tabLst>
                <a:tab pos="353695" algn="l"/>
              </a:tabLst>
            </a:pPr>
            <a:r>
              <a:rPr sz="2400" dirty="0">
                <a:latin typeface="Arial"/>
                <a:cs typeface="Arial"/>
              </a:rPr>
              <a:t>Cloud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Solutions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Preferred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Vendor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(CSPV)</a:t>
            </a:r>
            <a:endParaRPr sz="24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spcBef>
                <a:spcPts val="5"/>
              </a:spcBef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IaaS,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SaaS,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PaaS</a:t>
            </a:r>
            <a:endParaRPr sz="20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Cloud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Storage</a:t>
            </a:r>
            <a:endParaRPr sz="20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Related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Services</a:t>
            </a:r>
            <a:endParaRPr sz="2000">
              <a:latin typeface="Arial"/>
              <a:cs typeface="Arial"/>
            </a:endParaRPr>
          </a:p>
          <a:p>
            <a:pPr marL="812165" lvl="1" indent="-342265">
              <a:lnSpc>
                <a:spcPts val="2400"/>
              </a:lnSpc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$1,000,000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threshold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without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involvement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ts val="2880"/>
              </a:lnSpc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Public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Safety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Video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Communication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Systems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(PSVC)</a:t>
            </a:r>
            <a:endParaRPr sz="24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Body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Cameras,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Dashboard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Cameras,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License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Plate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Readers</a:t>
            </a:r>
            <a:endParaRPr sz="20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spc="-40" dirty="0">
                <a:latin typeface="Arial"/>
                <a:cs typeface="Arial"/>
              </a:rPr>
              <a:t>Two-</a:t>
            </a:r>
            <a:r>
              <a:rPr sz="2000" dirty="0">
                <a:latin typeface="Arial"/>
                <a:cs typeface="Arial"/>
              </a:rPr>
              <a:t>Way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Radio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Systems</a:t>
            </a:r>
            <a:endParaRPr sz="20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Surveillance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Units</a:t>
            </a:r>
            <a:endParaRPr sz="20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Building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Security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Cameras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Access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Control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Systems</a:t>
            </a:r>
            <a:endParaRPr sz="20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Software,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Equipment,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related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Support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Services</a:t>
            </a:r>
            <a:endParaRPr sz="20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$500,000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threshold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without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involvement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63627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Customer-</a:t>
            </a:r>
            <a:r>
              <a:rPr dirty="0"/>
              <a:t>Led</a:t>
            </a:r>
            <a:r>
              <a:rPr spc="-50" dirty="0"/>
              <a:t> </a:t>
            </a:r>
            <a:r>
              <a:rPr spc="-10" dirty="0"/>
              <a:t>Solicitation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37820" y="1829525"/>
            <a:ext cx="7982584" cy="362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4876"/>
                </a:solidFill>
                <a:latin typeface="Arial"/>
                <a:cs typeface="Arial"/>
              </a:rPr>
              <a:t>Which</a:t>
            </a:r>
            <a:r>
              <a:rPr sz="2400" b="1" spc="-4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876"/>
                </a:solidFill>
                <a:latin typeface="Arial"/>
                <a:cs typeface="Arial"/>
              </a:rPr>
              <a:t>EPOs</a:t>
            </a:r>
            <a:r>
              <a:rPr sz="2400" b="1" spc="-2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876"/>
                </a:solidFill>
                <a:latin typeface="Arial"/>
                <a:cs typeface="Arial"/>
              </a:rPr>
              <a:t>require</a:t>
            </a:r>
            <a:r>
              <a:rPr sz="2400" b="1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876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4876"/>
                </a:solidFill>
                <a:latin typeface="Arial"/>
                <a:cs typeface="Arial"/>
              </a:rPr>
              <a:t>Customer-</a:t>
            </a:r>
            <a:r>
              <a:rPr sz="2400" b="1" dirty="0">
                <a:solidFill>
                  <a:srgbClr val="004876"/>
                </a:solidFill>
                <a:latin typeface="Arial"/>
                <a:cs typeface="Arial"/>
              </a:rPr>
              <a:t>Led</a:t>
            </a:r>
            <a:r>
              <a:rPr sz="2400" b="1" spc="-1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4876"/>
                </a:solidFill>
                <a:latin typeface="Arial"/>
                <a:cs typeface="Arial"/>
              </a:rPr>
              <a:t>Solicitation?</a:t>
            </a:r>
            <a:endParaRPr sz="240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buChar char="•"/>
              <a:tabLst>
                <a:tab pos="353695" algn="l"/>
              </a:tabLst>
            </a:pPr>
            <a:r>
              <a:rPr sz="2400" dirty="0">
                <a:latin typeface="Arial"/>
                <a:cs typeface="Arial"/>
              </a:rPr>
              <a:t>IT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Hardware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4671</a:t>
            </a:r>
            <a:endParaRPr sz="24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spcBef>
                <a:spcPts val="5"/>
              </a:spcBef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Personal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Computers</a:t>
            </a:r>
            <a:endParaRPr sz="2000">
              <a:latin typeface="Arial"/>
              <a:cs typeface="Arial"/>
            </a:endParaRPr>
          </a:p>
          <a:p>
            <a:pPr marL="1269365" lvl="2" indent="-342265">
              <a:lnSpc>
                <a:spcPts val="2155"/>
              </a:lnSpc>
              <a:spcBef>
                <a:spcPts val="5"/>
              </a:spcBef>
              <a:buSzPct val="69444"/>
              <a:buFont typeface="Wingdings"/>
              <a:buChar char=""/>
              <a:tabLst>
                <a:tab pos="1269365" algn="l"/>
              </a:tabLst>
            </a:pPr>
            <a:r>
              <a:rPr sz="1800" dirty="0">
                <a:latin typeface="Arial"/>
                <a:cs typeface="Arial"/>
              </a:rPr>
              <a:t>Desktops,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laptops,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tablets</a:t>
            </a:r>
            <a:endParaRPr sz="1800">
              <a:latin typeface="Arial"/>
              <a:cs typeface="Arial"/>
            </a:endParaRPr>
          </a:p>
          <a:p>
            <a:pPr marL="812165" lvl="1" indent="-342265">
              <a:lnSpc>
                <a:spcPts val="2395"/>
              </a:lnSpc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Presentation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Conferencing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Equipment</a:t>
            </a:r>
            <a:endParaRPr sz="2000">
              <a:latin typeface="Arial"/>
              <a:cs typeface="Arial"/>
            </a:endParaRPr>
          </a:p>
          <a:p>
            <a:pPr marL="1270000" marR="266065" lvl="2" indent="-342900">
              <a:lnSpc>
                <a:spcPct val="100000"/>
              </a:lnSpc>
              <a:spcBef>
                <a:spcPts val="10"/>
              </a:spcBef>
              <a:buSzPct val="69444"/>
              <a:buFont typeface="Wingdings"/>
              <a:buChar char=""/>
              <a:tabLst>
                <a:tab pos="1270000" algn="l"/>
              </a:tabLst>
            </a:pPr>
            <a:r>
              <a:rPr sz="1800" dirty="0">
                <a:latin typeface="Arial"/>
                <a:cs typeface="Arial"/>
              </a:rPr>
              <a:t>Large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displays,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projectors, interactive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displays/whiteboards,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A/V </a:t>
            </a:r>
            <a:r>
              <a:rPr sz="1800" dirty="0">
                <a:latin typeface="Arial"/>
                <a:cs typeface="Arial"/>
              </a:rPr>
              <a:t>equipment,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video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conferencing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equipment</a:t>
            </a:r>
            <a:endParaRPr sz="1800">
              <a:latin typeface="Arial"/>
              <a:cs typeface="Arial"/>
            </a:endParaRPr>
          </a:p>
          <a:p>
            <a:pPr marL="812165" lvl="1" indent="-342265">
              <a:lnSpc>
                <a:spcPts val="2390"/>
              </a:lnSpc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Enterprise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Equipment</a:t>
            </a:r>
            <a:endParaRPr sz="2000">
              <a:latin typeface="Arial"/>
              <a:cs typeface="Arial"/>
            </a:endParaRPr>
          </a:p>
          <a:p>
            <a:pPr marL="1270000" marR="5080" indent="-342900">
              <a:lnSpc>
                <a:spcPct val="100000"/>
              </a:lnSpc>
              <a:spcBef>
                <a:spcPts val="5"/>
              </a:spcBef>
              <a:buSzPct val="69444"/>
              <a:buFont typeface="Wingdings"/>
              <a:buChar char=""/>
              <a:tabLst>
                <a:tab pos="1270000" algn="l"/>
              </a:tabLst>
            </a:pPr>
            <a:r>
              <a:rPr sz="1800" dirty="0">
                <a:latin typeface="Arial"/>
                <a:cs typeface="Arial"/>
              </a:rPr>
              <a:t>Servers,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storage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devices,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client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systems,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UPS,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racks,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network </a:t>
            </a:r>
            <a:r>
              <a:rPr sz="1800" dirty="0">
                <a:latin typeface="Arial"/>
                <a:cs typeface="Arial"/>
              </a:rPr>
              <a:t>devices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(routers,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switches,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etc.)</a:t>
            </a:r>
            <a:endParaRPr sz="1800">
              <a:latin typeface="Arial"/>
              <a:cs typeface="Arial"/>
            </a:endParaRPr>
          </a:p>
          <a:p>
            <a:pPr marL="1269365" indent="-342265">
              <a:lnSpc>
                <a:spcPts val="2155"/>
              </a:lnSpc>
              <a:buSzPct val="69444"/>
              <a:buFont typeface="Wingdings"/>
              <a:buChar char=""/>
              <a:tabLst>
                <a:tab pos="1269365" algn="l"/>
              </a:tabLst>
            </a:pPr>
            <a:r>
              <a:rPr sz="1800" dirty="0">
                <a:latin typeface="Arial"/>
                <a:cs typeface="Arial"/>
              </a:rPr>
              <a:t>Does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firewalls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other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security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devices</a:t>
            </a:r>
            <a:endParaRPr sz="1800">
              <a:latin typeface="Arial"/>
              <a:cs typeface="Arial"/>
            </a:endParaRPr>
          </a:p>
          <a:p>
            <a:pPr marL="812165" indent="-342265">
              <a:lnSpc>
                <a:spcPts val="2395"/>
              </a:lnSpc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$500,000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threshold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without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involvement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1022985">
              <a:lnSpc>
                <a:spcPct val="100000"/>
              </a:lnSpc>
              <a:spcBef>
                <a:spcPts val="105"/>
              </a:spcBef>
            </a:pPr>
            <a:r>
              <a:rPr dirty="0"/>
              <a:t>Solicitation</a:t>
            </a:r>
            <a:r>
              <a:rPr spc="-95" dirty="0"/>
              <a:t> </a:t>
            </a:r>
            <a:r>
              <a:rPr spc="-10" dirty="0"/>
              <a:t>Workbook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7340" y="1843375"/>
            <a:ext cx="836549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100"/>
              </a:spcBef>
              <a:buChar char="•"/>
              <a:tabLst>
                <a:tab pos="35369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comprehensive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guide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Customer-</a:t>
            </a:r>
            <a:r>
              <a:rPr sz="2400" dirty="0">
                <a:latin typeface="Arial"/>
                <a:cs typeface="Arial"/>
              </a:rPr>
              <a:t>Led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Solicitations</a:t>
            </a:r>
            <a:endParaRPr sz="2400">
              <a:latin typeface="Arial"/>
              <a:cs typeface="Arial"/>
            </a:endParaRPr>
          </a:p>
          <a:p>
            <a:pPr marL="353695" marR="5080" indent="-341630">
              <a:lnSpc>
                <a:spcPct val="100000"/>
              </a:lnSpc>
              <a:buChar char="•"/>
              <a:tabLst>
                <a:tab pos="353695" algn="l"/>
              </a:tabLst>
            </a:pPr>
            <a:r>
              <a:rPr sz="2400" dirty="0">
                <a:latin typeface="Arial"/>
                <a:cs typeface="Arial"/>
              </a:rPr>
              <a:t>Works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side-</a:t>
            </a:r>
            <a:r>
              <a:rPr sz="2400" spc="-20" dirty="0">
                <a:latin typeface="Arial"/>
                <a:cs typeface="Arial"/>
              </a:rPr>
              <a:t>by-</a:t>
            </a:r>
            <a:r>
              <a:rPr sz="2400" dirty="0">
                <a:latin typeface="Arial"/>
                <a:cs typeface="Arial"/>
              </a:rPr>
              <a:t>side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companion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Solicitation </a:t>
            </a:r>
            <a:r>
              <a:rPr sz="2400" dirty="0">
                <a:latin typeface="Arial"/>
                <a:cs typeface="Arial"/>
              </a:rPr>
              <a:t>templates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workbook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templates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match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sections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ease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use</a:t>
            </a:r>
            <a:endParaRPr sz="2400">
              <a:latin typeface="Arial"/>
              <a:cs typeface="Arial"/>
            </a:endParaRPr>
          </a:p>
          <a:p>
            <a:pPr marL="353695" marR="1668780" indent="-341630">
              <a:lnSpc>
                <a:spcPct val="100000"/>
              </a:lnSpc>
              <a:buChar char="•"/>
              <a:tabLst>
                <a:tab pos="353695" algn="l"/>
              </a:tabLst>
            </a:pPr>
            <a:r>
              <a:rPr sz="2400" dirty="0">
                <a:latin typeface="Arial"/>
                <a:cs typeface="Arial"/>
              </a:rPr>
              <a:t>Provides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structure,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best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practices,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detailed requirements</a:t>
            </a:r>
            <a:endParaRPr sz="2400">
              <a:latin typeface="Arial"/>
              <a:cs typeface="Arial"/>
            </a:endParaRPr>
          </a:p>
          <a:p>
            <a:pPr marL="353695" marR="357505" indent="-341630">
              <a:lnSpc>
                <a:spcPct val="100000"/>
              </a:lnSpc>
              <a:buChar char="•"/>
              <a:tabLst>
                <a:tab pos="353695" algn="l"/>
              </a:tabLst>
            </a:pPr>
            <a:r>
              <a:rPr sz="2400" dirty="0">
                <a:latin typeface="Arial"/>
                <a:cs typeface="Arial"/>
              </a:rPr>
              <a:t>Provides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guidance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customizing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templates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meet </a:t>
            </a:r>
            <a:r>
              <a:rPr sz="2400" dirty="0">
                <a:latin typeface="Arial"/>
                <a:cs typeface="Arial"/>
              </a:rPr>
              <a:t>your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needs.</a:t>
            </a:r>
            <a:endParaRPr sz="2400">
              <a:latin typeface="Arial"/>
              <a:cs typeface="Arial"/>
            </a:endParaRPr>
          </a:p>
          <a:p>
            <a:pPr marL="353695" marR="813435" indent="-341630">
              <a:lnSpc>
                <a:spcPct val="100000"/>
              </a:lnSpc>
              <a:buChar char="•"/>
              <a:tabLst>
                <a:tab pos="353695" algn="l"/>
              </a:tabLst>
            </a:pPr>
            <a:r>
              <a:rPr sz="2400" dirty="0">
                <a:latin typeface="Arial"/>
                <a:cs typeface="Arial"/>
              </a:rPr>
              <a:t>Includes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exhibits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listing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specific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requirements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vendors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already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agreed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such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technical </a:t>
            </a:r>
            <a:r>
              <a:rPr sz="2400" dirty="0">
                <a:latin typeface="Arial"/>
                <a:cs typeface="Arial"/>
              </a:rPr>
              <a:t>requirements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warranties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62200" y="4653559"/>
            <a:ext cx="6781800" cy="1976120"/>
            <a:chOff x="2362200" y="4653559"/>
            <a:chExt cx="6781800" cy="1976120"/>
          </a:xfrm>
        </p:grpSpPr>
        <p:sp>
          <p:nvSpPr>
            <p:cNvPr id="3" name="object 3"/>
            <p:cNvSpPr/>
            <p:nvPr/>
          </p:nvSpPr>
          <p:spPr>
            <a:xfrm>
              <a:off x="2362200" y="6172200"/>
              <a:ext cx="6781800" cy="457200"/>
            </a:xfrm>
            <a:custGeom>
              <a:avLst/>
              <a:gdLst/>
              <a:ahLst/>
              <a:cxnLst/>
              <a:rect l="l" t="t" r="r" b="b"/>
              <a:pathLst>
                <a:path w="6781800" h="457200">
                  <a:moveTo>
                    <a:pt x="67818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6781800" y="457200"/>
                  </a:lnTo>
                  <a:lnTo>
                    <a:pt x="6781800" y="0"/>
                  </a:lnTo>
                  <a:close/>
                </a:path>
              </a:pathLst>
            </a:custGeom>
            <a:solidFill>
              <a:srgbClr val="004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1360" y="4653559"/>
              <a:ext cx="2443937" cy="1496479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170" dirty="0"/>
              <a:t> </a:t>
            </a:r>
            <a:r>
              <a:rPr dirty="0"/>
              <a:t>About</a:t>
            </a:r>
            <a:r>
              <a:rPr spc="-60" dirty="0"/>
              <a:t> </a:t>
            </a:r>
            <a:r>
              <a:rPr dirty="0"/>
              <a:t>Reverse</a:t>
            </a:r>
            <a:r>
              <a:rPr spc="-160" dirty="0"/>
              <a:t> </a:t>
            </a:r>
            <a:r>
              <a:rPr spc="-10" dirty="0"/>
              <a:t>Auction?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22579" y="1811684"/>
            <a:ext cx="8176259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100"/>
              </a:spcBef>
              <a:buChar char="•"/>
              <a:tabLst>
                <a:tab pos="353695" algn="l"/>
              </a:tabLst>
            </a:pPr>
            <a:r>
              <a:rPr sz="2400" dirty="0">
                <a:latin typeface="Arial"/>
                <a:cs typeface="Arial"/>
              </a:rPr>
              <a:t>ITS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EPOs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result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competitive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procurements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(i.e., </a:t>
            </a:r>
            <a:r>
              <a:rPr sz="2400" dirty="0">
                <a:latin typeface="Arial"/>
                <a:cs typeface="Arial"/>
              </a:rPr>
              <a:t>RFPs)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and,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when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accordance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published </a:t>
            </a:r>
            <a:r>
              <a:rPr sz="2400" dirty="0">
                <a:latin typeface="Arial"/>
                <a:cs typeface="Arial"/>
              </a:rPr>
              <a:t>Instructions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memos,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meet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Mississippi </a:t>
            </a:r>
            <a:r>
              <a:rPr sz="2400" dirty="0">
                <a:latin typeface="Arial"/>
                <a:cs typeface="Arial"/>
              </a:rPr>
              <a:t>purchasing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laws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requirements.</a:t>
            </a:r>
            <a:endParaRPr sz="2400">
              <a:latin typeface="Arial"/>
              <a:cs typeface="Arial"/>
            </a:endParaRPr>
          </a:p>
          <a:p>
            <a:pPr marL="353695" marR="153035" indent="-341630">
              <a:lnSpc>
                <a:spcPct val="100000"/>
              </a:lnSpc>
              <a:buChar char="•"/>
              <a:tabLst>
                <a:tab pos="353695" algn="l"/>
              </a:tabLst>
            </a:pPr>
            <a:r>
              <a:rPr sz="2400" dirty="0">
                <a:latin typeface="Arial"/>
                <a:cs typeface="Arial"/>
              </a:rPr>
              <a:t>Local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governmental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entities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able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EPOs,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rather </a:t>
            </a:r>
            <a:r>
              <a:rPr sz="2400" dirty="0">
                <a:latin typeface="Arial"/>
                <a:cs typeface="Arial"/>
              </a:rPr>
              <a:t>than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conducting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their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own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reverse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auction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electronic </a:t>
            </a:r>
            <a:r>
              <a:rPr sz="2400" dirty="0">
                <a:latin typeface="Arial"/>
                <a:cs typeface="Arial"/>
              </a:rPr>
              <a:t>bid,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choose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so.</a:t>
            </a:r>
            <a:endParaRPr sz="2400">
              <a:latin typeface="Arial"/>
              <a:cs typeface="Arial"/>
            </a:endParaRPr>
          </a:p>
          <a:p>
            <a:pPr marL="353695" marR="121920" indent="-341630">
              <a:lnSpc>
                <a:spcPct val="100000"/>
              </a:lnSpc>
              <a:buChar char="•"/>
              <a:tabLst>
                <a:tab pos="353695" algn="l"/>
              </a:tabLst>
            </a:pPr>
            <a:r>
              <a:rPr sz="2400" dirty="0">
                <a:latin typeface="Arial"/>
                <a:cs typeface="Arial"/>
              </a:rPr>
              <a:t>Regardless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purview,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if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governmental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entity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relies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purchasing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instrument,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published </a:t>
            </a:r>
            <a:r>
              <a:rPr sz="2400" dirty="0">
                <a:latin typeface="Arial"/>
                <a:cs typeface="Arial"/>
              </a:rPr>
              <a:t>Instructions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followed.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16200" marR="5080" indent="-2357755">
              <a:lnSpc>
                <a:spcPts val="3460"/>
              </a:lnSpc>
              <a:spcBef>
                <a:spcPts val="535"/>
              </a:spcBef>
            </a:pPr>
            <a:r>
              <a:rPr dirty="0"/>
              <a:t>Express</a:t>
            </a:r>
            <a:r>
              <a:rPr spc="-85" dirty="0"/>
              <a:t> </a:t>
            </a:r>
            <a:r>
              <a:rPr dirty="0"/>
              <a:t>Procurement</a:t>
            </a:r>
            <a:r>
              <a:rPr spc="-80" dirty="0"/>
              <a:t> </a:t>
            </a:r>
            <a:r>
              <a:rPr spc="-10" dirty="0"/>
              <a:t>Options (EPO)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2579" y="1792855"/>
            <a:ext cx="7988300" cy="392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4876"/>
                </a:solidFill>
                <a:latin typeface="Arial"/>
                <a:cs typeface="Arial"/>
              </a:rPr>
              <a:t>Other</a:t>
            </a:r>
            <a:r>
              <a:rPr sz="2400" b="1" spc="-6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4876"/>
                </a:solidFill>
                <a:latin typeface="Arial"/>
                <a:cs typeface="Arial"/>
              </a:rPr>
              <a:t>EPOs:</a:t>
            </a:r>
            <a:endParaRPr sz="240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buChar char="•"/>
              <a:tabLst>
                <a:tab pos="353695" algn="l"/>
              </a:tabLst>
            </a:pPr>
            <a:r>
              <a:rPr sz="2400" dirty="0">
                <a:latin typeface="Arial"/>
                <a:cs typeface="Arial"/>
              </a:rPr>
              <a:t>NASPO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Software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Value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Added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Reseller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(SVAR)</a:t>
            </a:r>
            <a:endParaRPr sz="2400">
              <a:latin typeface="Arial"/>
              <a:cs typeface="Arial"/>
            </a:endParaRPr>
          </a:p>
          <a:p>
            <a:pPr marL="812800" marR="5080" lvl="1" indent="-342900">
              <a:lnSpc>
                <a:spcPct val="100000"/>
              </a:lnSpc>
              <a:buSzPct val="70000"/>
              <a:buFont typeface="Wingdings"/>
              <a:buChar char=""/>
              <a:tabLst>
                <a:tab pos="812800" algn="l"/>
              </a:tabLst>
            </a:pPr>
            <a:r>
              <a:rPr sz="2000" dirty="0">
                <a:latin typeface="Arial"/>
                <a:cs typeface="Arial"/>
              </a:rPr>
              <a:t>SaaS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COTS,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maintenance,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basic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installation,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configuration, training</a:t>
            </a:r>
            <a:endParaRPr sz="2000">
              <a:latin typeface="Arial"/>
              <a:cs typeface="Arial"/>
            </a:endParaRPr>
          </a:p>
          <a:p>
            <a:pPr marL="812165" lvl="1" indent="-342265">
              <a:lnSpc>
                <a:spcPts val="2400"/>
              </a:lnSpc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$500,000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threshold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without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involvement</a:t>
            </a:r>
            <a:endParaRPr sz="2000">
              <a:latin typeface="Arial"/>
              <a:cs typeface="Arial"/>
            </a:endParaRPr>
          </a:p>
          <a:p>
            <a:pPr marL="353695" indent="-340995">
              <a:lnSpc>
                <a:spcPts val="2880"/>
              </a:lnSpc>
              <a:buChar char="•"/>
              <a:tabLst>
                <a:tab pos="353695" algn="l"/>
              </a:tabLst>
            </a:pPr>
            <a:r>
              <a:rPr sz="2400" dirty="0">
                <a:latin typeface="Arial"/>
                <a:cs typeface="Arial"/>
              </a:rPr>
              <a:t>Microsoft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SVAR</a:t>
            </a:r>
            <a:endParaRPr sz="2400">
              <a:latin typeface="Arial"/>
              <a:cs typeface="Arial"/>
            </a:endParaRPr>
          </a:p>
          <a:p>
            <a:pPr marL="812800" marR="266065" lvl="1" indent="-342900">
              <a:lnSpc>
                <a:spcPct val="100000"/>
              </a:lnSpc>
              <a:spcBef>
                <a:spcPts val="5"/>
              </a:spcBef>
              <a:buSzPct val="70000"/>
              <a:buFont typeface="Wingdings"/>
              <a:buChar char=""/>
              <a:tabLst>
                <a:tab pos="812800" algn="l"/>
              </a:tabLst>
            </a:pPr>
            <a:r>
              <a:rPr sz="2000" dirty="0">
                <a:latin typeface="Arial"/>
                <a:cs typeface="Arial"/>
              </a:rPr>
              <a:t>Microsoft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licenses,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software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maintenance,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upgrades,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support, training,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Azure</a:t>
            </a:r>
            <a:endParaRPr sz="2000">
              <a:latin typeface="Arial"/>
              <a:cs typeface="Arial"/>
            </a:endParaRPr>
          </a:p>
          <a:p>
            <a:pPr marL="812165" lvl="1" indent="-342265">
              <a:lnSpc>
                <a:spcPts val="2400"/>
              </a:lnSpc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$500,000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threshold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without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involvement</a:t>
            </a:r>
            <a:endParaRPr sz="2000">
              <a:latin typeface="Arial"/>
              <a:cs typeface="Arial"/>
            </a:endParaRPr>
          </a:p>
          <a:p>
            <a:pPr marL="353695" indent="-340995">
              <a:lnSpc>
                <a:spcPts val="2880"/>
              </a:lnSpc>
              <a:buChar char="•"/>
              <a:tabLst>
                <a:tab pos="353695" algn="l"/>
              </a:tabLst>
            </a:pPr>
            <a:r>
              <a:rPr sz="2400" dirty="0">
                <a:latin typeface="Arial"/>
                <a:cs typeface="Arial"/>
              </a:rPr>
              <a:t>Cabling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4342</a:t>
            </a:r>
            <a:endParaRPr sz="24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spcBef>
                <a:spcPts val="5"/>
              </a:spcBef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Inside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outside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cabling</a:t>
            </a:r>
            <a:endParaRPr sz="20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$150,000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threshold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without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involvement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16200" marR="5080" indent="-2357755">
              <a:lnSpc>
                <a:spcPts val="3460"/>
              </a:lnSpc>
              <a:spcBef>
                <a:spcPts val="535"/>
              </a:spcBef>
            </a:pPr>
            <a:r>
              <a:rPr dirty="0"/>
              <a:t>Express</a:t>
            </a:r>
            <a:r>
              <a:rPr spc="-85" dirty="0"/>
              <a:t> </a:t>
            </a:r>
            <a:r>
              <a:rPr dirty="0"/>
              <a:t>Procurement</a:t>
            </a:r>
            <a:r>
              <a:rPr spc="-80" dirty="0"/>
              <a:t> </a:t>
            </a:r>
            <a:r>
              <a:rPr spc="-10" dirty="0"/>
              <a:t>Options (EPO)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2581" y="1792855"/>
            <a:ext cx="759142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4876"/>
                </a:solidFill>
                <a:latin typeface="Arial"/>
                <a:cs typeface="Arial"/>
              </a:rPr>
              <a:t>Other</a:t>
            </a:r>
            <a:r>
              <a:rPr sz="2400" b="1" spc="-6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4876"/>
                </a:solidFill>
                <a:latin typeface="Arial"/>
                <a:cs typeface="Arial"/>
              </a:rPr>
              <a:t>EPOs:</a:t>
            </a:r>
            <a:endParaRPr sz="2400">
              <a:latin typeface="Arial"/>
              <a:cs typeface="Arial"/>
            </a:endParaRPr>
          </a:p>
          <a:p>
            <a:pPr marL="353695" indent="-340995">
              <a:lnSpc>
                <a:spcPct val="100000"/>
              </a:lnSpc>
              <a:buChar char="•"/>
              <a:tabLst>
                <a:tab pos="353695" algn="l"/>
              </a:tabLst>
            </a:pPr>
            <a:r>
              <a:rPr sz="2400" spc="-10" dirty="0">
                <a:latin typeface="Arial"/>
                <a:cs typeface="Arial"/>
              </a:rPr>
              <a:t>E-</a:t>
            </a:r>
            <a:r>
              <a:rPr sz="2400" spc="-35" dirty="0">
                <a:latin typeface="Arial"/>
                <a:cs typeface="Arial"/>
              </a:rPr>
              <a:t>911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3748</a:t>
            </a:r>
            <a:endParaRPr sz="24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Public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Safety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Answering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Points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(PSAP)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related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services</a:t>
            </a:r>
            <a:endParaRPr sz="2000">
              <a:latin typeface="Arial"/>
              <a:cs typeface="Arial"/>
            </a:endParaRPr>
          </a:p>
          <a:p>
            <a:pPr marL="812165" lvl="1" indent="-342265">
              <a:lnSpc>
                <a:spcPts val="2400"/>
              </a:lnSpc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$500,000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threshold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without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involvement</a:t>
            </a:r>
            <a:endParaRPr sz="2000">
              <a:latin typeface="Arial"/>
              <a:cs typeface="Arial"/>
            </a:endParaRPr>
          </a:p>
          <a:p>
            <a:pPr marL="353695" indent="-340995">
              <a:lnSpc>
                <a:spcPts val="2880"/>
              </a:lnSpc>
              <a:buChar char="•"/>
              <a:tabLst>
                <a:tab pos="353695" algn="l"/>
              </a:tabLst>
            </a:pPr>
            <a:r>
              <a:rPr sz="2400" spc="-10" dirty="0">
                <a:latin typeface="Arial"/>
                <a:cs typeface="Arial"/>
              </a:rPr>
              <a:t>Security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Assessment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Services</a:t>
            </a:r>
            <a:endParaRPr sz="24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spcBef>
                <a:spcPts val="5"/>
              </a:spcBef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Cloud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Compliance</a:t>
            </a:r>
            <a:endParaRPr sz="20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Penetration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Testing</a:t>
            </a:r>
            <a:endParaRPr sz="20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Security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Risk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Assessment</a:t>
            </a:r>
            <a:endParaRPr sz="2000">
              <a:latin typeface="Arial"/>
              <a:cs typeface="Arial"/>
            </a:endParaRPr>
          </a:p>
          <a:p>
            <a:pPr marL="812165" lvl="1" indent="-342265">
              <a:lnSpc>
                <a:spcPct val="100000"/>
              </a:lnSpc>
              <a:buSzPct val="70000"/>
              <a:buFont typeface="Wingdings"/>
              <a:buChar char=""/>
              <a:tabLst>
                <a:tab pos="812165" algn="l"/>
              </a:tabLst>
            </a:pPr>
            <a:r>
              <a:rPr sz="2000" dirty="0">
                <a:latin typeface="Arial"/>
                <a:cs typeface="Arial"/>
              </a:rPr>
              <a:t>$500,000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threshold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without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involvement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Managed</a:t>
            </a:r>
            <a:r>
              <a:rPr spc="-80" dirty="0"/>
              <a:t> </a:t>
            </a:r>
            <a:r>
              <a:rPr dirty="0"/>
              <a:t>Service</a:t>
            </a:r>
            <a:r>
              <a:rPr spc="-55" dirty="0"/>
              <a:t> </a:t>
            </a:r>
            <a:r>
              <a:rPr dirty="0"/>
              <a:t>Provider</a:t>
            </a:r>
            <a:r>
              <a:rPr spc="-60" dirty="0"/>
              <a:t> </a:t>
            </a:r>
            <a:r>
              <a:rPr spc="-10" dirty="0"/>
              <a:t>(MSP)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2581" y="1750815"/>
            <a:ext cx="8365490" cy="41338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What</a:t>
            </a:r>
            <a:r>
              <a:rPr sz="2600" b="1" spc="-5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is</a:t>
            </a:r>
            <a:r>
              <a:rPr sz="2600" b="1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the</a:t>
            </a:r>
            <a:r>
              <a:rPr sz="2600" b="1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Managed</a:t>
            </a:r>
            <a:r>
              <a:rPr sz="2600" b="1" spc="-3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Service</a:t>
            </a:r>
            <a:r>
              <a:rPr sz="2600" b="1" spc="-5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Provider</a:t>
            </a:r>
            <a:r>
              <a:rPr sz="2600" b="1" spc="-3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4876"/>
                </a:solidFill>
                <a:latin typeface="Arial"/>
                <a:cs typeface="Arial"/>
              </a:rPr>
              <a:t>Program?</a:t>
            </a:r>
            <a:endParaRPr sz="2600">
              <a:latin typeface="Arial"/>
              <a:cs typeface="Arial"/>
            </a:endParaRPr>
          </a:p>
          <a:p>
            <a:pPr marL="355600" marR="158750" indent="-342900">
              <a:lnSpc>
                <a:spcPts val="2590"/>
              </a:lnSpc>
              <a:spcBef>
                <a:spcPts val="62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Resource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consulting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includes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over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200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IT </a:t>
            </a:r>
            <a:r>
              <a:rPr sz="2400" spc="-10" dirty="0">
                <a:latin typeface="Arial"/>
                <a:cs typeface="Arial"/>
              </a:rPr>
              <a:t>Vendors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54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Contract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Guidesoft,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Inc.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dba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Knowledge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Services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Meets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requirement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legal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public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purchase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5"/>
              </a:spcBef>
              <a:buChar char="–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Periodically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advertised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create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consulting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vendor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pool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</a:tabLst>
            </a:pPr>
            <a:r>
              <a:rPr sz="2000" spc="-10" dirty="0">
                <a:latin typeface="Arial"/>
                <a:cs typeface="Arial"/>
              </a:rPr>
              <a:t>Vendors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pool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solicited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services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needed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61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Can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staff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augmentation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milestone,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deliverable,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and/or </a:t>
            </a:r>
            <a:r>
              <a:rPr sz="2400" spc="-20" dirty="0">
                <a:latin typeface="Arial"/>
                <a:cs typeface="Arial"/>
              </a:rPr>
              <a:t>service-</a:t>
            </a:r>
            <a:r>
              <a:rPr sz="2400" dirty="0">
                <a:latin typeface="Arial"/>
                <a:cs typeface="Arial"/>
              </a:rPr>
              <a:t>based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procurements</a:t>
            </a:r>
            <a:endParaRPr sz="2400">
              <a:latin typeface="Arial"/>
              <a:cs typeface="Arial"/>
            </a:endParaRPr>
          </a:p>
          <a:p>
            <a:pPr marL="355600" marR="43180" indent="-342900">
              <a:lnSpc>
                <a:spcPts val="259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Can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government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entity,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free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charge,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little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involvement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2639" y="5548605"/>
            <a:ext cx="3810177" cy="54048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346960" marR="5080" indent="-1884045">
              <a:lnSpc>
                <a:spcPts val="3460"/>
              </a:lnSpc>
              <a:spcBef>
                <a:spcPts val="535"/>
              </a:spcBef>
            </a:pPr>
            <a:r>
              <a:rPr spc="-20" dirty="0"/>
              <a:t>E-</a:t>
            </a:r>
            <a:r>
              <a:rPr dirty="0"/>
              <a:t>Government</a:t>
            </a:r>
            <a:r>
              <a:rPr spc="-80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spc="-10" dirty="0"/>
              <a:t>Payment Services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9633" y="2434900"/>
            <a:ext cx="2687769" cy="10620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22581" y="1780125"/>
            <a:ext cx="7649845" cy="41522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What</a:t>
            </a:r>
            <a:r>
              <a:rPr sz="2600" b="1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is the </a:t>
            </a:r>
            <a:r>
              <a:rPr sz="2600" b="1" spc="-20" dirty="0">
                <a:solidFill>
                  <a:srgbClr val="004876"/>
                </a:solidFill>
                <a:latin typeface="Arial"/>
                <a:cs typeface="Arial"/>
              </a:rPr>
              <a:t>e-</a:t>
            </a: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Gov</a:t>
            </a:r>
            <a:r>
              <a:rPr sz="2600" b="1" spc="-1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4876"/>
                </a:solidFill>
                <a:latin typeface="Arial"/>
                <a:cs typeface="Arial"/>
              </a:rPr>
              <a:t>contract?</a:t>
            </a:r>
            <a:endParaRPr sz="2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Resource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digital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services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4"/>
              </a:spcBef>
              <a:buChar char="–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Website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hosting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Application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development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Mobile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apps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Social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media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integration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Secure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payment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processor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8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Contract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Tyler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Technologies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aka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NIC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Mississippi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Meets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state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requirement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legal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public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purchase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Over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400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Mississippi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Production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Most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offered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cost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36449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Various</a:t>
            </a:r>
            <a:r>
              <a:rPr spc="-135" dirty="0"/>
              <a:t> </a:t>
            </a:r>
            <a:r>
              <a:rPr dirty="0"/>
              <a:t>ITS</a:t>
            </a:r>
            <a:r>
              <a:rPr spc="-220" dirty="0"/>
              <a:t> </a:t>
            </a:r>
            <a:r>
              <a:rPr dirty="0"/>
              <a:t>Awards</a:t>
            </a:r>
            <a:r>
              <a:rPr spc="-220" dirty="0"/>
              <a:t> </a:t>
            </a:r>
            <a:r>
              <a:rPr spc="-10" dirty="0"/>
              <a:t>Available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2579" y="1687137"/>
            <a:ext cx="8515985" cy="419925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85"/>
              </a:spcBef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RFP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No.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5000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Telecommunication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Services</a:t>
            </a:r>
            <a:endParaRPr sz="2800">
              <a:latin typeface="Arial"/>
              <a:cs typeface="Arial"/>
            </a:endParaRPr>
          </a:p>
          <a:p>
            <a:pPr marL="754380" marR="1221740" lvl="1" indent="-285115">
              <a:lnSpc>
                <a:spcPct val="100000"/>
              </a:lnSpc>
              <a:spcBef>
                <a:spcPts val="590"/>
              </a:spcBef>
              <a:buChar char="–"/>
              <a:tabLst>
                <a:tab pos="756285" algn="l"/>
              </a:tabLst>
            </a:pPr>
            <a:r>
              <a:rPr sz="2400" spc="-20" dirty="0">
                <a:latin typeface="Arial"/>
                <a:cs typeface="Arial"/>
              </a:rPr>
              <a:t>Various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provided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Spire,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AT&amp;T,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	</a:t>
            </a:r>
            <a:r>
              <a:rPr sz="2400" spc="-10" dirty="0">
                <a:latin typeface="Arial"/>
                <a:cs typeface="Arial"/>
              </a:rPr>
              <a:t>ConvergeOne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60"/>
              </a:spcBef>
              <a:buChar char="•"/>
              <a:tabLst>
                <a:tab pos="354965" algn="l"/>
              </a:tabLst>
            </a:pPr>
            <a:r>
              <a:rPr sz="2800" dirty="0">
                <a:latin typeface="Arial"/>
                <a:cs typeface="Arial"/>
              </a:rPr>
              <a:t>Cellular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Products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Services</a:t>
            </a:r>
            <a:endParaRPr sz="28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590"/>
              </a:spcBef>
              <a:buChar char="–"/>
              <a:tabLst>
                <a:tab pos="755015" algn="l"/>
              </a:tabLst>
            </a:pPr>
            <a:r>
              <a:rPr sz="2400" spc="-25" dirty="0">
                <a:latin typeface="Arial"/>
                <a:cs typeface="Arial"/>
              </a:rPr>
              <a:t>AT&amp;T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Spire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i="1" spc="-85" dirty="0">
                <a:latin typeface="Arial"/>
                <a:cs typeface="Arial"/>
              </a:rPr>
              <a:t>(T-</a:t>
            </a:r>
            <a:r>
              <a:rPr sz="2400" i="1" dirty="0">
                <a:latin typeface="Arial"/>
                <a:cs typeface="Arial"/>
              </a:rPr>
              <a:t>Mobile</a:t>
            </a:r>
            <a:r>
              <a:rPr sz="2400" i="1" spc="-7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and</a:t>
            </a:r>
            <a:r>
              <a:rPr sz="2400" i="1" spc="-6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Verizon</a:t>
            </a:r>
            <a:r>
              <a:rPr sz="2400" i="1" spc="-6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–</a:t>
            </a:r>
            <a:r>
              <a:rPr sz="2400" i="1" spc="-70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coming</a:t>
            </a:r>
            <a:r>
              <a:rPr sz="2400" i="1" spc="-4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soon!)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469900" algn="l"/>
              </a:tabLst>
            </a:pPr>
            <a:r>
              <a:rPr sz="2800" spc="-10" dirty="0">
                <a:latin typeface="Arial"/>
                <a:cs typeface="Arial"/>
              </a:rPr>
              <a:t>FirstNet</a:t>
            </a:r>
            <a:endParaRPr sz="2800">
              <a:latin typeface="Arial"/>
              <a:cs typeface="Arial"/>
            </a:endParaRPr>
          </a:p>
          <a:p>
            <a:pPr marL="285115" marR="6996430" lvl="1" indent="-285115" algn="r">
              <a:lnSpc>
                <a:spcPct val="100000"/>
              </a:lnSpc>
              <a:spcBef>
                <a:spcPts val="595"/>
              </a:spcBef>
              <a:buChar char="–"/>
              <a:tabLst>
                <a:tab pos="285115" algn="l"/>
              </a:tabLst>
            </a:pPr>
            <a:r>
              <a:rPr sz="2400" spc="-20" dirty="0">
                <a:latin typeface="Arial"/>
                <a:cs typeface="Arial"/>
              </a:rPr>
              <a:t>AT&amp;T</a:t>
            </a:r>
            <a:endParaRPr sz="2400">
              <a:latin typeface="Arial"/>
              <a:cs typeface="Arial"/>
            </a:endParaRPr>
          </a:p>
          <a:p>
            <a:pPr marL="342265" marR="6929120" indent="-342265" algn="r">
              <a:lnSpc>
                <a:spcPct val="100000"/>
              </a:lnSpc>
              <a:spcBef>
                <a:spcPts val="655"/>
              </a:spcBef>
              <a:buChar char="•"/>
              <a:tabLst>
                <a:tab pos="342265" algn="l"/>
              </a:tabLst>
            </a:pPr>
            <a:r>
              <a:rPr sz="2800" spc="-10" dirty="0">
                <a:latin typeface="Arial"/>
                <a:cs typeface="Arial"/>
              </a:rPr>
              <a:t>MSWIN</a:t>
            </a:r>
            <a:endParaRPr sz="2800">
              <a:latin typeface="Arial"/>
              <a:cs typeface="Arial"/>
            </a:endParaRPr>
          </a:p>
          <a:p>
            <a:pPr marL="755015" lvl="1" indent="-285115">
              <a:lnSpc>
                <a:spcPct val="100000"/>
              </a:lnSpc>
              <a:spcBef>
                <a:spcPts val="590"/>
              </a:spcBef>
              <a:buChar char="–"/>
              <a:tabLst>
                <a:tab pos="755015" algn="l"/>
              </a:tabLst>
            </a:pPr>
            <a:r>
              <a:rPr sz="2400" spc="-10" dirty="0">
                <a:latin typeface="Arial"/>
                <a:cs typeface="Arial"/>
              </a:rPr>
              <a:t>Motorola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958850">
              <a:lnSpc>
                <a:spcPct val="100000"/>
              </a:lnSpc>
              <a:spcBef>
                <a:spcPts val="105"/>
              </a:spcBef>
            </a:pPr>
            <a:r>
              <a:rPr dirty="0"/>
              <a:t>Procurement</a:t>
            </a:r>
            <a:r>
              <a:rPr spc="-100" dirty="0"/>
              <a:t> </a:t>
            </a:r>
            <a:r>
              <a:rPr spc="-10" dirty="0"/>
              <a:t>Requests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340" y="1728454"/>
            <a:ext cx="8453120" cy="42443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44450" indent="-342900">
              <a:lnSpc>
                <a:spcPts val="2590"/>
              </a:lnSpc>
              <a:spcBef>
                <a:spcPts val="42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online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request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form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needed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order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initiate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 </a:t>
            </a:r>
            <a:r>
              <a:rPr sz="2400" dirty="0">
                <a:latin typeface="Arial"/>
                <a:cs typeface="Arial"/>
              </a:rPr>
              <a:t>project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ITS.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Smartsheet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intake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spc="-10" dirty="0">
                <a:latin typeface="Arial"/>
                <a:cs typeface="Arial"/>
              </a:rPr>
              <a:t>tracking.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10"/>
              </a:spcBef>
              <a:buChar char="–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“Procurement”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Channel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“Procurement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Request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Forms”</a:t>
            </a:r>
            <a:endParaRPr sz="2000">
              <a:latin typeface="Arial"/>
              <a:cs typeface="Arial"/>
            </a:endParaRPr>
          </a:p>
          <a:p>
            <a:pPr marL="352425" marR="308610" indent="-340360" algn="just">
              <a:lnSpc>
                <a:spcPts val="2590"/>
              </a:lnSpc>
              <a:spcBef>
                <a:spcPts val="61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Anyone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submit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cannot 	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initiated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until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approved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(via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e-</a:t>
            </a:r>
            <a:r>
              <a:rPr sz="2400" dirty="0">
                <a:latin typeface="Arial"/>
                <a:cs typeface="Arial"/>
              </a:rPr>
              <a:t>mail)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your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Agency 	</a:t>
            </a:r>
            <a:r>
              <a:rPr sz="2400" dirty="0">
                <a:latin typeface="Arial"/>
                <a:cs typeface="Arial"/>
              </a:rPr>
              <a:t>Head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designee.</a:t>
            </a:r>
            <a:endParaRPr sz="2400">
              <a:latin typeface="Arial"/>
              <a:cs typeface="Arial"/>
            </a:endParaRPr>
          </a:p>
          <a:p>
            <a:pPr marL="353060" marR="132080" indent="-340360" algn="just">
              <a:lnSpc>
                <a:spcPts val="259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spc="-80" dirty="0">
                <a:latin typeface="Arial"/>
                <a:cs typeface="Arial"/>
              </a:rPr>
              <a:t>Your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Agency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designate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Managers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Project 	Request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Approvers.</a:t>
            </a:r>
            <a:endParaRPr sz="2400">
              <a:latin typeface="Arial"/>
              <a:cs typeface="Arial"/>
            </a:endParaRPr>
          </a:p>
          <a:p>
            <a:pPr marL="353060" marR="5080" indent="-340360" algn="just">
              <a:lnSpc>
                <a:spcPts val="259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ITS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accepts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designation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letters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allow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designees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lieu 	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your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Agency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Head.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909319">
              <a:lnSpc>
                <a:spcPct val="100000"/>
              </a:lnSpc>
              <a:spcBef>
                <a:spcPts val="105"/>
              </a:spcBef>
            </a:pPr>
            <a:r>
              <a:rPr dirty="0"/>
              <a:t>ITS</a:t>
            </a:r>
            <a:r>
              <a:rPr spc="-45" dirty="0"/>
              <a:t> </a:t>
            </a:r>
            <a:r>
              <a:rPr dirty="0"/>
              <a:t>Mission</a:t>
            </a:r>
            <a:r>
              <a:rPr spc="-70" dirty="0"/>
              <a:t> </a:t>
            </a:r>
            <a:r>
              <a:rPr spc="-10" dirty="0"/>
              <a:t>Statement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0456" y="1645234"/>
            <a:ext cx="4925466" cy="341704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27292" y="1749606"/>
            <a:ext cx="8285480" cy="42862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4662805" indent="184150" algn="r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The</a:t>
            </a:r>
            <a:r>
              <a:rPr sz="2000" spc="-6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Mississippi</a:t>
            </a:r>
            <a:r>
              <a:rPr sz="2000" spc="-6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Department</a:t>
            </a:r>
            <a:r>
              <a:rPr sz="2000" spc="-7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4876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Information</a:t>
            </a:r>
            <a:r>
              <a:rPr sz="2000" spc="-10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876"/>
                </a:solidFill>
                <a:latin typeface="Arial"/>
                <a:cs typeface="Arial"/>
              </a:rPr>
              <a:t>Technology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Services</a:t>
            </a:r>
            <a:r>
              <a:rPr sz="2000" spc="-6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(ITS)</a:t>
            </a:r>
            <a:r>
              <a:rPr sz="2000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is</a:t>
            </a:r>
            <a:r>
              <a:rPr sz="2000" spc="-3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responsible</a:t>
            </a:r>
            <a:r>
              <a:rPr sz="2000" spc="-6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4876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establishment</a:t>
            </a:r>
            <a:r>
              <a:rPr sz="2000" spc="-6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of</a:t>
            </a:r>
            <a:r>
              <a:rPr sz="2000" spc="-3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876"/>
                </a:solidFill>
                <a:latin typeface="Arial"/>
                <a:cs typeface="Arial"/>
              </a:rPr>
              <a:t>information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technology</a:t>
            </a:r>
            <a:r>
              <a:rPr sz="2000" spc="-5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(IT)</a:t>
            </a:r>
            <a:r>
              <a:rPr sz="2000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policy</a:t>
            </a:r>
            <a:r>
              <a:rPr sz="2000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4876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planning,</a:t>
            </a:r>
            <a:r>
              <a:rPr sz="2000" spc="-5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IT</a:t>
            </a:r>
            <a:r>
              <a:rPr sz="2000" spc="-6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procurement</a:t>
            </a:r>
            <a:r>
              <a:rPr sz="2000" spc="-6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4876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contracts,</a:t>
            </a:r>
            <a:r>
              <a:rPr sz="2000" spc="-6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and</a:t>
            </a:r>
            <a:r>
              <a:rPr sz="2000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providing</a:t>
            </a:r>
            <a:r>
              <a:rPr sz="2000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4876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113030" marR="4662805" indent="1831339" algn="r">
              <a:lnSpc>
                <a:spcPts val="2160"/>
              </a:lnSpc>
            </a:pP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computing</a:t>
            </a:r>
            <a:r>
              <a:rPr sz="2000" spc="-5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4876"/>
                </a:solidFill>
                <a:latin typeface="Arial"/>
                <a:cs typeface="Arial"/>
              </a:rPr>
              <a:t>and </a:t>
            </a:r>
            <a:r>
              <a:rPr sz="2000" spc="-10" dirty="0">
                <a:solidFill>
                  <a:srgbClr val="004876"/>
                </a:solidFill>
                <a:latin typeface="Arial"/>
                <a:cs typeface="Arial"/>
              </a:rPr>
              <a:t>telecommunications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infrastructure</a:t>
            </a:r>
            <a:r>
              <a:rPr sz="2000" spc="-6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for</a:t>
            </a:r>
            <a:r>
              <a:rPr sz="2000" spc="-5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all</a:t>
            </a:r>
            <a:r>
              <a:rPr sz="2000" spc="-1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876"/>
                </a:solidFill>
                <a:latin typeface="Arial"/>
                <a:cs typeface="Arial"/>
              </a:rPr>
              <a:t>information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systems</a:t>
            </a:r>
            <a:r>
              <a:rPr sz="2000" spc="-5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technologies</a:t>
            </a:r>
            <a:r>
              <a:rPr sz="2000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876"/>
                </a:solidFill>
                <a:latin typeface="Arial"/>
                <a:cs typeface="Arial"/>
              </a:rPr>
              <a:t>within</a:t>
            </a:r>
            <a:endParaRPr sz="2000">
              <a:latin typeface="Arial"/>
              <a:cs typeface="Arial"/>
            </a:endParaRPr>
          </a:p>
          <a:p>
            <a:pPr marR="4663440" algn="r">
              <a:lnSpc>
                <a:spcPts val="2130"/>
              </a:lnSpc>
            </a:pP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state</a:t>
            </a:r>
            <a:r>
              <a:rPr sz="2000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876"/>
                </a:solidFill>
                <a:latin typeface="Arial"/>
                <a:cs typeface="Arial"/>
              </a:rPr>
              <a:t>government.</a:t>
            </a:r>
            <a:endParaRPr sz="2000">
              <a:latin typeface="Arial"/>
              <a:cs typeface="Arial"/>
            </a:endParaRPr>
          </a:p>
          <a:p>
            <a:pPr marL="282575" marR="5080" indent="211454" algn="r">
              <a:lnSpc>
                <a:spcPct val="100000"/>
              </a:lnSpc>
              <a:spcBef>
                <a:spcPts val="180"/>
              </a:spcBef>
            </a:pP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The</a:t>
            </a:r>
            <a:r>
              <a:rPr sz="2000" spc="-4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Legislature</a:t>
            </a:r>
            <a:r>
              <a:rPr sz="2000" spc="-5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has</a:t>
            </a:r>
            <a:r>
              <a:rPr sz="2000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tasked</a:t>
            </a:r>
            <a:r>
              <a:rPr sz="2000" spc="-5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ITS</a:t>
            </a:r>
            <a:r>
              <a:rPr sz="2000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with</a:t>
            </a:r>
            <a:r>
              <a:rPr sz="2000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providing</a:t>
            </a:r>
            <a:r>
              <a:rPr sz="2000" spc="-3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statewide</a:t>
            </a:r>
            <a:r>
              <a:rPr sz="2000" spc="-5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services</a:t>
            </a:r>
            <a:r>
              <a:rPr sz="2000" spc="-5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4876"/>
                </a:solidFill>
                <a:latin typeface="Arial"/>
                <a:cs typeface="Arial"/>
              </a:rPr>
              <a:t>that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facilitate</a:t>
            </a:r>
            <a:r>
              <a:rPr sz="2000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cost-effective</a:t>
            </a:r>
            <a:r>
              <a:rPr sz="2000" spc="-7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IT</a:t>
            </a:r>
            <a:r>
              <a:rPr sz="2000" spc="-6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and</a:t>
            </a:r>
            <a:r>
              <a:rPr sz="2000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telecommunications</a:t>
            </a:r>
            <a:r>
              <a:rPr sz="2000" spc="-8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solutions</a:t>
            </a:r>
            <a:r>
              <a:rPr sz="2000" spc="-5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that</a:t>
            </a:r>
            <a:r>
              <a:rPr sz="2000" spc="-5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can</a:t>
            </a:r>
            <a:r>
              <a:rPr sz="2000" spc="-6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4876"/>
                </a:solidFill>
                <a:latin typeface="Arial"/>
                <a:cs typeface="Arial"/>
              </a:rPr>
              <a:t>be</a:t>
            </a:r>
            <a:endParaRPr sz="20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shared</a:t>
            </a:r>
            <a:r>
              <a:rPr sz="2000" spc="-5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with</a:t>
            </a:r>
            <a:r>
              <a:rPr sz="2000" spc="-2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all</a:t>
            </a:r>
            <a:r>
              <a:rPr sz="2000" spc="-1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876"/>
                </a:solidFill>
                <a:latin typeface="Arial"/>
                <a:cs typeface="Arial"/>
              </a:rPr>
              <a:t>state</a:t>
            </a:r>
            <a:r>
              <a:rPr sz="2000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4876"/>
                </a:solidFill>
                <a:latin typeface="Arial"/>
                <a:cs typeface="Arial"/>
              </a:rPr>
              <a:t>agencies.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2075814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Smartsheet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340" y="1765030"/>
            <a:ext cx="8225155" cy="2506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ITS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utilizes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“Dynamic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View”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agencies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view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their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submitted </a:t>
            </a:r>
            <a:r>
              <a:rPr sz="2200" dirty="0">
                <a:latin typeface="Arial"/>
                <a:cs typeface="Arial"/>
              </a:rPr>
              <a:t>projects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project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information.</a:t>
            </a:r>
            <a:endParaRPr sz="2200">
              <a:latin typeface="Arial"/>
              <a:cs typeface="Arial"/>
            </a:endParaRPr>
          </a:p>
          <a:p>
            <a:pPr marL="756285" marR="121285" lvl="1" indent="-287020">
              <a:lnSpc>
                <a:spcPct val="100000"/>
              </a:lnSpc>
              <a:spcBef>
                <a:spcPts val="484"/>
              </a:spcBef>
              <a:buSzPct val="70000"/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Project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Managers,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once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determined,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will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access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Dynamic </a:t>
            </a:r>
            <a:r>
              <a:rPr sz="2000" spc="-20" dirty="0">
                <a:latin typeface="Arial"/>
                <a:cs typeface="Arial"/>
              </a:rPr>
              <a:t>View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20"/>
              </a:spcBef>
              <a:buChar char="•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Use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Smartsheet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ITS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does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require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license.</a:t>
            </a:r>
            <a:endParaRPr sz="2200">
              <a:latin typeface="Arial"/>
              <a:cs typeface="Arial"/>
            </a:endParaRPr>
          </a:p>
          <a:p>
            <a:pPr marL="355600" marR="852805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All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communication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submitted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projects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will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done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via </a:t>
            </a:r>
            <a:r>
              <a:rPr sz="2200" spc="-10" dirty="0">
                <a:latin typeface="Arial"/>
                <a:cs typeface="Arial"/>
              </a:rPr>
              <a:t>Smartsheet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7612" y="4391009"/>
            <a:ext cx="6828769" cy="171668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2075814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Smartsheet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7048" y="1371600"/>
            <a:ext cx="9007475" cy="4509135"/>
            <a:chOff x="137048" y="1371600"/>
            <a:chExt cx="9007475" cy="4509135"/>
          </a:xfrm>
        </p:grpSpPr>
        <p:sp>
          <p:nvSpPr>
            <p:cNvPr id="6" name="object 6"/>
            <p:cNvSpPr/>
            <p:nvPr/>
          </p:nvSpPr>
          <p:spPr>
            <a:xfrm>
              <a:off x="2362199" y="1371600"/>
              <a:ext cx="6781800" cy="215900"/>
            </a:xfrm>
            <a:custGeom>
              <a:avLst/>
              <a:gdLst/>
              <a:ahLst/>
              <a:cxnLst/>
              <a:rect l="l" t="t" r="r" b="b"/>
              <a:pathLst>
                <a:path w="6781800" h="215900">
                  <a:moveTo>
                    <a:pt x="6781800" y="0"/>
                  </a:moveTo>
                  <a:lnTo>
                    <a:pt x="0" y="0"/>
                  </a:lnTo>
                  <a:lnTo>
                    <a:pt x="0" y="215442"/>
                  </a:lnTo>
                  <a:lnTo>
                    <a:pt x="6781800" y="215442"/>
                  </a:lnTo>
                  <a:lnTo>
                    <a:pt x="6781800" y="0"/>
                  </a:lnTo>
                  <a:close/>
                </a:path>
              </a:pathLst>
            </a:custGeom>
            <a:solidFill>
              <a:srgbClr val="0048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9532" y="1624825"/>
              <a:ext cx="5540051" cy="220138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048" y="3699941"/>
              <a:ext cx="5276514" cy="2180613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07341" y="1697974"/>
            <a:ext cx="2886075" cy="170180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605"/>
              </a:spcBef>
            </a:pPr>
            <a:r>
              <a:rPr sz="2200" i="1" dirty="0">
                <a:latin typeface="Arial"/>
                <a:cs typeface="Arial"/>
              </a:rPr>
              <a:t>Projects</a:t>
            </a:r>
            <a:r>
              <a:rPr sz="2200" i="1" spc="-8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in</a:t>
            </a:r>
            <a:r>
              <a:rPr sz="2200" i="1" spc="-90" dirty="0">
                <a:latin typeface="Arial"/>
                <a:cs typeface="Arial"/>
              </a:rPr>
              <a:t> </a:t>
            </a:r>
            <a:r>
              <a:rPr sz="2200" i="1" spc="-10" dirty="0">
                <a:latin typeface="Arial"/>
                <a:cs typeface="Arial"/>
              </a:rPr>
              <a:t>Triage</a:t>
            </a:r>
            <a:r>
              <a:rPr sz="2200" i="1" spc="-5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– </a:t>
            </a:r>
            <a:r>
              <a:rPr sz="2200" dirty="0">
                <a:latin typeface="Arial"/>
                <a:cs typeface="Arial"/>
              </a:rPr>
              <a:t>shows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projects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that </a:t>
            </a:r>
            <a:r>
              <a:rPr sz="2200" dirty="0">
                <a:latin typeface="Arial"/>
                <a:cs typeface="Arial"/>
              </a:rPr>
              <a:t>you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have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submitted, </a:t>
            </a:r>
            <a:r>
              <a:rPr sz="2200" dirty="0">
                <a:latin typeface="Arial"/>
                <a:cs typeface="Arial"/>
              </a:rPr>
              <a:t>answer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questions,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and </a:t>
            </a:r>
            <a:r>
              <a:rPr sz="2200" dirty="0">
                <a:latin typeface="Arial"/>
                <a:cs typeface="Arial"/>
              </a:rPr>
              <a:t>upload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documents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for </a:t>
            </a:r>
            <a:r>
              <a:rPr sz="2200" dirty="0">
                <a:latin typeface="Arial"/>
                <a:cs typeface="Arial"/>
              </a:rPr>
              <a:t>ITS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review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09920" y="4061072"/>
            <a:ext cx="2839720" cy="143383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605"/>
              </a:spcBef>
            </a:pPr>
            <a:r>
              <a:rPr sz="2200" i="1" dirty="0">
                <a:latin typeface="Arial"/>
                <a:cs typeface="Arial"/>
              </a:rPr>
              <a:t>Active</a:t>
            </a:r>
            <a:r>
              <a:rPr sz="2200" i="1" spc="-55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Project</a:t>
            </a:r>
            <a:r>
              <a:rPr sz="2200" i="1" spc="-40" dirty="0">
                <a:latin typeface="Arial"/>
                <a:cs typeface="Arial"/>
              </a:rPr>
              <a:t> </a:t>
            </a:r>
            <a:r>
              <a:rPr sz="2200" i="1" dirty="0">
                <a:latin typeface="Arial"/>
                <a:cs typeface="Arial"/>
              </a:rPr>
              <a:t>List</a:t>
            </a:r>
            <a:r>
              <a:rPr sz="2200" i="1" spc="-5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– </a:t>
            </a:r>
            <a:r>
              <a:rPr sz="2200" dirty="0">
                <a:latin typeface="Arial"/>
                <a:cs typeface="Arial"/>
              </a:rPr>
              <a:t>shows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projects </a:t>
            </a:r>
            <a:r>
              <a:rPr sz="2200" dirty="0">
                <a:latin typeface="Arial"/>
                <a:cs typeface="Arial"/>
              </a:rPr>
              <a:t>currently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assigned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and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associated Dashboard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1422400">
              <a:lnSpc>
                <a:spcPct val="100000"/>
              </a:lnSpc>
              <a:spcBef>
                <a:spcPts val="105"/>
              </a:spcBef>
            </a:pPr>
            <a:r>
              <a:rPr dirty="0"/>
              <a:t>Planned</a:t>
            </a:r>
            <a:r>
              <a:rPr spc="-65" dirty="0"/>
              <a:t> </a:t>
            </a:r>
            <a:r>
              <a:rPr spc="-10" dirty="0"/>
              <a:t>Purchase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340" y="1728454"/>
            <a:ext cx="8418195" cy="39147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227965" indent="-342900">
              <a:lnSpc>
                <a:spcPts val="2590"/>
              </a:lnSpc>
              <a:spcBef>
                <a:spcPts val="42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Planned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Purchase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Procedure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allows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agency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make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purchases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exceed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cost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“limit”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Express </a:t>
            </a:r>
            <a:r>
              <a:rPr sz="2400" dirty="0">
                <a:latin typeface="Arial"/>
                <a:cs typeface="Arial"/>
              </a:rPr>
              <a:t>Procurement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Option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(EPO).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54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Planned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Purchase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Procedure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limited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5"/>
              </a:spcBef>
              <a:buSzPct val="70000"/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Projects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agency's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current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technology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plan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SzPct val="70000"/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Equipment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software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appearing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current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EPO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61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ITS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thorough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review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documentation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ensure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purchaser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following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Instructions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Use.</a:t>
            </a:r>
            <a:endParaRPr sz="2400">
              <a:latin typeface="Arial"/>
              <a:cs typeface="Arial"/>
            </a:endParaRPr>
          </a:p>
          <a:p>
            <a:pPr marL="354965" marR="25400" indent="-342900">
              <a:lnSpc>
                <a:spcPts val="2590"/>
              </a:lnSpc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Customer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receive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approval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(in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form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CP-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Acquisition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Approval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Form)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before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making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their purchase.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5"/>
              </a:spcBef>
            </a:pPr>
            <a:r>
              <a:rPr dirty="0"/>
              <a:t>Competitive</a:t>
            </a:r>
            <a:r>
              <a:rPr spc="-105" dirty="0"/>
              <a:t> </a:t>
            </a:r>
            <a:r>
              <a:rPr spc="-10" dirty="0"/>
              <a:t>Procurement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340" y="1765030"/>
            <a:ext cx="8405495" cy="370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Utilized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specialized/unique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purchases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public </a:t>
            </a:r>
            <a:r>
              <a:rPr sz="2400" dirty="0">
                <a:latin typeface="Arial"/>
                <a:cs typeface="Arial"/>
              </a:rPr>
              <a:t>advertised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law.</a:t>
            </a:r>
            <a:endParaRPr sz="2400">
              <a:latin typeface="Arial"/>
              <a:cs typeface="Arial"/>
            </a:endParaRPr>
          </a:p>
          <a:p>
            <a:pPr marL="355600" marR="762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ITS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Manager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facilitate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procurement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process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guide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agency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beginning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end.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ITS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typically</a:t>
            </a:r>
            <a:r>
              <a:rPr sz="2400" spc="-20" dirty="0">
                <a:latin typeface="Arial"/>
                <a:cs typeface="Arial"/>
              </a:rPr>
              <a:t> uses: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SzPct val="70000"/>
              <a:buFont typeface="Wingdings"/>
              <a:buChar char=""/>
              <a:tabLst>
                <a:tab pos="756285" algn="l"/>
              </a:tabLst>
            </a:pPr>
            <a:r>
              <a:rPr sz="2000" spc="-10" dirty="0">
                <a:latin typeface="Arial"/>
                <a:cs typeface="Arial"/>
              </a:rPr>
              <a:t>Project-</a:t>
            </a:r>
            <a:r>
              <a:rPr sz="2000" dirty="0">
                <a:latin typeface="Arial"/>
                <a:cs typeface="Arial"/>
              </a:rPr>
              <a:t>specific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Request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Proposals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(full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technical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review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with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public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advertisement)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SzPct val="70000"/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General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RFP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Letter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Configuration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(full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technical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review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vendor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pool;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shorten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timeframe)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SzPct val="70000"/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Invitation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(awarded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solely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cost)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105"/>
              </a:spcBef>
            </a:pPr>
            <a:r>
              <a:rPr dirty="0"/>
              <a:t>Competitive</a:t>
            </a:r>
            <a:r>
              <a:rPr spc="-105" dirty="0"/>
              <a:t> </a:t>
            </a:r>
            <a:r>
              <a:rPr spc="-10" dirty="0"/>
              <a:t>Procurement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2579" y="1685904"/>
            <a:ext cx="8269605" cy="416115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Proposal</a:t>
            </a:r>
            <a:r>
              <a:rPr sz="2600" b="1" spc="-3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Evaluation</a:t>
            </a:r>
            <a:r>
              <a:rPr sz="2600" b="1" spc="-4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and</a:t>
            </a:r>
            <a:r>
              <a:rPr sz="2600" b="1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4876"/>
                </a:solidFill>
                <a:latin typeface="Arial"/>
                <a:cs typeface="Arial"/>
              </a:rPr>
              <a:t>Scoring</a:t>
            </a:r>
            <a:endParaRPr sz="2600">
              <a:latin typeface="Arial"/>
              <a:cs typeface="Arial"/>
            </a:endParaRPr>
          </a:p>
          <a:p>
            <a:pPr marL="355600" marR="427355" indent="-342900">
              <a:lnSpc>
                <a:spcPct val="100000"/>
              </a:lnSpc>
              <a:spcBef>
                <a:spcPts val="58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Requires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open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competitive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specifications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ensure </a:t>
            </a:r>
            <a:r>
              <a:rPr sz="2400" dirty="0">
                <a:latin typeface="Arial"/>
                <a:cs typeface="Arial"/>
              </a:rPr>
              <a:t>maximum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competition,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fullest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extent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practicable.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Awards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“lowest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best”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i.e.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cost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technical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score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“Best”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determined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compliance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vendor’s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proposal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with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technical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specifications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ITS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blind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evaluations.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Consensus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scoring: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+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customer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team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determine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one </a:t>
            </a:r>
            <a:r>
              <a:rPr sz="2400" dirty="0">
                <a:latin typeface="Arial"/>
                <a:cs typeface="Arial"/>
              </a:rPr>
              <a:t>score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each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requirement;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better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representation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true </a:t>
            </a:r>
            <a:r>
              <a:rPr sz="2400" dirty="0">
                <a:latin typeface="Arial"/>
                <a:cs typeface="Arial"/>
              </a:rPr>
              <a:t>score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rather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than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numerical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average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evaluator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scores.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214312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Exemption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340" y="1767790"/>
            <a:ext cx="8449310" cy="404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26364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An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agency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wishes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conduct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their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own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procurement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without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ITS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must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granted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before</a:t>
            </a:r>
            <a:r>
              <a:rPr sz="2200" b="1" u="none" spc="-25" dirty="0">
                <a:latin typeface="Arial"/>
                <a:cs typeface="Arial"/>
              </a:rPr>
              <a:t> </a:t>
            </a:r>
            <a:r>
              <a:rPr sz="2200" u="none" dirty="0">
                <a:latin typeface="Arial"/>
                <a:cs typeface="Arial"/>
              </a:rPr>
              <a:t>an</a:t>
            </a:r>
            <a:r>
              <a:rPr sz="2200" u="none" spc="-50" dirty="0">
                <a:latin typeface="Arial"/>
                <a:cs typeface="Arial"/>
              </a:rPr>
              <a:t> </a:t>
            </a:r>
            <a:r>
              <a:rPr sz="2200" u="none" dirty="0">
                <a:latin typeface="Arial"/>
                <a:cs typeface="Arial"/>
              </a:rPr>
              <a:t>advertisement</a:t>
            </a:r>
            <a:r>
              <a:rPr sz="2200" u="none" spc="-30" dirty="0">
                <a:latin typeface="Arial"/>
                <a:cs typeface="Arial"/>
              </a:rPr>
              <a:t> </a:t>
            </a:r>
            <a:r>
              <a:rPr sz="2200" u="none" dirty="0">
                <a:latin typeface="Arial"/>
                <a:cs typeface="Arial"/>
              </a:rPr>
              <a:t>is</a:t>
            </a:r>
            <a:r>
              <a:rPr sz="2200" u="none" spc="-65" dirty="0">
                <a:latin typeface="Arial"/>
                <a:cs typeface="Arial"/>
              </a:rPr>
              <a:t> </a:t>
            </a:r>
            <a:r>
              <a:rPr sz="2200" u="none" spc="-10" dirty="0">
                <a:latin typeface="Arial"/>
                <a:cs typeface="Arial"/>
              </a:rPr>
              <a:t>issued.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Cannot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exempt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Sole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Source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25"/>
              </a:spcBef>
              <a:buChar char="•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All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Public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Purchasing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Laws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must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followed.</a:t>
            </a:r>
            <a:endParaRPr sz="22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</a:tabLst>
            </a:pPr>
            <a:r>
              <a:rPr sz="2200" spc="-10" dirty="0">
                <a:latin typeface="Arial"/>
                <a:cs typeface="Arial"/>
              </a:rPr>
              <a:t>CP-</a:t>
            </a:r>
            <a:r>
              <a:rPr sz="2200" dirty="0">
                <a:latin typeface="Arial"/>
                <a:cs typeface="Arial"/>
              </a:rPr>
              <a:t>1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issued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estimated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dollar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amount;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if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proposals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come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higher,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agency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must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request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subsequent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CP-</a:t>
            </a:r>
            <a:r>
              <a:rPr sz="2200" dirty="0">
                <a:latin typeface="Arial"/>
                <a:cs typeface="Arial"/>
              </a:rPr>
              <a:t>1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increase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authority.</a:t>
            </a:r>
            <a:endParaRPr sz="2200">
              <a:latin typeface="Arial"/>
              <a:cs typeface="Arial"/>
            </a:endParaRPr>
          </a:p>
          <a:p>
            <a:pPr marL="355600" marR="891540" indent="-342900">
              <a:lnSpc>
                <a:spcPct val="100000"/>
              </a:lnSpc>
              <a:spcBef>
                <a:spcPts val="525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Any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resulting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protests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must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heard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ITS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Executive Director.</a:t>
            </a:r>
            <a:endParaRPr sz="2200">
              <a:latin typeface="Arial"/>
              <a:cs typeface="Arial"/>
            </a:endParaRPr>
          </a:p>
          <a:p>
            <a:pPr marL="355600" marR="23749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An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Exemption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should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also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requested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if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agency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wishes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to </a:t>
            </a:r>
            <a:r>
              <a:rPr sz="2200" dirty="0">
                <a:latin typeface="Arial"/>
                <a:cs typeface="Arial"/>
              </a:rPr>
              <a:t>issue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Request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Information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Request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Quotes.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2009139">
              <a:lnSpc>
                <a:spcPct val="100000"/>
              </a:lnSpc>
              <a:spcBef>
                <a:spcPts val="105"/>
              </a:spcBef>
            </a:pPr>
            <a:r>
              <a:rPr dirty="0"/>
              <a:t>Sole</a:t>
            </a:r>
            <a:r>
              <a:rPr spc="-30" dirty="0"/>
              <a:t> </a:t>
            </a:r>
            <a:r>
              <a:rPr spc="-10" dirty="0"/>
              <a:t>Source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340" y="1694636"/>
            <a:ext cx="8308975" cy="43478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Item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only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available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from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source.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62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Purchase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&gt;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$5,000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requires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approval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since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cannot </a:t>
            </a:r>
            <a:r>
              <a:rPr sz="2400" dirty="0">
                <a:latin typeface="Arial"/>
                <a:cs typeface="Arial"/>
              </a:rPr>
              <a:t>get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quotes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(IHLs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delegated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$250,000).</a:t>
            </a:r>
            <a:endParaRPr sz="2400">
              <a:latin typeface="Arial"/>
              <a:cs typeface="Arial"/>
            </a:endParaRPr>
          </a:p>
          <a:p>
            <a:pPr marL="355600" marR="160655" indent="-342900">
              <a:lnSpc>
                <a:spcPts val="259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ITS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reviews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agency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justification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vendor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declaration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conduct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research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verify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other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competing </a:t>
            </a:r>
            <a:r>
              <a:rPr sz="2400" dirty="0">
                <a:latin typeface="Arial"/>
                <a:cs typeface="Arial"/>
              </a:rPr>
              <a:t>product/service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exists.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09"/>
              </a:spcBef>
              <a:tabLst>
                <a:tab pos="756285" algn="l"/>
              </a:tabLst>
            </a:pPr>
            <a:r>
              <a:rPr sz="2000" spc="-50" dirty="0">
                <a:latin typeface="Arial"/>
                <a:cs typeface="Arial"/>
              </a:rPr>
              <a:t>–</a:t>
            </a:r>
            <a:r>
              <a:rPr sz="2000" dirty="0">
                <a:latin typeface="Arial"/>
                <a:cs typeface="Arial"/>
              </a:rPr>
              <a:t>	Product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purchase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unique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functionality.</a:t>
            </a:r>
            <a:endParaRPr sz="2000">
              <a:latin typeface="Arial"/>
              <a:cs typeface="Arial"/>
            </a:endParaRPr>
          </a:p>
          <a:p>
            <a:pPr marL="353060" marR="384810" indent="-340360" algn="just">
              <a:lnSpc>
                <a:spcPts val="2590"/>
              </a:lnSpc>
              <a:spcBef>
                <a:spcPts val="61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ITS,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customer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approval,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advertises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publishes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 	</a:t>
            </a:r>
            <a:r>
              <a:rPr sz="2400" dirty="0">
                <a:latin typeface="Arial"/>
                <a:cs typeface="Arial"/>
              </a:rPr>
              <a:t>notice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giving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interested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parties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chance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object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 	</a:t>
            </a:r>
            <a:r>
              <a:rPr sz="2400" dirty="0">
                <a:latin typeface="Arial"/>
                <a:cs typeface="Arial"/>
              </a:rPr>
              <a:t>sole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source.</a:t>
            </a:r>
            <a:endParaRPr sz="2400">
              <a:latin typeface="Arial"/>
              <a:cs typeface="Arial"/>
            </a:endParaRPr>
          </a:p>
          <a:p>
            <a:pPr marL="353060" marR="14604" indent="-340360" algn="just">
              <a:lnSpc>
                <a:spcPts val="2590"/>
              </a:lnSpc>
              <a:spcBef>
                <a:spcPts val="58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ITS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advertises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Tuesdays;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objections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weeks 	</a:t>
            </a:r>
            <a:r>
              <a:rPr sz="2400" dirty="0">
                <a:latin typeface="Arial"/>
                <a:cs typeface="Arial"/>
              </a:rPr>
              <a:t>after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first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advertisement.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40939" y="6292850"/>
            <a:ext cx="4168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Procurement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Handbook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Reference:</a:t>
            </a:r>
            <a:r>
              <a:rPr sz="180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013-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030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2009139">
              <a:lnSpc>
                <a:spcPct val="100000"/>
              </a:lnSpc>
              <a:spcBef>
                <a:spcPts val="105"/>
              </a:spcBef>
            </a:pPr>
            <a:r>
              <a:rPr dirty="0"/>
              <a:t>Sole</a:t>
            </a:r>
            <a:r>
              <a:rPr spc="-30" dirty="0"/>
              <a:t> </a:t>
            </a:r>
            <a:r>
              <a:rPr spc="-10" dirty="0"/>
              <a:t>Source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340" y="1685802"/>
            <a:ext cx="8456295" cy="41179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Sole</a:t>
            </a:r>
            <a:r>
              <a:rPr sz="2600" b="1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Source</a:t>
            </a:r>
            <a:r>
              <a:rPr sz="2600" b="1" spc="-5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04876"/>
                </a:solidFill>
                <a:latin typeface="Arial"/>
                <a:cs typeface="Arial"/>
              </a:rPr>
              <a:t>Requirements</a:t>
            </a:r>
            <a:endParaRPr sz="2600">
              <a:latin typeface="Arial"/>
              <a:cs typeface="Arial"/>
            </a:endParaRPr>
          </a:p>
          <a:p>
            <a:pPr marL="354965" indent="-342265">
              <a:lnSpc>
                <a:spcPts val="2510"/>
              </a:lnSpc>
              <a:spcBef>
                <a:spcPts val="265"/>
              </a:spcBef>
              <a:buChar char="•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The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product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services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being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purchased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must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perform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function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510"/>
              </a:lnSpc>
            </a:pPr>
            <a:r>
              <a:rPr sz="2200" dirty="0">
                <a:latin typeface="Arial"/>
                <a:cs typeface="Arial"/>
              </a:rPr>
              <a:t>for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which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other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product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source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services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exists.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ts val="2510"/>
              </a:lnSpc>
              <a:spcBef>
                <a:spcPts val="265"/>
              </a:spcBef>
              <a:buChar char="•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purchaser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must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able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show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specific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business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objectives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510"/>
              </a:lnSpc>
            </a:pPr>
            <a:r>
              <a:rPr sz="2200" dirty="0">
                <a:latin typeface="Arial"/>
                <a:cs typeface="Arial"/>
              </a:rPr>
              <a:t>that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only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through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unique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product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services.</a:t>
            </a:r>
            <a:endParaRPr sz="2200">
              <a:latin typeface="Arial"/>
              <a:cs typeface="Arial"/>
            </a:endParaRPr>
          </a:p>
          <a:p>
            <a:pPr marL="355600" marR="836930" indent="-342900">
              <a:lnSpc>
                <a:spcPts val="2380"/>
              </a:lnSpc>
              <a:spcBef>
                <a:spcPts val="560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The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product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services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must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available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only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from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manufacturer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NOT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through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resellers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who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could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submit </a:t>
            </a:r>
            <a:r>
              <a:rPr sz="2200" dirty="0">
                <a:latin typeface="Arial"/>
                <a:cs typeface="Arial"/>
              </a:rPr>
              <a:t>competitive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pricing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product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services.</a:t>
            </a:r>
            <a:endParaRPr sz="2200">
              <a:latin typeface="Arial"/>
              <a:cs typeface="Arial"/>
            </a:endParaRPr>
          </a:p>
          <a:p>
            <a:pPr marL="355600" marR="1127125" indent="-342900">
              <a:lnSpc>
                <a:spcPts val="2380"/>
              </a:lnSpc>
              <a:spcBef>
                <a:spcPts val="515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An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explanation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about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why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amount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expended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is </a:t>
            </a:r>
            <a:r>
              <a:rPr sz="2200" spc="-10" dirty="0">
                <a:latin typeface="Arial"/>
                <a:cs typeface="Arial"/>
              </a:rPr>
              <a:t>reasonable.</a:t>
            </a:r>
            <a:endParaRPr sz="2200">
              <a:latin typeface="Arial"/>
              <a:cs typeface="Arial"/>
            </a:endParaRPr>
          </a:p>
          <a:p>
            <a:pPr marL="355600" marR="354330" indent="-342900">
              <a:lnSpc>
                <a:spcPts val="2380"/>
              </a:lnSpc>
              <a:spcBef>
                <a:spcPts val="520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An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explanation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regarding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efforts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by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purchaser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obtain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best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possible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price.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40939" y="6292850"/>
            <a:ext cx="4168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Procurement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Handbook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Reference:</a:t>
            </a:r>
            <a:r>
              <a:rPr sz="180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013-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030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233489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Revision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340" y="1685904"/>
            <a:ext cx="8298180" cy="32105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When</a:t>
            </a:r>
            <a:r>
              <a:rPr sz="2600" b="1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a</a:t>
            </a:r>
            <a:r>
              <a:rPr sz="2600" b="1" spc="-2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Revision</a:t>
            </a:r>
            <a:r>
              <a:rPr sz="2600" b="1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4876"/>
                </a:solidFill>
                <a:latin typeface="Arial"/>
                <a:cs typeface="Arial"/>
              </a:rPr>
              <a:t>is</a:t>
            </a:r>
            <a:r>
              <a:rPr sz="2600" b="1" spc="-10" dirty="0">
                <a:solidFill>
                  <a:srgbClr val="004876"/>
                </a:solidFill>
                <a:latin typeface="Arial"/>
                <a:cs typeface="Arial"/>
              </a:rPr>
              <a:t> needed:</a:t>
            </a:r>
            <a:endParaRPr sz="2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8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change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approved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procurement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needed: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SzPct val="70000"/>
              <a:buFont typeface="Wingdings"/>
              <a:buChar char=""/>
              <a:tabLst>
                <a:tab pos="756285" algn="l"/>
              </a:tabLst>
            </a:pPr>
            <a:r>
              <a:rPr sz="2000" spc="-20" dirty="0">
                <a:latin typeface="Arial"/>
                <a:cs typeface="Arial"/>
              </a:rPr>
              <a:t>CP-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and/or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contract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 about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expire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SzPct val="70000"/>
              <a:buFont typeface="Wingdings"/>
              <a:buChar char=""/>
              <a:tabLst>
                <a:tab pos="756285" algn="l"/>
              </a:tabLst>
            </a:pPr>
            <a:r>
              <a:rPr sz="2000" spc="-10" dirty="0">
                <a:latin typeface="Arial"/>
                <a:cs typeface="Arial"/>
              </a:rPr>
              <a:t>Vendor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name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address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change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SzPct val="70000"/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Change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Order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additional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functionality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SzPct val="70000"/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Add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funding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All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Amendments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Change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Orders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contracts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must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signed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Executive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Director.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40939" y="6292850"/>
            <a:ext cx="4168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Procurement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Handbook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Reference:</a:t>
            </a:r>
            <a:r>
              <a:rPr sz="180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013-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030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208661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Emergency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340" y="1694709"/>
            <a:ext cx="8216900" cy="41433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</a:tabLst>
            </a:pPr>
            <a:r>
              <a:rPr sz="2400" spc="-10" dirty="0">
                <a:latin typeface="Arial"/>
                <a:cs typeface="Arial"/>
              </a:rPr>
              <a:t>Two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types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Emergency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requests:</a:t>
            </a:r>
            <a:endParaRPr sz="2400">
              <a:latin typeface="Arial"/>
              <a:cs typeface="Arial"/>
            </a:endParaRPr>
          </a:p>
          <a:p>
            <a:pPr marL="755650" marR="594995" lvl="1" indent="-286385">
              <a:lnSpc>
                <a:spcPts val="2160"/>
              </a:lnSpc>
              <a:spcBef>
                <a:spcPts val="515"/>
              </a:spcBef>
              <a:buSzPct val="70000"/>
              <a:buFont typeface="Wingdings"/>
              <a:buChar char=""/>
              <a:tabLst>
                <a:tab pos="755650" algn="l"/>
              </a:tabLst>
            </a:pPr>
            <a:r>
              <a:rPr sz="2000" b="1" spc="-20" dirty="0">
                <a:latin typeface="Arial"/>
                <a:cs typeface="Arial"/>
              </a:rPr>
              <a:t>Type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threaten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health,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safety,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preservation/protection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 </a:t>
            </a:r>
            <a:r>
              <a:rPr sz="2000" spc="-10" dirty="0">
                <a:latin typeface="Arial"/>
                <a:cs typeface="Arial"/>
              </a:rPr>
              <a:t>property</a:t>
            </a:r>
            <a:endParaRPr sz="20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195"/>
              </a:spcBef>
              <a:buFont typeface="Wingdings"/>
              <a:buChar char=""/>
              <a:tabLst>
                <a:tab pos="1155700" algn="l"/>
              </a:tabLst>
            </a:pPr>
            <a:r>
              <a:rPr sz="1800" dirty="0">
                <a:latin typeface="Arial"/>
                <a:cs typeface="Arial"/>
              </a:rPr>
              <a:t>Prior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approval from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needed</a:t>
            </a:r>
            <a:endParaRPr sz="18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1155700" algn="l"/>
              </a:tabLst>
            </a:pPr>
            <a:r>
              <a:rPr sz="1800" dirty="0">
                <a:latin typeface="Arial"/>
                <a:cs typeface="Arial"/>
              </a:rPr>
              <a:t>Make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purchase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submit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documents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afterwards</a:t>
            </a:r>
            <a:endParaRPr sz="1800">
              <a:latin typeface="Arial"/>
              <a:cs typeface="Arial"/>
            </a:endParaRPr>
          </a:p>
          <a:p>
            <a:pPr marL="286385" marR="2030730" lvl="1" indent="-286385" algn="r">
              <a:lnSpc>
                <a:spcPct val="100000"/>
              </a:lnSpc>
              <a:spcBef>
                <a:spcPts val="229"/>
              </a:spcBef>
              <a:buSzPct val="70000"/>
              <a:buFont typeface="Wingdings"/>
              <a:buChar char=""/>
              <a:tabLst>
                <a:tab pos="286385" algn="l"/>
              </a:tabLst>
            </a:pPr>
            <a:r>
              <a:rPr sz="2000" b="1" spc="-20" dirty="0">
                <a:latin typeface="Arial"/>
                <a:cs typeface="Arial"/>
              </a:rPr>
              <a:t>Type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detrimental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interests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State</a:t>
            </a:r>
            <a:endParaRPr sz="2000">
              <a:latin typeface="Arial"/>
              <a:cs typeface="Arial"/>
            </a:endParaRPr>
          </a:p>
          <a:p>
            <a:pPr marL="228600" marR="2026285" lvl="2" indent="-228600" algn="r">
              <a:lnSpc>
                <a:spcPct val="100000"/>
              </a:lnSpc>
              <a:spcBef>
                <a:spcPts val="225"/>
              </a:spcBef>
              <a:buFont typeface="Wingdings"/>
              <a:buChar char=""/>
              <a:tabLst>
                <a:tab pos="228600" algn="l"/>
              </a:tabLst>
            </a:pPr>
            <a:r>
              <a:rPr sz="1800" dirty="0">
                <a:latin typeface="Arial"/>
                <a:cs typeface="Arial"/>
              </a:rPr>
              <a:t>ITS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approve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purchase being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made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ts val="2735"/>
              </a:lnSpc>
              <a:spcBef>
                <a:spcPts val="27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Emergency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declaration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made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your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Agency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spc="-10" dirty="0">
                <a:latin typeface="Arial"/>
                <a:cs typeface="Arial"/>
              </a:rPr>
              <a:t>Head.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62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emergency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definition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applies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only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events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could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reasonably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been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anticipated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5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Contracts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cannot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exceed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(1)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year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term.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40939" y="6292850"/>
            <a:ext cx="4168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Procurement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Handbook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Reference:</a:t>
            </a:r>
            <a:r>
              <a:rPr sz="180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013-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030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1448435">
              <a:lnSpc>
                <a:spcPct val="100000"/>
              </a:lnSpc>
              <a:spcBef>
                <a:spcPts val="105"/>
              </a:spcBef>
            </a:pPr>
            <a:r>
              <a:rPr dirty="0"/>
              <a:t>ITS</a:t>
            </a:r>
            <a:r>
              <a:rPr spc="-40" dirty="0"/>
              <a:t> </a:t>
            </a:r>
            <a:r>
              <a:rPr spc="-10" dirty="0"/>
              <a:t>Procurement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94837" y="1673541"/>
            <a:ext cx="398907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The</a:t>
            </a:r>
            <a:r>
              <a:rPr sz="1800" spc="-6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Procurement</a:t>
            </a:r>
            <a:r>
              <a:rPr sz="1800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Services</a:t>
            </a:r>
            <a:r>
              <a:rPr sz="1800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4876"/>
                </a:solidFill>
                <a:latin typeface="Arial"/>
                <a:cs typeface="Arial"/>
              </a:rPr>
              <a:t>Division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provides</a:t>
            </a:r>
            <a:r>
              <a:rPr sz="1800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professional</a:t>
            </a:r>
            <a:r>
              <a:rPr sz="1800" spc="-2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IT</a:t>
            </a:r>
            <a:r>
              <a:rPr sz="1800" spc="-6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services</a:t>
            </a:r>
            <a:r>
              <a:rPr sz="1800" spc="-4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4876"/>
                </a:solidFill>
                <a:latin typeface="Arial"/>
                <a:cs typeface="Arial"/>
              </a:rPr>
              <a:t>to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state</a:t>
            </a:r>
            <a:r>
              <a:rPr sz="1800" spc="-4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agencies</a:t>
            </a:r>
            <a:r>
              <a:rPr sz="1800" spc="-2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and</a:t>
            </a:r>
            <a:r>
              <a:rPr sz="1800" spc="-2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public</a:t>
            </a:r>
            <a:r>
              <a:rPr sz="1800" spc="-2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4876"/>
                </a:solidFill>
                <a:latin typeface="Arial"/>
                <a:cs typeface="Arial"/>
              </a:rPr>
              <a:t>universities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by</a:t>
            </a:r>
            <a:r>
              <a:rPr sz="1800" spc="-4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administering</a:t>
            </a:r>
            <a:r>
              <a:rPr sz="1800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supporting</a:t>
            </a:r>
            <a:r>
              <a:rPr sz="1800" spc="-2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4876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acquisition</a:t>
            </a:r>
            <a:r>
              <a:rPr sz="1800" spc="-1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4876"/>
                </a:solidFill>
                <a:latin typeface="Arial"/>
                <a:cs typeface="Arial"/>
              </a:rPr>
              <a:t>cost-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effective</a:t>
            </a:r>
            <a:r>
              <a:rPr sz="1800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IT</a:t>
            </a:r>
            <a:r>
              <a:rPr sz="1800" spc="-6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4876"/>
                </a:solidFill>
                <a:latin typeface="Arial"/>
                <a:cs typeface="Arial"/>
              </a:rPr>
              <a:t>solutions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through</a:t>
            </a:r>
            <a:r>
              <a:rPr sz="1800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the</a:t>
            </a:r>
            <a:r>
              <a:rPr sz="1800" spc="-3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competitive</a:t>
            </a:r>
            <a:r>
              <a:rPr sz="1800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4876"/>
                </a:solidFill>
                <a:latin typeface="Arial"/>
                <a:cs typeface="Arial"/>
              </a:rPr>
              <a:t>procurement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process</a:t>
            </a:r>
            <a:r>
              <a:rPr sz="1800" spc="-1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to</a:t>
            </a:r>
            <a:r>
              <a:rPr sz="1800" spc="-4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meet</a:t>
            </a:r>
            <a:r>
              <a:rPr sz="1800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business</a:t>
            </a:r>
            <a:r>
              <a:rPr sz="1800" spc="-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needs</a:t>
            </a:r>
            <a:r>
              <a:rPr sz="1800" spc="-1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4876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State</a:t>
            </a:r>
            <a:r>
              <a:rPr sz="1800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government</a:t>
            </a:r>
            <a:r>
              <a:rPr sz="1800" spc="-1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while</a:t>
            </a:r>
            <a:r>
              <a:rPr sz="1800" spc="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in</a:t>
            </a:r>
            <a:r>
              <a:rPr sz="1800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4876"/>
                </a:solidFill>
                <a:latin typeface="Arial"/>
                <a:cs typeface="Arial"/>
              </a:rPr>
              <a:t>accordance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with</a:t>
            </a:r>
            <a:r>
              <a:rPr sz="1800" spc="-1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State</a:t>
            </a:r>
            <a:r>
              <a:rPr sz="1800" spc="-4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statute.</a:t>
            </a:r>
            <a:r>
              <a:rPr sz="1800" spc="-6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This</a:t>
            </a:r>
            <a:r>
              <a:rPr sz="1800" spc="-4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includes</a:t>
            </a:r>
            <a:r>
              <a:rPr sz="1800" spc="-25" dirty="0">
                <a:solidFill>
                  <a:srgbClr val="004876"/>
                </a:solidFill>
                <a:latin typeface="Arial"/>
                <a:cs typeface="Arial"/>
              </a:rPr>
              <a:t> all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phases</a:t>
            </a:r>
            <a:r>
              <a:rPr sz="1800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of</a:t>
            </a:r>
            <a:r>
              <a:rPr sz="1800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the</a:t>
            </a:r>
            <a:r>
              <a:rPr sz="1800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procurement</a:t>
            </a:r>
            <a:r>
              <a:rPr sz="1800" spc="-1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4876"/>
                </a:solidFill>
                <a:latin typeface="Arial"/>
                <a:cs typeface="Arial"/>
              </a:rPr>
              <a:t>process,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including</a:t>
            </a:r>
            <a:r>
              <a:rPr sz="1800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assisting</a:t>
            </a:r>
            <a:r>
              <a:rPr sz="1800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agencies</a:t>
            </a:r>
            <a:r>
              <a:rPr sz="1800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4876"/>
                </a:solidFill>
                <a:latin typeface="Arial"/>
                <a:cs typeface="Arial"/>
              </a:rPr>
              <a:t>with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specification</a:t>
            </a:r>
            <a:r>
              <a:rPr sz="1800" spc="-5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development,</a:t>
            </a:r>
            <a:r>
              <a:rPr sz="1800" spc="-5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4876"/>
                </a:solidFill>
                <a:latin typeface="Arial"/>
                <a:cs typeface="Arial"/>
              </a:rPr>
              <a:t>proposal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evaluation,</a:t>
            </a:r>
            <a:r>
              <a:rPr sz="1800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and</a:t>
            </a:r>
            <a:r>
              <a:rPr sz="1800" spc="-5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contract</a:t>
            </a:r>
            <a:r>
              <a:rPr sz="1800" spc="-3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4876"/>
                </a:solidFill>
                <a:latin typeface="Arial"/>
                <a:cs typeface="Arial"/>
              </a:rPr>
              <a:t>negotiation.</a:t>
            </a:r>
            <a:endParaRPr sz="1800">
              <a:latin typeface="Arial"/>
              <a:cs typeface="Arial"/>
            </a:endParaRPr>
          </a:p>
          <a:p>
            <a:pPr marL="83820" marR="76200" algn="ctr">
              <a:lnSpc>
                <a:spcPct val="100000"/>
              </a:lnSpc>
            </a:pP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This</a:t>
            </a:r>
            <a:r>
              <a:rPr sz="1800" spc="-5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division</a:t>
            </a:r>
            <a:r>
              <a:rPr sz="1800" spc="-1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works</a:t>
            </a:r>
            <a:r>
              <a:rPr sz="1800" spc="-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with</a:t>
            </a:r>
            <a:r>
              <a:rPr sz="1800" spc="-10" dirty="0">
                <a:solidFill>
                  <a:srgbClr val="004876"/>
                </a:solidFill>
                <a:latin typeface="Arial"/>
                <a:cs typeface="Arial"/>
              </a:rPr>
              <a:t> partner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agencies</a:t>
            </a:r>
            <a:r>
              <a:rPr sz="1800" spc="-1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and</a:t>
            </a:r>
            <a:r>
              <a:rPr sz="1800" spc="-4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shareholders</a:t>
            </a:r>
            <a:r>
              <a:rPr sz="1800" spc="-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to</a:t>
            </a:r>
            <a:r>
              <a:rPr sz="1800" spc="-5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4876"/>
                </a:solidFill>
                <a:latin typeface="Arial"/>
                <a:cs typeface="Arial"/>
              </a:rPr>
              <a:t>capture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report</a:t>
            </a:r>
            <a:r>
              <a:rPr sz="1800" spc="-3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on</a:t>
            </a:r>
            <a:r>
              <a:rPr sz="1800" spc="-3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876"/>
                </a:solidFill>
                <a:latin typeface="Arial"/>
                <a:cs typeface="Arial"/>
              </a:rPr>
              <a:t>technology</a:t>
            </a:r>
            <a:r>
              <a:rPr sz="1800" spc="-10" dirty="0">
                <a:solidFill>
                  <a:srgbClr val="004876"/>
                </a:solidFill>
                <a:latin typeface="Arial"/>
                <a:cs typeface="Arial"/>
              </a:rPr>
              <a:t> initiatives.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656" y="2369827"/>
            <a:ext cx="4218696" cy="28256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1161415">
              <a:lnSpc>
                <a:spcPct val="100000"/>
              </a:lnSpc>
              <a:spcBef>
                <a:spcPts val="105"/>
              </a:spcBef>
            </a:pPr>
            <a:r>
              <a:rPr dirty="0"/>
              <a:t>Brand</a:t>
            </a:r>
            <a:r>
              <a:rPr spc="-35" dirty="0"/>
              <a:t> </a:t>
            </a:r>
            <a:r>
              <a:rPr spc="-10" dirty="0"/>
              <a:t>Specifications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pic>
        <p:nvPicPr>
          <p:cNvPr id="7" name="object 7" descr="496 Competition Between Employees Stock Vectors and Vector Art |  Shutterstock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38411" y="3822433"/>
            <a:ext cx="2937752" cy="19585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3343" y="1694637"/>
            <a:ext cx="8426450" cy="38823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7909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79095" algn="l"/>
              </a:tabLst>
            </a:pPr>
            <a:r>
              <a:rPr sz="2400" dirty="0">
                <a:latin typeface="Arial"/>
                <a:cs typeface="Arial"/>
              </a:rPr>
              <a:t>Open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competitive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specifications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encouraged.</a:t>
            </a:r>
            <a:endParaRPr sz="2400">
              <a:latin typeface="Arial"/>
              <a:cs typeface="Arial"/>
            </a:endParaRPr>
          </a:p>
          <a:p>
            <a:pPr marL="379095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79095" algn="l"/>
              </a:tabLst>
            </a:pPr>
            <a:r>
              <a:rPr sz="2400" dirty="0">
                <a:latin typeface="Arial"/>
                <a:cs typeface="Arial"/>
              </a:rPr>
              <a:t>Requests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issue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brand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specifications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permitted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if </a:t>
            </a:r>
            <a:r>
              <a:rPr sz="2400" dirty="0">
                <a:latin typeface="Arial"/>
                <a:cs typeface="Arial"/>
              </a:rPr>
              <a:t>allowed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EPO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Instructions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and/or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approved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case-by-</a:t>
            </a:r>
            <a:r>
              <a:rPr sz="2400" dirty="0">
                <a:latin typeface="Arial"/>
                <a:cs typeface="Arial"/>
              </a:rPr>
              <a:t>case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basis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competitive procurement.</a:t>
            </a:r>
            <a:endParaRPr sz="2400">
              <a:latin typeface="Arial"/>
              <a:cs typeface="Arial"/>
            </a:endParaRPr>
          </a:p>
          <a:p>
            <a:pPr marL="355600" marR="2927350" indent="-342900">
              <a:lnSpc>
                <a:spcPct val="100000"/>
              </a:lnSpc>
              <a:spcBef>
                <a:spcPts val="41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Customer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presents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valid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justification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compelling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business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need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issue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solicitation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specific brand.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Brand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multiple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resellers.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223266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Contracts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92100" y="1729763"/>
            <a:ext cx="8383905" cy="389890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79755" indent="-342900">
              <a:lnSpc>
                <a:spcPts val="2380"/>
              </a:lnSpc>
              <a:spcBef>
                <a:spcPts val="390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ITS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highly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suggests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contracts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equipment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software </a:t>
            </a:r>
            <a:r>
              <a:rPr sz="2200" dirty="0">
                <a:latin typeface="Arial"/>
                <a:cs typeface="Arial"/>
              </a:rPr>
              <a:t>maintenance;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decision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contract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up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agency.</a:t>
            </a:r>
            <a:endParaRPr sz="2200">
              <a:latin typeface="Arial"/>
              <a:cs typeface="Arial"/>
            </a:endParaRPr>
          </a:p>
          <a:p>
            <a:pPr marL="756285" marR="5080" lvl="1" indent="-287020">
              <a:lnSpc>
                <a:spcPts val="2160"/>
              </a:lnSpc>
              <a:spcBef>
                <a:spcPts val="480"/>
              </a:spcBef>
              <a:buSzPct val="70000"/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ITS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have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Master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Agreement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underlying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procurement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&amp; </a:t>
            </a:r>
            <a:r>
              <a:rPr sz="2000" dirty="0">
                <a:latin typeface="Arial"/>
                <a:cs typeface="Arial"/>
              </a:rPr>
              <a:t>proposal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enough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protect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agency.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10"/>
              </a:spcBef>
              <a:buSzPct val="70000"/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For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equipment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services,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Purchase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Order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suffice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54"/>
              </a:spcBef>
              <a:buChar char="•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If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contract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needed,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ITS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will:</a:t>
            </a:r>
            <a:endParaRPr sz="2200">
              <a:latin typeface="Arial"/>
              <a:cs typeface="Arial"/>
            </a:endParaRPr>
          </a:p>
          <a:p>
            <a:pPr marL="756285" marR="472440" lvl="1" indent="-287020">
              <a:lnSpc>
                <a:spcPts val="2160"/>
              </a:lnSpc>
              <a:spcBef>
                <a:spcPts val="520"/>
              </a:spcBef>
              <a:buSzPct val="70000"/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Prepare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draft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included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procurement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vendors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review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before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responding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solicitation.</a:t>
            </a:r>
            <a:endParaRPr sz="2000">
              <a:latin typeface="Arial"/>
              <a:cs typeface="Arial"/>
            </a:endParaRPr>
          </a:p>
          <a:p>
            <a:pPr marL="756285" marR="703580" lvl="1" indent="-287020">
              <a:lnSpc>
                <a:spcPts val="2160"/>
              </a:lnSpc>
              <a:spcBef>
                <a:spcPts val="480"/>
              </a:spcBef>
              <a:buSzPct val="70000"/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Provide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experience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technology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contracts;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agency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input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approval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contract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crucial.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09"/>
              </a:spcBef>
              <a:buSzPct val="70000"/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Lead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negotiations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awarded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vendor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54"/>
              </a:spcBef>
              <a:buChar char="•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ITS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in-</a:t>
            </a:r>
            <a:r>
              <a:rPr sz="2200" dirty="0">
                <a:latin typeface="Arial"/>
                <a:cs typeface="Arial"/>
              </a:rPr>
              <a:t>house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General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Counsel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negotiations.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223266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Contracts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92100" y="1690285"/>
            <a:ext cx="8491220" cy="40132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Executive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Director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acts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Contracting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Agent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SzPct val="70000"/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Signs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technology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contracts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behalf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of”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SzPct val="70000"/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Customer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agency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signature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agency’s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option</a:t>
            </a:r>
            <a:endParaRPr sz="2000">
              <a:latin typeface="Arial"/>
              <a:cs typeface="Arial"/>
            </a:endParaRPr>
          </a:p>
          <a:p>
            <a:pPr marL="756285" marR="260985" lvl="1" indent="-287020">
              <a:lnSpc>
                <a:spcPct val="100000"/>
              </a:lnSpc>
              <a:spcBef>
                <a:spcPts val="480"/>
              </a:spcBef>
              <a:buSzPct val="70000"/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Has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authority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limit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vendor’s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liability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when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deemed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afford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State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reasonable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protection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Customer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signs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acceptance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contract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SzPct val="70000"/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ITS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Executive</a:t>
            </a:r>
            <a:r>
              <a:rPr sz="2000" spc="-10" dirty="0">
                <a:latin typeface="Arial"/>
                <a:cs typeface="Arial"/>
              </a:rPr>
              <a:t> Director,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Contracting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Agent,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must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amendments,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change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orders,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terminations,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other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contract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actions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SzPct val="70000"/>
              <a:buFont typeface="Wingdings"/>
              <a:buChar char="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Agency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responsible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contractual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obligations,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financial,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other</a:t>
            </a:r>
            <a:endParaRPr sz="2000">
              <a:latin typeface="Arial"/>
              <a:cs typeface="Arial"/>
            </a:endParaRPr>
          </a:p>
          <a:p>
            <a:pPr marL="755650" marR="715645" lvl="1" indent="-286385">
              <a:lnSpc>
                <a:spcPct val="100000"/>
              </a:lnSpc>
              <a:spcBef>
                <a:spcPts val="480"/>
              </a:spcBef>
              <a:buSzPct val="70000"/>
              <a:buFont typeface="Wingdings"/>
              <a:buChar char=""/>
              <a:tabLst>
                <a:tab pos="755650" algn="l"/>
              </a:tabLst>
            </a:pPr>
            <a:r>
              <a:rPr sz="2000" dirty="0">
                <a:latin typeface="Arial"/>
                <a:cs typeface="Arial"/>
              </a:rPr>
              <a:t>Agency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responsible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day-</a:t>
            </a:r>
            <a:r>
              <a:rPr sz="2000" dirty="0">
                <a:latin typeface="Arial"/>
                <a:cs typeface="Arial"/>
              </a:rPr>
              <a:t>to-day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management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project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business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decisions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338" rIns="0" bIns="0" rtlCol="0">
            <a:spAutoFit/>
          </a:bodyPr>
          <a:lstStyle/>
          <a:p>
            <a:pPr marL="212217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DocuSign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0904" y="1930907"/>
            <a:ext cx="3766550" cy="219923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07340" y="1930398"/>
            <a:ext cx="8136890" cy="3915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5179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ITS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utilizes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DocuSign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CLM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for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review,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negotiation,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signature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process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contracts.</a:t>
            </a:r>
            <a:endParaRPr sz="2400">
              <a:latin typeface="Arial"/>
              <a:cs typeface="Arial"/>
            </a:endParaRPr>
          </a:p>
          <a:p>
            <a:pPr marL="355600" marR="390652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spc="-50" dirty="0">
                <a:latin typeface="Arial"/>
                <a:cs typeface="Arial"/>
              </a:rPr>
              <a:t>You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need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DocuSign </a:t>
            </a:r>
            <a:r>
              <a:rPr sz="2400" dirty="0">
                <a:latin typeface="Arial"/>
                <a:cs typeface="Arial"/>
              </a:rPr>
              <a:t>license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review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ITS </a:t>
            </a:r>
            <a:r>
              <a:rPr sz="2400" spc="-10" dirty="0">
                <a:latin typeface="Arial"/>
                <a:cs typeface="Arial"/>
              </a:rPr>
              <a:t>contract.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Contracts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downloaded,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edited,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re-</a:t>
            </a:r>
            <a:r>
              <a:rPr sz="2400" dirty="0">
                <a:latin typeface="Arial"/>
                <a:cs typeface="Arial"/>
              </a:rPr>
              <a:t>uploaded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send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back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ITS.</a:t>
            </a:r>
            <a:endParaRPr sz="2400">
              <a:latin typeface="Arial"/>
              <a:cs typeface="Arial"/>
            </a:endParaRPr>
          </a:p>
          <a:p>
            <a:pPr marL="355600" marR="16256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Contracts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reassigned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someone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else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review </a:t>
            </a:r>
            <a:r>
              <a:rPr sz="2400" dirty="0">
                <a:latin typeface="Arial"/>
                <a:cs typeface="Arial"/>
              </a:rPr>
              <a:t>and/or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signature.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338" rIns="0" bIns="0" rtlCol="0">
            <a:spAutoFit/>
          </a:bodyPr>
          <a:lstStyle/>
          <a:p>
            <a:pPr marL="1988185">
              <a:lnSpc>
                <a:spcPct val="100000"/>
              </a:lnSpc>
              <a:spcBef>
                <a:spcPts val="105"/>
              </a:spcBef>
            </a:pPr>
            <a:r>
              <a:rPr dirty="0"/>
              <a:t>Final</a:t>
            </a:r>
            <a:r>
              <a:rPr spc="-45" dirty="0"/>
              <a:t> </a:t>
            </a:r>
            <a:r>
              <a:rPr spc="-10" dirty="0"/>
              <a:t>Steps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97572" y="1957801"/>
            <a:ext cx="4654550" cy="3905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sz="1900" dirty="0">
                <a:latin typeface="Arial"/>
                <a:cs typeface="Arial"/>
              </a:rPr>
              <a:t>ITS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will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issue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CP-</a:t>
            </a:r>
            <a:r>
              <a:rPr sz="1900" dirty="0">
                <a:latin typeface="Arial"/>
                <a:cs typeface="Arial"/>
              </a:rPr>
              <a:t>1,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sent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you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via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e-</a:t>
            </a:r>
            <a:r>
              <a:rPr sz="1900" dirty="0">
                <a:latin typeface="Arial"/>
                <a:cs typeface="Arial"/>
              </a:rPr>
              <a:t>mail,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documenting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product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being </a:t>
            </a:r>
            <a:r>
              <a:rPr sz="1900" dirty="0">
                <a:latin typeface="Arial"/>
                <a:cs typeface="Arial"/>
              </a:rPr>
              <a:t>purchased,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amount,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and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timeframe. </a:t>
            </a:r>
            <a:r>
              <a:rPr sz="1900" dirty="0">
                <a:latin typeface="Arial"/>
                <a:cs typeface="Arial"/>
              </a:rPr>
              <a:t>This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document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is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form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used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notify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agency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that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ITS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has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approved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the </a:t>
            </a:r>
            <a:r>
              <a:rPr sz="1900" dirty="0">
                <a:latin typeface="Arial"/>
                <a:cs typeface="Arial"/>
              </a:rPr>
              <a:t>request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for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purchase.</a:t>
            </a:r>
            <a:endParaRPr sz="1900">
              <a:latin typeface="Arial"/>
              <a:cs typeface="Arial"/>
            </a:endParaRPr>
          </a:p>
          <a:p>
            <a:pPr marL="355600" marR="42545" indent="-342900">
              <a:lnSpc>
                <a:spcPct val="100000"/>
              </a:lnSpc>
              <a:spcBef>
                <a:spcPts val="455"/>
              </a:spcBef>
              <a:buChar char="•"/>
              <a:tabLst>
                <a:tab pos="355600" algn="l"/>
              </a:tabLst>
            </a:pPr>
            <a:r>
              <a:rPr sz="1900" dirty="0">
                <a:latin typeface="Arial"/>
                <a:cs typeface="Arial"/>
              </a:rPr>
              <a:t>ITS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will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create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MAGIC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Contract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on </a:t>
            </a:r>
            <a:r>
              <a:rPr sz="1900" dirty="0">
                <a:latin typeface="Arial"/>
                <a:cs typeface="Arial"/>
              </a:rPr>
              <a:t>behalf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your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agency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for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you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issue </a:t>
            </a:r>
            <a:r>
              <a:rPr sz="1900" dirty="0">
                <a:latin typeface="Arial"/>
                <a:cs typeface="Arial"/>
              </a:rPr>
              <a:t>Purchase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Orders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and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render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payments.</a:t>
            </a:r>
            <a:endParaRPr sz="1900">
              <a:latin typeface="Arial"/>
              <a:cs typeface="Arial"/>
            </a:endParaRPr>
          </a:p>
          <a:p>
            <a:pPr marL="355600" marR="53975" indent="-342900">
              <a:lnSpc>
                <a:spcPct val="100000"/>
              </a:lnSpc>
              <a:spcBef>
                <a:spcPts val="455"/>
              </a:spcBef>
              <a:buChar char="•"/>
              <a:tabLst>
                <a:tab pos="355600" algn="l"/>
              </a:tabLst>
            </a:pPr>
            <a:r>
              <a:rPr sz="1900" dirty="0">
                <a:latin typeface="Arial"/>
                <a:cs typeface="Arial"/>
              </a:rPr>
              <a:t>The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CP-</a:t>
            </a:r>
            <a:r>
              <a:rPr sz="1900" dirty="0">
                <a:latin typeface="Arial"/>
                <a:cs typeface="Arial"/>
              </a:rPr>
              <a:t>1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will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indicate that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contract,</a:t>
            </a:r>
            <a:r>
              <a:rPr sz="1900" spc="-25" dirty="0">
                <a:latin typeface="Arial"/>
                <a:cs typeface="Arial"/>
              </a:rPr>
              <a:t> if </a:t>
            </a:r>
            <a:r>
              <a:rPr sz="1900" dirty="0">
                <a:latin typeface="Arial"/>
                <a:cs typeface="Arial"/>
              </a:rPr>
              <a:t>applicable,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is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executed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and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ITS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will </a:t>
            </a:r>
            <a:r>
              <a:rPr sz="1900" dirty="0">
                <a:latin typeface="Arial"/>
                <a:cs typeface="Arial"/>
              </a:rPr>
              <a:t>upload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the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contract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Transparency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via </a:t>
            </a:r>
            <a:r>
              <a:rPr sz="1900" spc="-10" dirty="0">
                <a:latin typeface="Arial"/>
                <a:cs typeface="Arial"/>
              </a:rPr>
              <a:t>MAGIC.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458" y="1679081"/>
            <a:ext cx="3786089" cy="411241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338" rIns="0" bIns="0" rtlCol="0">
            <a:spAutoFit/>
          </a:bodyPr>
          <a:lstStyle/>
          <a:p>
            <a:pPr marL="1523365">
              <a:lnSpc>
                <a:spcPct val="100000"/>
              </a:lnSpc>
              <a:spcBef>
                <a:spcPts val="105"/>
              </a:spcBef>
            </a:pPr>
            <a:r>
              <a:rPr dirty="0"/>
              <a:t>CP1</a:t>
            </a:r>
            <a:r>
              <a:rPr spc="-3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20" dirty="0"/>
              <a:t>MAGIC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91560" y="1714954"/>
            <a:ext cx="408749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If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unsure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MAGIC </a:t>
            </a:r>
            <a:r>
              <a:rPr sz="2000" dirty="0">
                <a:latin typeface="Arial"/>
                <a:cs typeface="Arial"/>
              </a:rPr>
              <a:t>Contract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Number,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search </a:t>
            </a:r>
            <a:r>
              <a:rPr sz="2000" dirty="0">
                <a:latin typeface="Arial"/>
                <a:cs typeface="Arial"/>
              </a:rPr>
              <a:t>MAGIC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IT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Contract </a:t>
            </a:r>
            <a:r>
              <a:rPr sz="2000" dirty="0">
                <a:latin typeface="Arial"/>
                <a:cs typeface="Arial"/>
              </a:rPr>
              <a:t>Number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top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right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your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CP1.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8916" y="1651444"/>
            <a:ext cx="8446770" cy="4396740"/>
            <a:chOff x="348916" y="1651444"/>
            <a:chExt cx="8446770" cy="43967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916" y="3295332"/>
              <a:ext cx="4186049" cy="27523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0599" y="1651444"/>
              <a:ext cx="3994480" cy="439622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317876" y="3632729"/>
              <a:ext cx="1911350" cy="723265"/>
            </a:xfrm>
            <a:custGeom>
              <a:avLst/>
              <a:gdLst/>
              <a:ahLst/>
              <a:cxnLst/>
              <a:rect l="l" t="t" r="r" b="b"/>
              <a:pathLst>
                <a:path w="1911350" h="723264">
                  <a:moveTo>
                    <a:pt x="0" y="0"/>
                  </a:moveTo>
                  <a:lnTo>
                    <a:pt x="1911235" y="722947"/>
                  </a:lnTo>
                </a:path>
              </a:pathLst>
            </a:custGeom>
            <a:ln w="190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58475" y="3601592"/>
              <a:ext cx="2030095" cy="785495"/>
            </a:xfrm>
            <a:custGeom>
              <a:avLst/>
              <a:gdLst/>
              <a:ahLst/>
              <a:cxnLst/>
              <a:rect l="l" t="t" r="r" b="b"/>
              <a:pathLst>
                <a:path w="2030095" h="785495">
                  <a:moveTo>
                    <a:pt x="84747" y="0"/>
                  </a:moveTo>
                  <a:lnTo>
                    <a:pt x="0" y="8674"/>
                  </a:lnTo>
                  <a:lnTo>
                    <a:pt x="57797" y="71272"/>
                  </a:lnTo>
                  <a:lnTo>
                    <a:pt x="84747" y="0"/>
                  </a:lnTo>
                  <a:close/>
                </a:path>
                <a:path w="2030095" h="785495">
                  <a:moveTo>
                    <a:pt x="2030018" y="776554"/>
                  </a:moveTo>
                  <a:lnTo>
                    <a:pt x="1972233" y="713955"/>
                  </a:lnTo>
                  <a:lnTo>
                    <a:pt x="1945271" y="785228"/>
                  </a:lnTo>
                  <a:lnTo>
                    <a:pt x="2030018" y="77655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338" rIns="0" bIns="0" rtlCol="0">
            <a:spAutoFit/>
          </a:bodyPr>
          <a:lstStyle/>
          <a:p>
            <a:pPr marL="520065">
              <a:lnSpc>
                <a:spcPct val="100000"/>
              </a:lnSpc>
              <a:spcBef>
                <a:spcPts val="105"/>
              </a:spcBef>
            </a:pPr>
            <a:r>
              <a:rPr dirty="0"/>
              <a:t>ITS</a:t>
            </a:r>
            <a:r>
              <a:rPr spc="-65" dirty="0"/>
              <a:t> </a:t>
            </a:r>
            <a:r>
              <a:rPr dirty="0"/>
              <a:t>Procurement</a:t>
            </a:r>
            <a:r>
              <a:rPr spc="-80" dirty="0"/>
              <a:t> </a:t>
            </a:r>
            <a:r>
              <a:rPr spc="-10" dirty="0"/>
              <a:t>Contacts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/>
              <a:t>Renee</a:t>
            </a:r>
            <a:r>
              <a:rPr spc="-15" dirty="0"/>
              <a:t> </a:t>
            </a:r>
            <a:r>
              <a:rPr spc="-10" dirty="0"/>
              <a:t>Murray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b="0" i="1" dirty="0">
                <a:latin typeface="Arial"/>
                <a:cs typeface="Arial"/>
              </a:rPr>
              <a:t>Procurement</a:t>
            </a:r>
            <a:r>
              <a:rPr b="0" i="1" spc="-3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Service</a:t>
            </a:r>
            <a:r>
              <a:rPr b="0" i="1" spc="-70" dirty="0">
                <a:latin typeface="Arial"/>
                <a:cs typeface="Arial"/>
              </a:rPr>
              <a:t> </a:t>
            </a:r>
            <a:r>
              <a:rPr b="0" i="1" spc="-10" dirty="0">
                <a:latin typeface="Arial"/>
                <a:cs typeface="Arial"/>
              </a:rPr>
              <a:t>Director</a:t>
            </a: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b="0" dirty="0">
                <a:latin typeface="Arial"/>
                <a:cs typeface="Arial"/>
              </a:rPr>
              <a:t>(601)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432-</a:t>
            </a:r>
            <a:r>
              <a:rPr b="0" spc="-20" dirty="0">
                <a:latin typeface="Arial"/>
                <a:cs typeface="Arial"/>
              </a:rPr>
              <a:t>8072</a:t>
            </a: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b="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Renee.Murray@its.ms.gov</a:t>
            </a: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b="0" u="sng" spc="-10" dirty="0">
              <a:solidFill>
                <a:srgbClr val="0562C1"/>
              </a:solidFill>
              <a:uFill>
                <a:solidFill>
                  <a:srgbClr val="0562C1"/>
                </a:solidFill>
              </a:uFill>
              <a:latin typeface="Arial"/>
              <a:cs typeface="Arial"/>
              <a:hlinkClick r:id="rId3"/>
            </a:endParaRPr>
          </a:p>
          <a:p>
            <a:pPr marL="12700">
              <a:lnSpc>
                <a:spcPct val="100000"/>
              </a:lnSpc>
            </a:pPr>
            <a:r>
              <a:rPr dirty="0"/>
              <a:t>Michelle</a:t>
            </a:r>
            <a:r>
              <a:rPr spc="-50" dirty="0"/>
              <a:t> </a:t>
            </a:r>
            <a:r>
              <a:rPr spc="-10" dirty="0"/>
              <a:t>Walker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b="0" i="1" dirty="0">
                <a:latin typeface="Arial"/>
                <a:cs typeface="Arial"/>
              </a:rPr>
              <a:t>Procurement</a:t>
            </a:r>
            <a:r>
              <a:rPr b="0" i="1" spc="-45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Process</a:t>
            </a:r>
            <a:r>
              <a:rPr b="0" i="1" spc="-65" dirty="0">
                <a:latin typeface="Arial"/>
                <a:cs typeface="Arial"/>
              </a:rPr>
              <a:t> </a:t>
            </a:r>
            <a:r>
              <a:rPr b="0" i="1" spc="-10" dirty="0">
                <a:latin typeface="Arial"/>
                <a:cs typeface="Arial"/>
              </a:rPr>
              <a:t>Specialist</a:t>
            </a: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b="0" dirty="0">
                <a:latin typeface="Arial"/>
                <a:cs typeface="Arial"/>
              </a:rPr>
              <a:t>(601)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432-</a:t>
            </a:r>
            <a:r>
              <a:rPr b="0" spc="-20" dirty="0">
                <a:latin typeface="Arial"/>
                <a:cs typeface="Arial"/>
              </a:rPr>
              <a:t>8057</a:t>
            </a: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b="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Michelle.Walker@its.ms.gov</a:t>
            </a: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b="0" u="sng" spc="-10" dirty="0">
              <a:solidFill>
                <a:srgbClr val="0562C1"/>
              </a:solidFill>
              <a:uFill>
                <a:solidFill>
                  <a:srgbClr val="0562C1"/>
                </a:solidFill>
              </a:uFill>
              <a:latin typeface="Arial"/>
              <a:cs typeface="Arial"/>
              <a:hlinkClick r:id="rId4"/>
            </a:endParaRPr>
          </a:p>
          <a:p>
            <a:pPr marL="12700" marR="866775">
              <a:lnSpc>
                <a:spcPct val="120000"/>
              </a:lnSpc>
            </a:pPr>
            <a:r>
              <a:rPr dirty="0"/>
              <a:t>Alec</a:t>
            </a:r>
            <a:r>
              <a:rPr spc="-30" dirty="0"/>
              <a:t> </a:t>
            </a:r>
            <a:r>
              <a:rPr spc="-20" dirty="0"/>
              <a:t>Shedd </a:t>
            </a:r>
            <a:r>
              <a:rPr b="0" i="1" dirty="0">
                <a:latin typeface="Arial"/>
                <a:cs typeface="Arial"/>
              </a:rPr>
              <a:t>Procurement</a:t>
            </a:r>
            <a:r>
              <a:rPr b="0" i="1" spc="-70" dirty="0">
                <a:latin typeface="Arial"/>
                <a:cs typeface="Arial"/>
              </a:rPr>
              <a:t> </a:t>
            </a:r>
            <a:r>
              <a:rPr b="0" i="1" spc="-10" dirty="0">
                <a:latin typeface="Arial"/>
                <a:cs typeface="Arial"/>
              </a:rPr>
              <a:t>Manager </a:t>
            </a:r>
            <a:r>
              <a:rPr b="0" dirty="0">
                <a:latin typeface="Arial"/>
                <a:cs typeface="Arial"/>
              </a:rPr>
              <a:t>(601)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432-</a:t>
            </a:r>
            <a:r>
              <a:rPr b="0" spc="-20" dirty="0">
                <a:latin typeface="Arial"/>
                <a:cs typeface="Arial"/>
              </a:rPr>
              <a:t>8162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b="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Alec.Shedd@its.ms.gov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/>
              <a:t>Robert</a:t>
            </a:r>
            <a:r>
              <a:rPr spc="-50" dirty="0"/>
              <a:t> </a:t>
            </a:r>
            <a:r>
              <a:rPr spc="-10" dirty="0"/>
              <a:t>Martinez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b="0" i="1" dirty="0">
                <a:latin typeface="Arial"/>
                <a:cs typeface="Arial"/>
              </a:rPr>
              <a:t>Quick</a:t>
            </a:r>
            <a:r>
              <a:rPr b="0" i="1" spc="-40" dirty="0">
                <a:latin typeface="Arial"/>
                <a:cs typeface="Arial"/>
              </a:rPr>
              <a:t> Turn-</a:t>
            </a:r>
            <a:r>
              <a:rPr b="0" i="1" dirty="0">
                <a:latin typeface="Arial"/>
                <a:cs typeface="Arial"/>
              </a:rPr>
              <a:t>Around</a:t>
            </a:r>
            <a:r>
              <a:rPr b="0" i="1" spc="-15" dirty="0">
                <a:latin typeface="Arial"/>
                <a:cs typeface="Arial"/>
              </a:rPr>
              <a:t> </a:t>
            </a:r>
            <a:r>
              <a:rPr b="0" i="1" spc="-20" dirty="0">
                <a:latin typeface="Arial"/>
                <a:cs typeface="Arial"/>
              </a:rPr>
              <a:t>Team</a:t>
            </a:r>
            <a:r>
              <a:rPr b="0" i="1" spc="-35" dirty="0">
                <a:latin typeface="Arial"/>
                <a:cs typeface="Arial"/>
              </a:rPr>
              <a:t> </a:t>
            </a:r>
            <a:r>
              <a:rPr b="0" i="1" spc="-10" dirty="0">
                <a:latin typeface="Arial"/>
                <a:cs typeface="Arial"/>
              </a:rPr>
              <a:t>Leader</a:t>
            </a: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b="0" dirty="0">
                <a:latin typeface="Arial"/>
                <a:cs typeface="Arial"/>
              </a:rPr>
              <a:t>(601)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432-</a:t>
            </a:r>
            <a:r>
              <a:rPr b="0" spc="-20" dirty="0">
                <a:latin typeface="Arial"/>
                <a:cs typeface="Arial"/>
              </a:rPr>
              <a:t>8002</a:t>
            </a: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b="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7"/>
              </a:rPr>
              <a:t>Robert.Martinez@its.ms.gov</a:t>
            </a:r>
          </a:p>
          <a:p>
            <a:pPr>
              <a:lnSpc>
                <a:spcPct val="100000"/>
              </a:lnSpc>
              <a:spcBef>
                <a:spcPts val="1130"/>
              </a:spcBef>
            </a:pPr>
            <a:endParaRPr b="0" u="sng" spc="-10" dirty="0">
              <a:solidFill>
                <a:srgbClr val="0562C1"/>
              </a:solidFill>
              <a:uFill>
                <a:solidFill>
                  <a:srgbClr val="0562C1"/>
                </a:solidFill>
              </a:uFill>
              <a:latin typeface="Arial"/>
              <a:cs typeface="Arial"/>
              <a:hlinkClick r:id="rId7"/>
            </a:endParaRPr>
          </a:p>
          <a:p>
            <a:pPr marL="12700">
              <a:lnSpc>
                <a:spcPct val="100000"/>
              </a:lnSpc>
            </a:pPr>
            <a:r>
              <a:rPr dirty="0"/>
              <a:t>Khelli</a:t>
            </a:r>
            <a:r>
              <a:rPr spc="-10" dirty="0"/>
              <a:t> </a:t>
            </a:r>
            <a:r>
              <a:rPr spc="-20" dirty="0"/>
              <a:t>Reed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b="0" i="1" dirty="0">
                <a:latin typeface="Arial"/>
                <a:cs typeface="Arial"/>
              </a:rPr>
              <a:t>Solicitation</a:t>
            </a:r>
            <a:r>
              <a:rPr b="0" i="1" spc="-100" dirty="0">
                <a:latin typeface="Arial"/>
                <a:cs typeface="Arial"/>
              </a:rPr>
              <a:t> </a:t>
            </a:r>
            <a:r>
              <a:rPr b="0" i="1" spc="-20" dirty="0">
                <a:latin typeface="Arial"/>
                <a:cs typeface="Arial"/>
              </a:rPr>
              <a:t>Team</a:t>
            </a:r>
            <a:r>
              <a:rPr b="0" i="1" spc="-55" dirty="0">
                <a:latin typeface="Arial"/>
                <a:cs typeface="Arial"/>
              </a:rPr>
              <a:t> </a:t>
            </a:r>
            <a:r>
              <a:rPr b="0" i="1" spc="-10" dirty="0">
                <a:latin typeface="Arial"/>
                <a:cs typeface="Arial"/>
              </a:rPr>
              <a:t>Leader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b="0" dirty="0">
                <a:latin typeface="Arial"/>
                <a:cs typeface="Arial"/>
              </a:rPr>
              <a:t>(601)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432-</a:t>
            </a:r>
            <a:r>
              <a:rPr b="0" spc="-20" dirty="0">
                <a:latin typeface="Arial"/>
                <a:cs typeface="Arial"/>
              </a:rPr>
              <a:t>8194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b="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8"/>
              </a:rPr>
              <a:t>Khelli.Reed@its.ms.gov</a:t>
            </a: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b="0" u="sng" spc="-10" dirty="0">
              <a:solidFill>
                <a:srgbClr val="0562C1"/>
              </a:solidFill>
              <a:uFill>
                <a:solidFill>
                  <a:srgbClr val="0562C1"/>
                </a:solidFill>
              </a:uFill>
              <a:latin typeface="Arial"/>
              <a:cs typeface="Arial"/>
              <a:hlinkClick r:id="rId8"/>
            </a:endParaRPr>
          </a:p>
          <a:p>
            <a:pPr marL="12700">
              <a:lnSpc>
                <a:spcPct val="100000"/>
              </a:lnSpc>
            </a:pPr>
            <a:r>
              <a:rPr dirty="0"/>
              <a:t>Kim</a:t>
            </a:r>
            <a:r>
              <a:rPr spc="-15" dirty="0"/>
              <a:t> </a:t>
            </a:r>
            <a:r>
              <a:rPr spc="-10" dirty="0"/>
              <a:t>White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b="0" i="1" spc="-10" dirty="0">
                <a:latin typeface="Arial"/>
                <a:cs typeface="Arial"/>
              </a:rPr>
              <a:t>Procurement</a:t>
            </a:r>
            <a:r>
              <a:rPr b="0" i="1" spc="-80" dirty="0">
                <a:latin typeface="Arial"/>
                <a:cs typeface="Arial"/>
              </a:rPr>
              <a:t> </a:t>
            </a:r>
            <a:r>
              <a:rPr b="0" i="1" dirty="0">
                <a:latin typeface="Arial"/>
                <a:cs typeface="Arial"/>
              </a:rPr>
              <a:t>Administration</a:t>
            </a:r>
            <a:r>
              <a:rPr b="0" i="1" spc="-65" dirty="0">
                <a:latin typeface="Arial"/>
                <a:cs typeface="Arial"/>
              </a:rPr>
              <a:t> </a:t>
            </a:r>
            <a:r>
              <a:rPr b="0" i="1" spc="-20" dirty="0">
                <a:latin typeface="Arial"/>
                <a:cs typeface="Arial"/>
              </a:rPr>
              <a:t>Team</a:t>
            </a:r>
            <a:r>
              <a:rPr b="0" i="1" spc="-50" dirty="0">
                <a:latin typeface="Arial"/>
                <a:cs typeface="Arial"/>
              </a:rPr>
              <a:t> </a:t>
            </a:r>
            <a:r>
              <a:rPr b="0" i="1" spc="-10" dirty="0">
                <a:latin typeface="Arial"/>
                <a:cs typeface="Arial"/>
              </a:rPr>
              <a:t>Leader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b="0" dirty="0">
                <a:latin typeface="Arial"/>
                <a:cs typeface="Arial"/>
              </a:rPr>
              <a:t>(601)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432-</a:t>
            </a:r>
            <a:r>
              <a:rPr b="0" spc="-20" dirty="0">
                <a:latin typeface="Arial"/>
                <a:cs typeface="Arial"/>
              </a:rPr>
              <a:t>8211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b="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9"/>
              </a:rPr>
              <a:t>Kim.White@its.ms.gov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338" rIns="0" bIns="0" rtlCol="0">
            <a:spAutoFit/>
          </a:bodyPr>
          <a:lstStyle/>
          <a:p>
            <a:pPr marL="781050">
              <a:lnSpc>
                <a:spcPct val="100000"/>
              </a:lnSpc>
              <a:spcBef>
                <a:spcPts val="105"/>
              </a:spcBef>
            </a:pPr>
            <a:r>
              <a:rPr dirty="0"/>
              <a:t>Additional</a:t>
            </a:r>
            <a:r>
              <a:rPr spc="-75" dirty="0"/>
              <a:t> </a:t>
            </a:r>
            <a:r>
              <a:rPr dirty="0"/>
              <a:t>ITS</a:t>
            </a:r>
            <a:r>
              <a:rPr spc="-45" dirty="0"/>
              <a:t> </a:t>
            </a:r>
            <a:r>
              <a:rPr spc="-10" dirty="0"/>
              <a:t>Contacts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06711" y="1749009"/>
            <a:ext cx="3061335" cy="254063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15"/>
              </a:spcBef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EPL</a:t>
            </a:r>
            <a:r>
              <a:rPr sz="2000" b="1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Arial"/>
                <a:cs typeface="Arial"/>
              </a:rPr>
              <a:t>Team</a:t>
            </a:r>
            <a:r>
              <a:rPr sz="2000" b="1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E-</a:t>
            </a:r>
            <a:r>
              <a:rPr sz="2000" b="1" spc="-20" dirty="0">
                <a:solidFill>
                  <a:srgbClr val="404040"/>
                </a:solidFill>
                <a:latin typeface="Arial"/>
                <a:cs typeface="Arial"/>
              </a:rPr>
              <a:t>mail</a:t>
            </a:r>
            <a:endParaRPr sz="20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370"/>
              </a:spcBef>
            </a:pPr>
            <a:r>
              <a:rPr sz="12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eplteam@its.ms.gov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ITS</a:t>
            </a:r>
            <a:r>
              <a:rPr sz="20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Website</a:t>
            </a:r>
            <a:endParaRPr sz="20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305"/>
              </a:spcBef>
            </a:pPr>
            <a:r>
              <a:rPr sz="12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www.its.ms.gov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Procurement</a:t>
            </a:r>
            <a:r>
              <a:rPr sz="2000" b="1" spc="-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User</a:t>
            </a:r>
            <a:r>
              <a:rPr sz="20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Group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2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5"/>
              </a:rPr>
              <a:t>https://mailman.ms.gov/mailman/listinfo/pug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93977" y="1776990"/>
            <a:ext cx="2891790" cy="251269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5"/>
              </a:spcBef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Procurement</a:t>
            </a:r>
            <a:r>
              <a:rPr sz="2000" b="1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Help</a:t>
            </a:r>
            <a:r>
              <a:rPr sz="20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Arial"/>
                <a:cs typeface="Arial"/>
              </a:rPr>
              <a:t>Desk</a:t>
            </a:r>
            <a:endParaRPr sz="20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270"/>
              </a:spcBef>
            </a:pPr>
            <a:r>
              <a:rPr sz="12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</a:rPr>
              <a:t>i</a:t>
            </a:r>
            <a:r>
              <a:rPr sz="12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7"/>
              </a:rPr>
              <a:t>sshelp@its.ms.gov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12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ITS</a:t>
            </a:r>
            <a:r>
              <a:rPr sz="20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Service</a:t>
            </a:r>
            <a:r>
              <a:rPr sz="2000" b="1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Arial"/>
                <a:cs typeface="Arial"/>
              </a:rPr>
              <a:t>Desk</a:t>
            </a:r>
            <a:endParaRPr sz="20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330"/>
              </a:spcBef>
            </a:pPr>
            <a:r>
              <a:rPr sz="12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8"/>
              </a:rPr>
              <a:t>Service.Center@its.ms.gov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ITS</a:t>
            </a:r>
            <a:r>
              <a:rPr sz="2000" b="1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Telecom</a:t>
            </a:r>
            <a:r>
              <a:rPr sz="2000" b="1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Arial"/>
                <a:cs typeface="Arial"/>
              </a:rPr>
              <a:t>Request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310"/>
              </a:spcBef>
            </a:pPr>
            <a:r>
              <a:rPr sz="12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9"/>
              </a:rPr>
              <a:t>Telecom.Request@its.ms.gov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171065" marR="5080" indent="-1958975">
              <a:lnSpc>
                <a:spcPts val="3460"/>
              </a:lnSpc>
              <a:spcBef>
                <a:spcPts val="535"/>
              </a:spcBef>
            </a:pPr>
            <a:r>
              <a:rPr dirty="0"/>
              <a:t>ITS</a:t>
            </a:r>
            <a:r>
              <a:rPr spc="-55" dirty="0"/>
              <a:t> </a:t>
            </a:r>
            <a:r>
              <a:rPr dirty="0"/>
              <a:t>Law:</a:t>
            </a:r>
            <a:r>
              <a:rPr spc="-75" dirty="0"/>
              <a:t> </a:t>
            </a:r>
            <a:r>
              <a:rPr dirty="0"/>
              <a:t>Responsibilities</a:t>
            </a:r>
            <a:r>
              <a:rPr spc="-90" dirty="0"/>
              <a:t> </a:t>
            </a:r>
            <a:r>
              <a:rPr spc="-25" dirty="0"/>
              <a:t>and </a:t>
            </a:r>
            <a:r>
              <a:rPr spc="-10" dirty="0"/>
              <a:t>Authority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341" y="1857246"/>
            <a:ext cx="8404225" cy="3929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80"/>
              </a:lnSpc>
              <a:spcBef>
                <a:spcPts val="100"/>
              </a:spcBef>
            </a:pPr>
            <a:r>
              <a:rPr sz="2400" b="1" dirty="0">
                <a:solidFill>
                  <a:srgbClr val="004876"/>
                </a:solidFill>
                <a:latin typeface="Arial"/>
                <a:cs typeface="Arial"/>
              </a:rPr>
              <a:t>By</a:t>
            </a:r>
            <a:r>
              <a:rPr sz="2400" b="1" spc="-4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876"/>
                </a:solidFill>
                <a:latin typeface="Arial"/>
                <a:cs typeface="Arial"/>
              </a:rPr>
              <a:t>Law,</a:t>
            </a:r>
            <a:r>
              <a:rPr sz="2400" b="1" spc="-7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876"/>
                </a:solidFill>
                <a:latin typeface="Arial"/>
                <a:cs typeface="Arial"/>
              </a:rPr>
              <a:t>ITS</a:t>
            </a:r>
            <a:r>
              <a:rPr sz="2400" b="1" spc="-50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4876"/>
                </a:solidFill>
                <a:latin typeface="Arial"/>
                <a:cs typeface="Arial"/>
              </a:rPr>
              <a:t>must:</a:t>
            </a:r>
            <a:endParaRPr sz="2400">
              <a:latin typeface="Arial"/>
              <a:cs typeface="Arial"/>
            </a:endParaRPr>
          </a:p>
          <a:p>
            <a:pPr marL="355600" marR="532765" indent="-342900">
              <a:lnSpc>
                <a:spcPts val="2110"/>
              </a:lnSpc>
              <a:spcBef>
                <a:spcPts val="509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Adopt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rules,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regulations,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procedures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governing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the </a:t>
            </a:r>
            <a:r>
              <a:rPr sz="2200" dirty="0">
                <a:latin typeface="Arial"/>
                <a:cs typeface="Arial"/>
              </a:rPr>
              <a:t>acquisition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computer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telecom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equipment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services</a:t>
            </a:r>
            <a:endParaRPr sz="2200">
              <a:latin typeface="Arial"/>
              <a:cs typeface="Arial"/>
            </a:endParaRPr>
          </a:p>
          <a:p>
            <a:pPr marL="355600" marR="690880" indent="-342900">
              <a:lnSpc>
                <a:spcPts val="211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Review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approve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(or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disapprove)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all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IT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procurements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by </a:t>
            </a:r>
            <a:r>
              <a:rPr sz="2200" dirty="0">
                <a:latin typeface="Arial"/>
                <a:cs typeface="Arial"/>
              </a:rPr>
              <a:t>agencies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IHLs</a:t>
            </a:r>
            <a:endParaRPr sz="2200">
              <a:latin typeface="Arial"/>
              <a:cs typeface="Arial"/>
            </a:endParaRPr>
          </a:p>
          <a:p>
            <a:pPr marL="355600" marR="890905" indent="-342900">
              <a:lnSpc>
                <a:spcPts val="211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Execute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all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contracts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IT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equipment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services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(ITS </a:t>
            </a:r>
            <a:r>
              <a:rPr sz="2200" dirty="0">
                <a:latin typeface="Arial"/>
                <a:cs typeface="Arial"/>
              </a:rPr>
              <a:t>Executive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Director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is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“contracting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agent”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all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technology contracts)</a:t>
            </a:r>
            <a:endParaRPr sz="2200">
              <a:latin typeface="Arial"/>
              <a:cs typeface="Arial"/>
            </a:endParaRPr>
          </a:p>
          <a:p>
            <a:pPr marL="355600" marR="1312545" indent="-342900">
              <a:lnSpc>
                <a:spcPts val="2110"/>
              </a:lnSpc>
              <a:spcBef>
                <a:spcPts val="535"/>
              </a:spcBef>
              <a:buChar char="•"/>
              <a:tabLst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Advertise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competitive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specifications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dollar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amounts </a:t>
            </a:r>
            <a:r>
              <a:rPr sz="2200" dirty="0">
                <a:latin typeface="Arial"/>
                <a:cs typeface="Arial"/>
              </a:rPr>
              <a:t>established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31-</a:t>
            </a:r>
            <a:r>
              <a:rPr sz="2200" spc="-10" dirty="0">
                <a:latin typeface="Arial"/>
                <a:cs typeface="Arial"/>
              </a:rPr>
              <a:t>7-</a:t>
            </a:r>
            <a:r>
              <a:rPr sz="2200" dirty="0">
                <a:latin typeface="Arial"/>
                <a:cs typeface="Arial"/>
              </a:rPr>
              <a:t>13(c)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using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total</a:t>
            </a:r>
            <a:r>
              <a:rPr sz="22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lifecycle</a:t>
            </a:r>
            <a:r>
              <a:rPr sz="2200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2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cost</a:t>
            </a:r>
            <a:endParaRPr sz="2200">
              <a:latin typeface="Arial"/>
              <a:cs typeface="Arial"/>
            </a:endParaRPr>
          </a:p>
          <a:p>
            <a:pPr marL="756285" marR="5080" indent="-287020">
              <a:lnSpc>
                <a:spcPct val="80000"/>
              </a:lnSpc>
              <a:spcBef>
                <a:spcPts val="490"/>
              </a:spcBef>
              <a:tabLst>
                <a:tab pos="756285" algn="l"/>
              </a:tabLst>
            </a:pPr>
            <a:r>
              <a:rPr sz="1900" spc="-50" dirty="0">
                <a:latin typeface="Arial"/>
                <a:cs typeface="Arial"/>
              </a:rPr>
              <a:t>–</a:t>
            </a:r>
            <a:r>
              <a:rPr sz="1900" dirty="0">
                <a:latin typeface="Arial"/>
                <a:cs typeface="Arial"/>
              </a:rPr>
              <a:t>	ITS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delegated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IHLs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issue</a:t>
            </a:r>
            <a:r>
              <a:rPr sz="1900" spc="-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procurement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without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ITS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involvement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up </a:t>
            </a:r>
            <a:r>
              <a:rPr sz="1900" dirty="0">
                <a:latin typeface="Arial"/>
                <a:cs typeface="Arial"/>
              </a:rPr>
              <a:t>to</a:t>
            </a:r>
            <a:r>
              <a:rPr sz="1900" spc="-1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$250,000</a:t>
            </a:r>
            <a:endParaRPr sz="1900">
              <a:latin typeface="Arial"/>
              <a:cs typeface="Arial"/>
            </a:endParaRPr>
          </a:p>
          <a:p>
            <a:pPr marL="354965" indent="-342265">
              <a:lnSpc>
                <a:spcPts val="2630"/>
              </a:lnSpc>
              <a:buChar char="•"/>
              <a:tabLst>
                <a:tab pos="354965" algn="l"/>
              </a:tabLst>
            </a:pPr>
            <a:r>
              <a:rPr sz="2200" dirty="0">
                <a:latin typeface="Arial"/>
                <a:cs typeface="Arial"/>
              </a:rPr>
              <a:t>Award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“lowest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best”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514350">
              <a:lnSpc>
                <a:spcPct val="100000"/>
              </a:lnSpc>
              <a:spcBef>
                <a:spcPts val="105"/>
              </a:spcBef>
            </a:pPr>
            <a:r>
              <a:rPr dirty="0"/>
              <a:t>ITS</a:t>
            </a:r>
            <a:r>
              <a:rPr spc="-30" dirty="0"/>
              <a:t> </a:t>
            </a:r>
            <a:r>
              <a:rPr dirty="0"/>
              <a:t>Rules</a:t>
            </a:r>
            <a:r>
              <a:rPr spc="-40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spc="-10" dirty="0"/>
              <a:t>Regulations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338" y="1857246"/>
            <a:ext cx="4615815" cy="26720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2199640" algn="l"/>
              </a:tabLst>
            </a:pPr>
            <a:r>
              <a:rPr sz="2400" dirty="0">
                <a:latin typeface="Arial"/>
                <a:cs typeface="Arial"/>
              </a:rPr>
              <a:t>ITS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website: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www.its.ms.gov</a:t>
            </a:r>
            <a:endParaRPr sz="2400">
              <a:latin typeface="Arial"/>
              <a:cs typeface="Arial"/>
            </a:endParaRPr>
          </a:p>
          <a:p>
            <a:pPr marL="355600" marR="775335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Procurement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Handbook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i="1" spc="-50" dirty="0">
                <a:latin typeface="Arial"/>
                <a:cs typeface="Arial"/>
              </a:rPr>
              <a:t>– </a:t>
            </a:r>
            <a:r>
              <a:rPr sz="2400" i="1" dirty="0">
                <a:latin typeface="Arial"/>
                <a:cs typeface="Arial"/>
              </a:rPr>
              <a:t>updated</a:t>
            </a:r>
            <a:r>
              <a:rPr sz="2400" i="1" spc="-8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October</a:t>
            </a:r>
            <a:r>
              <a:rPr sz="2400" i="1" spc="-80" dirty="0">
                <a:latin typeface="Arial"/>
                <a:cs typeface="Arial"/>
              </a:rPr>
              <a:t> </a:t>
            </a:r>
            <a:r>
              <a:rPr sz="2400" i="1" spc="-20" dirty="0">
                <a:latin typeface="Arial"/>
                <a:cs typeface="Arial"/>
              </a:rPr>
              <a:t>2022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“Procurement”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Channel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“Procurement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Handbook”</a:t>
            </a:r>
            <a:endParaRPr sz="20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826135" algn="l"/>
              </a:tabLst>
            </a:pPr>
            <a:r>
              <a:rPr sz="2000" dirty="0">
                <a:latin typeface="Arial"/>
                <a:cs typeface="Arial"/>
              </a:rPr>
              <a:t>	Filed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Secretary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State’s Office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37759" y="2379941"/>
            <a:ext cx="3777640" cy="290541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842010">
              <a:lnSpc>
                <a:spcPct val="100000"/>
              </a:lnSpc>
              <a:spcBef>
                <a:spcPts val="105"/>
              </a:spcBef>
            </a:pPr>
            <a:r>
              <a:rPr dirty="0"/>
              <a:t>ITS</a:t>
            </a:r>
            <a:r>
              <a:rPr spc="-35" dirty="0"/>
              <a:t> </a:t>
            </a:r>
            <a:r>
              <a:rPr dirty="0"/>
              <a:t>Purview</a:t>
            </a:r>
            <a:r>
              <a:rPr spc="-50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10" dirty="0"/>
              <a:t>Scope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338" y="1790623"/>
            <a:ext cx="8356600" cy="416115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400" b="1" dirty="0">
                <a:solidFill>
                  <a:srgbClr val="004876"/>
                </a:solidFill>
                <a:latin typeface="Arial"/>
                <a:cs typeface="Arial"/>
              </a:rPr>
              <a:t>ITS</a:t>
            </a:r>
            <a:r>
              <a:rPr sz="2400" b="1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876"/>
                </a:solidFill>
                <a:latin typeface="Arial"/>
                <a:cs typeface="Arial"/>
              </a:rPr>
              <a:t>Purview</a:t>
            </a:r>
            <a:r>
              <a:rPr sz="2400" b="1" spc="-10" dirty="0">
                <a:solidFill>
                  <a:srgbClr val="004876"/>
                </a:solidFill>
                <a:latin typeface="Arial"/>
                <a:cs typeface="Arial"/>
              </a:rPr>
              <a:t> Includes:</a:t>
            </a:r>
            <a:endParaRPr sz="240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475"/>
              </a:spcBef>
              <a:buChar char="•"/>
              <a:tabLst>
                <a:tab pos="352425" algn="l"/>
              </a:tabLst>
            </a:pPr>
            <a:r>
              <a:rPr sz="2200" spc="-10" dirty="0">
                <a:latin typeface="Arial"/>
                <a:cs typeface="Arial"/>
              </a:rPr>
              <a:t>State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Agencies</a:t>
            </a:r>
            <a:endParaRPr sz="220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465"/>
              </a:spcBef>
              <a:buChar char="•"/>
              <a:tabLst>
                <a:tab pos="352425" algn="l"/>
              </a:tabLst>
            </a:pPr>
            <a:r>
              <a:rPr sz="2200" dirty="0">
                <a:latin typeface="Arial"/>
                <a:cs typeface="Arial"/>
              </a:rPr>
              <a:t>Institutions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Higher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Learning</a:t>
            </a:r>
            <a:endParaRPr sz="2200">
              <a:latin typeface="Arial"/>
              <a:cs typeface="Arial"/>
            </a:endParaRPr>
          </a:p>
          <a:p>
            <a:pPr marL="352425" marR="163195" indent="-340360">
              <a:lnSpc>
                <a:spcPts val="2110"/>
              </a:lnSpc>
              <a:spcBef>
                <a:spcPts val="980"/>
              </a:spcBef>
              <a:buChar char="•"/>
              <a:tabLst>
                <a:tab pos="352425" algn="l"/>
              </a:tabLst>
            </a:pPr>
            <a:r>
              <a:rPr sz="2200" dirty="0">
                <a:latin typeface="Arial"/>
                <a:cs typeface="Arial"/>
              </a:rPr>
              <a:t>Other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political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subdivisions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(e.g.,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cities,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counties,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K-</a:t>
            </a:r>
            <a:r>
              <a:rPr sz="2200" dirty="0">
                <a:latin typeface="Arial"/>
                <a:cs typeface="Arial"/>
              </a:rPr>
              <a:t>12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Schools, </a:t>
            </a:r>
            <a:r>
              <a:rPr sz="2200" dirty="0">
                <a:latin typeface="Arial"/>
                <a:cs typeface="Arial"/>
              </a:rPr>
              <a:t>Community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Colleges),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on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request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400" b="1" dirty="0">
                <a:solidFill>
                  <a:srgbClr val="004876"/>
                </a:solidFill>
                <a:latin typeface="Arial"/>
                <a:cs typeface="Arial"/>
              </a:rPr>
              <a:t>ITS</a:t>
            </a:r>
            <a:r>
              <a:rPr sz="2400" b="1" spc="-25" dirty="0">
                <a:solidFill>
                  <a:srgbClr val="00487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4876"/>
                </a:solidFill>
                <a:latin typeface="Arial"/>
                <a:cs typeface="Arial"/>
              </a:rPr>
              <a:t>Scope</a:t>
            </a:r>
            <a:r>
              <a:rPr sz="2400" b="1" spc="-10" dirty="0">
                <a:solidFill>
                  <a:srgbClr val="004876"/>
                </a:solidFill>
                <a:latin typeface="Arial"/>
                <a:cs typeface="Arial"/>
              </a:rPr>
              <a:t> Includes:</a:t>
            </a:r>
            <a:endParaRPr sz="240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475"/>
              </a:spcBef>
              <a:buChar char="•"/>
              <a:tabLst>
                <a:tab pos="352425" algn="l"/>
              </a:tabLst>
            </a:pPr>
            <a:r>
              <a:rPr sz="2200" dirty="0">
                <a:latin typeface="Arial"/>
                <a:cs typeface="Arial"/>
              </a:rPr>
              <a:t>All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information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technology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(i.e.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computers,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telecommunications)</a:t>
            </a:r>
            <a:endParaRPr sz="220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470"/>
              </a:spcBef>
              <a:buChar char="•"/>
              <a:tabLst>
                <a:tab pos="352425" algn="l"/>
              </a:tabLst>
            </a:pPr>
            <a:r>
              <a:rPr sz="2200" dirty="0">
                <a:latin typeface="Arial"/>
                <a:cs typeface="Arial"/>
              </a:rPr>
              <a:t>Hardware,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software,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services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95"/>
              </a:spcBef>
            </a:pP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</a:pPr>
            <a:r>
              <a:rPr sz="1800" dirty="0">
                <a:latin typeface="Arial"/>
                <a:cs typeface="Arial"/>
              </a:rPr>
              <a:t>NOTE: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question if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something 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purview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please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reach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to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</a:rPr>
              <a:t>i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sshelp@its.ms.gov</a:t>
            </a:r>
            <a:r>
              <a:rPr sz="1800" u="none" spc="-40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during</a:t>
            </a:r>
            <a:r>
              <a:rPr sz="1800" u="none" spc="-40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your</a:t>
            </a:r>
            <a:r>
              <a:rPr sz="1800" u="none" spc="-35" dirty="0">
                <a:latin typeface="Arial"/>
                <a:cs typeface="Arial"/>
              </a:rPr>
              <a:t> </a:t>
            </a:r>
            <a:r>
              <a:rPr sz="1800" u="none" dirty="0">
                <a:latin typeface="Arial"/>
                <a:cs typeface="Arial"/>
              </a:rPr>
              <a:t>planning</a:t>
            </a:r>
            <a:r>
              <a:rPr sz="1800" u="none" spc="-40" dirty="0">
                <a:latin typeface="Arial"/>
                <a:cs typeface="Arial"/>
              </a:rPr>
              <a:t> </a:t>
            </a:r>
            <a:r>
              <a:rPr sz="1800" u="none" spc="-10" dirty="0">
                <a:latin typeface="Arial"/>
                <a:cs typeface="Arial"/>
              </a:rPr>
              <a:t>stage.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172200"/>
            <a:ext cx="6781800" cy="457200"/>
          </a:xfrm>
          <a:custGeom>
            <a:avLst/>
            <a:gdLst/>
            <a:ahLst/>
            <a:cxnLst/>
            <a:rect l="l" t="t" r="r" b="b"/>
            <a:pathLst>
              <a:path w="6781800" h="457200">
                <a:moveTo>
                  <a:pt x="6781800" y="0"/>
                </a:moveTo>
                <a:lnTo>
                  <a:pt x="0" y="0"/>
                </a:lnTo>
                <a:lnTo>
                  <a:pt x="0" y="457200"/>
                </a:lnTo>
                <a:lnTo>
                  <a:pt x="6781800" y="457200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spc="-165" dirty="0"/>
              <a:t> </a:t>
            </a:r>
            <a:r>
              <a:rPr dirty="0"/>
              <a:t>About</a:t>
            </a:r>
            <a:r>
              <a:rPr spc="-50" dirty="0"/>
              <a:t> </a:t>
            </a:r>
            <a:r>
              <a:rPr dirty="0"/>
              <a:t>Local</a:t>
            </a:r>
            <a:r>
              <a:rPr spc="-40" dirty="0"/>
              <a:t> </a:t>
            </a:r>
            <a:r>
              <a:rPr spc="-10" dirty="0"/>
              <a:t>Government?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1517" rIns="0" bIns="0" rtlCol="0">
            <a:spAutoFit/>
          </a:bodyPr>
          <a:lstStyle/>
          <a:p>
            <a:pPr marL="283210" marR="424180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83210" algn="l"/>
              </a:tabLst>
            </a:pP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Local</a:t>
            </a:r>
            <a:r>
              <a:rPr sz="22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governmental</a:t>
            </a:r>
            <a:r>
              <a:rPr sz="22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entities</a:t>
            </a:r>
            <a:r>
              <a:rPr sz="2200"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(cities,</a:t>
            </a:r>
            <a:r>
              <a:rPr sz="22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counties,</a:t>
            </a:r>
            <a:r>
              <a:rPr sz="2200"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schools,</a:t>
            </a:r>
            <a:r>
              <a:rPr sz="2200"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etc.)</a:t>
            </a:r>
            <a:r>
              <a:rPr sz="2200"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spc="-25" dirty="0">
                <a:solidFill>
                  <a:srgbClr val="000000"/>
                </a:solidFill>
                <a:latin typeface="Arial"/>
                <a:cs typeface="Arial"/>
              </a:rPr>
              <a:t>are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able</a:t>
            </a:r>
            <a:r>
              <a:rPr sz="22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2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sz="22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ITS</a:t>
            </a:r>
            <a:r>
              <a:rPr sz="22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Purchasing</a:t>
            </a:r>
            <a:r>
              <a:rPr sz="22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Arial"/>
                <a:cs typeface="Arial"/>
              </a:rPr>
              <a:t>Vehicles</a:t>
            </a:r>
            <a:r>
              <a:rPr sz="22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22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lieu</a:t>
            </a:r>
            <a:r>
              <a:rPr sz="22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2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conducting</a:t>
            </a:r>
            <a:r>
              <a:rPr sz="22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Arial"/>
                <a:cs typeface="Arial"/>
              </a:rPr>
              <a:t>their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own</a:t>
            </a:r>
            <a:r>
              <a:rPr sz="22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procurements,</a:t>
            </a:r>
            <a:r>
              <a:rPr sz="22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based</a:t>
            </a:r>
            <a:r>
              <a:rPr sz="22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22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0000"/>
                </a:solidFill>
              </a:rPr>
              <a:t>MS</a:t>
            </a:r>
            <a:r>
              <a:rPr sz="2200" spc="-50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Code</a:t>
            </a:r>
            <a:r>
              <a:rPr sz="2200" spc="-50" dirty="0">
                <a:solidFill>
                  <a:srgbClr val="000000"/>
                </a:solidFill>
              </a:rPr>
              <a:t> </a:t>
            </a:r>
            <a:r>
              <a:rPr sz="2200" spc="-20" dirty="0">
                <a:solidFill>
                  <a:srgbClr val="000000"/>
                </a:solidFill>
              </a:rPr>
              <a:t>31-</a:t>
            </a:r>
            <a:r>
              <a:rPr sz="2200" spc="-10" dirty="0">
                <a:solidFill>
                  <a:srgbClr val="000000"/>
                </a:solidFill>
              </a:rPr>
              <a:t>7-</a:t>
            </a:r>
            <a:r>
              <a:rPr sz="2200" dirty="0">
                <a:solidFill>
                  <a:srgbClr val="000000"/>
                </a:solidFill>
              </a:rPr>
              <a:t>13(m)(xi)</a:t>
            </a:r>
            <a:r>
              <a:rPr sz="2200" spc="-25" dirty="0">
                <a:solidFill>
                  <a:srgbClr val="000000"/>
                </a:solidFill>
              </a:rPr>
              <a:t> </a:t>
            </a:r>
            <a:r>
              <a:rPr sz="2200" b="0" spc="-20" dirty="0">
                <a:solidFill>
                  <a:srgbClr val="000000"/>
                </a:solidFill>
                <a:latin typeface="Arial"/>
                <a:cs typeface="Arial"/>
              </a:rPr>
              <a:t>that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allows</a:t>
            </a:r>
            <a:r>
              <a:rPr sz="22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governing</a:t>
            </a:r>
            <a:r>
              <a:rPr sz="22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authorities</a:t>
            </a:r>
            <a:r>
              <a:rPr sz="22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2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22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so</a:t>
            </a:r>
            <a:r>
              <a:rPr sz="22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22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sz="22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exception</a:t>
            </a:r>
            <a:r>
              <a:rPr sz="22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2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spc="-25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bidding</a:t>
            </a:r>
            <a:r>
              <a:rPr sz="22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requirements</a:t>
            </a:r>
            <a:r>
              <a:rPr sz="22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found</a:t>
            </a:r>
            <a:r>
              <a:rPr sz="22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22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Public</a:t>
            </a:r>
            <a:r>
              <a:rPr sz="2200"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Purchasing</a:t>
            </a:r>
            <a:r>
              <a:rPr sz="22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Arial"/>
                <a:cs typeface="Arial"/>
              </a:rPr>
              <a:t>Code.</a:t>
            </a:r>
            <a:endParaRPr sz="2200">
              <a:latin typeface="Arial"/>
              <a:cs typeface="Arial"/>
            </a:endParaRPr>
          </a:p>
          <a:p>
            <a:pPr marL="283845" marR="5080" indent="-287020">
              <a:lnSpc>
                <a:spcPct val="100000"/>
              </a:lnSpc>
              <a:buChar char="•"/>
              <a:tabLst>
                <a:tab pos="283845" algn="l"/>
              </a:tabLst>
            </a:pP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22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always,</a:t>
            </a:r>
            <a:r>
              <a:rPr sz="22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ITS</a:t>
            </a:r>
            <a:r>
              <a:rPr sz="22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Purchasing</a:t>
            </a:r>
            <a:r>
              <a:rPr sz="22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Arial"/>
                <a:cs typeface="Arial"/>
              </a:rPr>
              <a:t>Vehicles</a:t>
            </a:r>
            <a:r>
              <a:rPr sz="22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22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an</a:t>
            </a:r>
            <a:r>
              <a:rPr sz="22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option</a:t>
            </a:r>
            <a:r>
              <a:rPr sz="22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22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sz="22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by</a:t>
            </a:r>
            <a:r>
              <a:rPr sz="22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Arial"/>
                <a:cs typeface="Arial"/>
              </a:rPr>
              <a:t>local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governmental</a:t>
            </a:r>
            <a:r>
              <a:rPr sz="22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entities;</a:t>
            </a:r>
            <a:r>
              <a:rPr sz="2200" b="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sz="22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2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0" spc="-10" dirty="0">
                <a:solidFill>
                  <a:srgbClr val="000000"/>
                </a:solidFill>
                <a:latin typeface="Arial"/>
                <a:cs typeface="Arial"/>
              </a:rPr>
              <a:t>requirement.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3934" y="4106811"/>
            <a:ext cx="1880044" cy="195732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3318" y="6279518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172200"/>
            <a:ext cx="2286000" cy="457200"/>
          </a:xfrm>
          <a:prstGeom prst="rect">
            <a:avLst/>
          </a:prstGeom>
          <a:solidFill>
            <a:srgbClr val="BC5527"/>
          </a:solidFill>
        </p:spPr>
        <p:txBody>
          <a:bodyPr vert="horz" wrap="square" lIns="0" tIns="6286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49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www.its.ms.gov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126111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Total</a:t>
            </a:r>
            <a:r>
              <a:rPr spc="-130" dirty="0"/>
              <a:t> </a:t>
            </a:r>
            <a:r>
              <a:rPr dirty="0"/>
              <a:t>Lifecycle</a:t>
            </a:r>
            <a:r>
              <a:rPr spc="-140" dirty="0"/>
              <a:t> </a:t>
            </a:r>
            <a:r>
              <a:rPr spc="-20" dirty="0"/>
              <a:t>Cost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2286000" cy="215900"/>
          </a:xfrm>
          <a:custGeom>
            <a:avLst/>
            <a:gdLst/>
            <a:ahLst/>
            <a:cxnLst/>
            <a:rect l="l" t="t" r="r" b="b"/>
            <a:pathLst>
              <a:path w="2286000" h="215900">
                <a:moveTo>
                  <a:pt x="2286000" y="0"/>
                </a:moveTo>
                <a:lnTo>
                  <a:pt x="0" y="0"/>
                </a:lnTo>
                <a:lnTo>
                  <a:pt x="0" y="215442"/>
                </a:lnTo>
                <a:lnTo>
                  <a:pt x="2286000" y="215442"/>
                </a:lnTo>
                <a:lnTo>
                  <a:pt x="2286000" y="0"/>
                </a:lnTo>
                <a:close/>
              </a:path>
            </a:pathLst>
          </a:custGeom>
          <a:solidFill>
            <a:srgbClr val="BC5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200" y="1371600"/>
            <a:ext cx="6781800" cy="215900"/>
          </a:xfrm>
          <a:custGeom>
            <a:avLst/>
            <a:gdLst/>
            <a:ahLst/>
            <a:cxnLst/>
            <a:rect l="l" t="t" r="r" b="b"/>
            <a:pathLst>
              <a:path w="6781800" h="215900">
                <a:moveTo>
                  <a:pt x="6781800" y="0"/>
                </a:moveTo>
                <a:lnTo>
                  <a:pt x="0" y="0"/>
                </a:lnTo>
                <a:lnTo>
                  <a:pt x="0" y="215442"/>
                </a:lnTo>
                <a:lnTo>
                  <a:pt x="6781800" y="215442"/>
                </a:lnTo>
                <a:lnTo>
                  <a:pt x="6781800" y="0"/>
                </a:lnTo>
                <a:close/>
              </a:path>
            </a:pathLst>
          </a:custGeom>
          <a:solidFill>
            <a:srgbClr val="004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971" y="277536"/>
            <a:ext cx="1656849" cy="10178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338" y="1893823"/>
            <a:ext cx="8462645" cy="38538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2425" marR="5080" indent="-340360">
              <a:lnSpc>
                <a:spcPts val="2590"/>
              </a:lnSpc>
              <a:spcBef>
                <a:spcPts val="425"/>
              </a:spcBef>
              <a:buChar char="•"/>
              <a:tabLst>
                <a:tab pos="352425" algn="l"/>
              </a:tabLst>
            </a:pPr>
            <a:r>
              <a:rPr sz="2400" spc="-45" dirty="0">
                <a:latin typeface="Arial"/>
                <a:cs typeface="Arial"/>
              </a:rPr>
              <a:t>Total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committed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costs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just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initial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up-</a:t>
            </a:r>
            <a:r>
              <a:rPr sz="2400" dirty="0">
                <a:latin typeface="Arial"/>
                <a:cs typeface="Arial"/>
              </a:rPr>
              <a:t>front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costs</a:t>
            </a:r>
            <a:endParaRPr sz="2400">
              <a:latin typeface="Arial"/>
              <a:cs typeface="Arial"/>
            </a:endParaRPr>
          </a:p>
          <a:p>
            <a:pPr marL="352425" marR="560070" indent="-340360">
              <a:lnSpc>
                <a:spcPts val="2590"/>
              </a:lnSpc>
              <a:spcBef>
                <a:spcPts val="1000"/>
              </a:spcBef>
              <a:buChar char="•"/>
              <a:tabLst>
                <a:tab pos="352425" algn="l"/>
              </a:tabLst>
            </a:pPr>
            <a:r>
              <a:rPr sz="2400" dirty="0">
                <a:latin typeface="Arial"/>
                <a:cs typeface="Arial"/>
              </a:rPr>
              <a:t>Includes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costs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associated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obtaining,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maintaining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operating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technology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projected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lifecycle:</a:t>
            </a:r>
            <a:endParaRPr sz="2400">
              <a:latin typeface="Arial"/>
              <a:cs typeface="Arial"/>
            </a:endParaRPr>
          </a:p>
          <a:p>
            <a:pPr marL="751205" lvl="1" indent="-337820">
              <a:lnSpc>
                <a:spcPct val="100000"/>
              </a:lnSpc>
              <a:spcBef>
                <a:spcPts val="740"/>
              </a:spcBef>
              <a:buChar char="–"/>
              <a:tabLst>
                <a:tab pos="751205" algn="l"/>
                <a:tab pos="2217420" algn="l"/>
              </a:tabLst>
            </a:pPr>
            <a:r>
              <a:rPr sz="2000" dirty="0">
                <a:latin typeface="Arial"/>
                <a:cs typeface="Arial"/>
              </a:rPr>
              <a:t>Initial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costs:</a:t>
            </a:r>
            <a:r>
              <a:rPr sz="2000" dirty="0">
                <a:latin typeface="Arial"/>
                <a:cs typeface="Arial"/>
              </a:rPr>
              <a:t>	purchase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price,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freight,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installation,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training,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 marL="751840" marR="130175" lvl="1" indent="-338455">
              <a:lnSpc>
                <a:spcPts val="2160"/>
              </a:lnSpc>
              <a:spcBef>
                <a:spcPts val="1025"/>
              </a:spcBef>
              <a:buChar char="–"/>
              <a:tabLst>
                <a:tab pos="751840" algn="l"/>
                <a:tab pos="2583180" algn="l"/>
              </a:tabLst>
            </a:pPr>
            <a:r>
              <a:rPr sz="2000" dirty="0">
                <a:latin typeface="Arial"/>
                <a:cs typeface="Arial"/>
              </a:rPr>
              <a:t>Ongoing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costs:</a:t>
            </a:r>
            <a:r>
              <a:rPr sz="2000" dirty="0">
                <a:latin typeface="Arial"/>
                <a:cs typeface="Arial"/>
              </a:rPr>
              <a:t>	post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warranty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maintenance,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support,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upgrades,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on-</a:t>
            </a:r>
            <a:r>
              <a:rPr sz="2000" dirty="0">
                <a:latin typeface="Arial"/>
                <a:cs typeface="Arial"/>
              </a:rPr>
              <a:t>site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vendor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personnel,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recurring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usage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charges,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hosting,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etc.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70"/>
              </a:spcBef>
            </a:pPr>
            <a:endParaRPr sz="2000">
              <a:latin typeface="Arial"/>
              <a:cs typeface="Arial"/>
            </a:endParaRPr>
          </a:p>
          <a:p>
            <a:pPr marL="12700" marR="194945" algn="just">
              <a:lnSpc>
                <a:spcPts val="1939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NOTE:</a:t>
            </a:r>
            <a:r>
              <a:rPr sz="1800" spc="4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situations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where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actual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monies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paid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determinant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requirement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competitive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procurement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process.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value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goods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and/or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vendor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profit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considered.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2200" y="6172200"/>
            <a:ext cx="6781800" cy="457200"/>
          </a:xfrm>
          <a:prstGeom prst="rect">
            <a:avLst/>
          </a:prstGeom>
          <a:solidFill>
            <a:srgbClr val="004876"/>
          </a:solidFill>
        </p:spPr>
        <p:txBody>
          <a:bodyPr vert="horz" wrap="square" lIns="0" tIns="8318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655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Procurement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Handbook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Reference:</a:t>
            </a:r>
            <a:r>
              <a:rPr sz="1600" spc="4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005-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400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015-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010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fdf0216-9e1d-47eb-90e6-9e9225864c1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12D112AFBB754BB9BAF0589D55C023" ma:contentTypeVersion="10" ma:contentTypeDescription="Create a new document." ma:contentTypeScope="" ma:versionID="99b689a27bb2ce9f45d3692ebb75ed2e">
  <xsd:schema xmlns:xsd="http://www.w3.org/2001/XMLSchema" xmlns:xs="http://www.w3.org/2001/XMLSchema" xmlns:p="http://schemas.microsoft.com/office/2006/metadata/properties" xmlns:ns3="ffdf0216-9e1d-47eb-90e6-9e9225864c15" targetNamespace="http://schemas.microsoft.com/office/2006/metadata/properties" ma:root="true" ma:fieldsID="959aea7fd284eaeb7083379f84a3b5fe" ns3:_="">
    <xsd:import namespace="ffdf0216-9e1d-47eb-90e6-9e9225864c1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f0216-9e1d-47eb-90e6-9e9225864c1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109B4C-76E9-4A10-8E02-631259D28A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4DC8ED-E1AE-4869-B7B4-6124F0661873}">
  <ds:schemaRefs>
    <ds:schemaRef ds:uri="http://www.w3.org/XML/1998/namespace"/>
    <ds:schemaRef ds:uri="http://schemas.microsoft.com/office/2006/documentManagement/types"/>
    <ds:schemaRef ds:uri="http://purl.org/dc/dcmitype/"/>
    <ds:schemaRef ds:uri="ffdf0216-9e1d-47eb-90e6-9e9225864c15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9DC194E-A03D-49B7-BFBC-D771CA7B62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f0216-9e1d-47eb-90e6-9e9225864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3902</Words>
  <Application>Microsoft Office PowerPoint</Application>
  <PresentationFormat>On-screen Show (4:3)</PresentationFormat>
  <Paragraphs>416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ITS Background</vt:lpstr>
      <vt:lpstr>ITS Mission Statement</vt:lpstr>
      <vt:lpstr>ITS Procurement</vt:lpstr>
      <vt:lpstr>ITS Law: Responsibilities and Authority</vt:lpstr>
      <vt:lpstr>ITS Rules and Regulations</vt:lpstr>
      <vt:lpstr>ITS Purview and Scope</vt:lpstr>
      <vt:lpstr>What About Local Government?</vt:lpstr>
      <vt:lpstr>Total Lifecycle Cost</vt:lpstr>
      <vt:lpstr>IHL Delegation</vt:lpstr>
      <vt:lpstr>Agency Delegation</vt:lpstr>
      <vt:lpstr>Board Approval Threshold</vt:lpstr>
      <vt:lpstr>Board Approval Threshold</vt:lpstr>
      <vt:lpstr>Director Approval Threshold</vt:lpstr>
      <vt:lpstr>ITS Technology Plans</vt:lpstr>
      <vt:lpstr>Express Procurement Options (EPO)</vt:lpstr>
      <vt:lpstr>Express Procurement Options (EPO)</vt:lpstr>
      <vt:lpstr>Customer-Led Solicitation</vt:lpstr>
      <vt:lpstr>Customer-Led Solicitation</vt:lpstr>
      <vt:lpstr>Customer-Led Solicitation</vt:lpstr>
      <vt:lpstr>Customer-Led Solicitation</vt:lpstr>
      <vt:lpstr>Solicitation Workbook</vt:lpstr>
      <vt:lpstr>What About Reverse Auction?</vt:lpstr>
      <vt:lpstr>Express Procurement Options (EPO)</vt:lpstr>
      <vt:lpstr>Express Procurement Options (EPO)</vt:lpstr>
      <vt:lpstr>Managed Service Provider (MSP)</vt:lpstr>
      <vt:lpstr>E-Government and Payment Services</vt:lpstr>
      <vt:lpstr>Various ITS Awards Available</vt:lpstr>
      <vt:lpstr>Procurement Requests</vt:lpstr>
      <vt:lpstr>Smartsheet</vt:lpstr>
      <vt:lpstr>Smartsheet</vt:lpstr>
      <vt:lpstr>Planned Purchase</vt:lpstr>
      <vt:lpstr>Competitive Procurement</vt:lpstr>
      <vt:lpstr>Competitive Procurement</vt:lpstr>
      <vt:lpstr>Exemption</vt:lpstr>
      <vt:lpstr>Sole Source</vt:lpstr>
      <vt:lpstr>Sole Source</vt:lpstr>
      <vt:lpstr>Revision</vt:lpstr>
      <vt:lpstr>Emergency</vt:lpstr>
      <vt:lpstr>Brand Specifications</vt:lpstr>
      <vt:lpstr>Contracts</vt:lpstr>
      <vt:lpstr>Contracts</vt:lpstr>
      <vt:lpstr>DocuSign</vt:lpstr>
      <vt:lpstr>Final Steps</vt:lpstr>
      <vt:lpstr>CP1 and MAGIC</vt:lpstr>
      <vt:lpstr>ITS Procurement Contacts</vt:lpstr>
      <vt:lpstr>Additional ITS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Michelle Walker</dc:creator>
  <cp:lastModifiedBy>Tiffany Frazier</cp:lastModifiedBy>
  <cp:revision>2</cp:revision>
  <dcterms:created xsi:type="dcterms:W3CDTF">2025-11-18T16:24:24Z</dcterms:created>
  <dcterms:modified xsi:type="dcterms:W3CDTF">2025-11-25T15:07:10Z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0x010100F912D112AFBB754BB9BAF0589D55C023</vt:lpwstr>
  </property>
  <property fmtid="{D5CDD505-2E9C-101B-9397-08002B2CF9AE}" pid="3" name="Created">
    <vt:filetime>2025-11-14T00:00:00Z</vt:filetime>
  </property>
  <property fmtid="{D5CDD505-2E9C-101B-9397-08002B2CF9AE}" pid="4" name="Creator">
    <vt:lpwstr>Acrobat PDFMaker 25 for PowerPoint</vt:lpwstr>
  </property>
  <property fmtid="{D5CDD505-2E9C-101B-9397-08002B2CF9AE}" pid="5" name="LastSaved">
    <vt:filetime>2025-11-18T00:00:00Z</vt:filetime>
  </property>
  <property fmtid="{D5CDD505-2E9C-101B-9397-08002B2CF9AE}" pid="6" name="Producer">
    <vt:lpwstr>Adobe PDF Library 25.1.108</vt:lpwstr>
  </property>
</Properties>
</file>