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556" r:id="rId5"/>
    <p:sldId id="557" r:id="rId6"/>
    <p:sldId id="294" r:id="rId7"/>
    <p:sldId id="295" r:id="rId8"/>
    <p:sldId id="298" r:id="rId9"/>
    <p:sldId id="319" r:id="rId10"/>
    <p:sldId id="320" r:id="rId11"/>
    <p:sldId id="321" r:id="rId12"/>
    <p:sldId id="322" r:id="rId13"/>
    <p:sldId id="323" r:id="rId14"/>
    <p:sldId id="324" r:id="rId15"/>
    <p:sldId id="325" r:id="rId16"/>
    <p:sldId id="326" r:id="rId17"/>
    <p:sldId id="327" r:id="rId18"/>
    <p:sldId id="328" r:id="rId19"/>
    <p:sldId id="560" r:id="rId20"/>
    <p:sldId id="558" r:id="rId21"/>
    <p:sldId id="559" r:id="rId22"/>
    <p:sldId id="543" r:id="rId23"/>
    <p:sldId id="544" r:id="rId24"/>
    <p:sldId id="545" r:id="rId25"/>
    <p:sldId id="561" r:id="rId26"/>
    <p:sldId id="299" r:id="rId27"/>
    <p:sldId id="300" r:id="rId28"/>
    <p:sldId id="301" r:id="rId29"/>
    <p:sldId id="562" r:id="rId30"/>
    <p:sldId id="303" r:id="rId31"/>
    <p:sldId id="302" r:id="rId32"/>
    <p:sldId id="297" r:id="rId33"/>
    <p:sldId id="552" r:id="rId34"/>
    <p:sldId id="553" r:id="rId35"/>
    <p:sldId id="554" r:id="rId36"/>
    <p:sldId id="541" r:id="rId37"/>
    <p:sldId id="563" r:id="rId38"/>
    <p:sldId id="335" r:id="rId39"/>
    <p:sldId id="564"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9413" autoAdjust="0"/>
  </p:normalViewPr>
  <p:slideViewPr>
    <p:cSldViewPr snapToGrid="0">
      <p:cViewPr varScale="1">
        <p:scale>
          <a:sx n="99" d="100"/>
          <a:sy n="99"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359A5-83C4-47B5-9380-5BC382D2B5B1}"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06469ABE-2C48-4CED-9907-24789846AF69}">
      <dgm:prSet phldrT="[Text]"/>
      <dgm:spPr/>
      <dgm:t>
        <a:bodyPr/>
        <a:lstStyle/>
        <a:p>
          <a:r>
            <a:rPr lang="en-US" b="1"/>
            <a:t>Define Need</a:t>
          </a:r>
        </a:p>
      </dgm:t>
    </dgm:pt>
    <dgm:pt modelId="{6DD5BA29-708F-4051-B46A-2BECCB57516D}" type="parTrans" cxnId="{D5241083-29BA-4B32-9802-EA9A53C151D4}">
      <dgm:prSet/>
      <dgm:spPr/>
      <dgm:t>
        <a:bodyPr/>
        <a:lstStyle/>
        <a:p>
          <a:endParaRPr lang="en-US"/>
        </a:p>
      </dgm:t>
    </dgm:pt>
    <dgm:pt modelId="{80F7395C-C0A6-4383-9EFE-A573D54A3CE0}" type="sibTrans" cxnId="{D5241083-29BA-4B32-9802-EA9A53C151D4}">
      <dgm:prSet/>
      <dgm:spPr/>
      <dgm:t>
        <a:bodyPr/>
        <a:lstStyle/>
        <a:p>
          <a:endParaRPr lang="en-US"/>
        </a:p>
      </dgm:t>
    </dgm:pt>
    <dgm:pt modelId="{43DE76EA-FDB3-4A48-ADB6-BCFEBCC5CBB5}">
      <dgm:prSet phldrT="[Text]"/>
      <dgm:spPr/>
      <dgm:t>
        <a:bodyPr/>
        <a:lstStyle/>
        <a:p>
          <a:r>
            <a:rPr lang="en-US" b="1" dirty="0"/>
            <a:t>Identify the Need</a:t>
          </a:r>
        </a:p>
      </dgm:t>
    </dgm:pt>
    <dgm:pt modelId="{F900D723-77A3-40F6-8B8C-4B7AC4F1173C}" type="parTrans" cxnId="{BD09511A-40EE-4564-BF85-BCDE493F93B1}">
      <dgm:prSet/>
      <dgm:spPr/>
      <dgm:t>
        <a:bodyPr/>
        <a:lstStyle/>
        <a:p>
          <a:endParaRPr lang="en-US"/>
        </a:p>
      </dgm:t>
    </dgm:pt>
    <dgm:pt modelId="{EEC3F8E2-DFC4-4B03-AA50-49E7C0200957}" type="sibTrans" cxnId="{BD09511A-40EE-4564-BF85-BCDE493F93B1}">
      <dgm:prSet/>
      <dgm:spPr/>
      <dgm:t>
        <a:bodyPr/>
        <a:lstStyle/>
        <a:p>
          <a:endParaRPr lang="en-US"/>
        </a:p>
      </dgm:t>
    </dgm:pt>
    <dgm:pt modelId="{EA5AED53-53BF-4F6E-A82C-EE0B54D74986}">
      <dgm:prSet phldrT="[Text]" custT="1"/>
      <dgm:spPr/>
      <dgm:t>
        <a:bodyPr/>
        <a:lstStyle/>
        <a:p>
          <a:r>
            <a:rPr lang="en-US" sz="900" b="1" dirty="0"/>
            <a:t>Develop Requirements </a:t>
          </a:r>
        </a:p>
      </dgm:t>
    </dgm:pt>
    <dgm:pt modelId="{8E4E1C1D-FE41-4F82-8292-A4C38A10B8CC}" type="parTrans" cxnId="{17EE576F-4C26-4AB1-81AF-687F746E7829}">
      <dgm:prSet/>
      <dgm:spPr/>
      <dgm:t>
        <a:bodyPr/>
        <a:lstStyle/>
        <a:p>
          <a:endParaRPr lang="en-US"/>
        </a:p>
      </dgm:t>
    </dgm:pt>
    <dgm:pt modelId="{CB1F1ADD-7908-4192-9E68-CEF73056749C}" type="sibTrans" cxnId="{17EE576F-4C26-4AB1-81AF-687F746E7829}">
      <dgm:prSet/>
      <dgm:spPr/>
      <dgm:t>
        <a:bodyPr/>
        <a:lstStyle/>
        <a:p>
          <a:endParaRPr lang="en-US"/>
        </a:p>
      </dgm:t>
    </dgm:pt>
    <dgm:pt modelId="{04B5331A-04B9-4185-9DA5-FC59CF40B847}">
      <dgm:prSet phldrT="[Text]"/>
      <dgm:spPr/>
      <dgm:t>
        <a:bodyPr/>
        <a:lstStyle/>
        <a:p>
          <a:r>
            <a:rPr lang="en-US" b="1"/>
            <a:t>Select Method </a:t>
          </a:r>
        </a:p>
      </dgm:t>
    </dgm:pt>
    <dgm:pt modelId="{8089F968-E68A-4B85-988C-7EF46E98FAE4}" type="parTrans" cxnId="{6C9A0D5C-FC35-48E2-BE2E-E874315DB046}">
      <dgm:prSet/>
      <dgm:spPr/>
      <dgm:t>
        <a:bodyPr/>
        <a:lstStyle/>
        <a:p>
          <a:endParaRPr lang="en-US"/>
        </a:p>
      </dgm:t>
    </dgm:pt>
    <dgm:pt modelId="{64F3D0BF-181E-4817-B14A-971615E8A82F}" type="sibTrans" cxnId="{6C9A0D5C-FC35-48E2-BE2E-E874315DB046}">
      <dgm:prSet/>
      <dgm:spPr/>
      <dgm:t>
        <a:bodyPr/>
        <a:lstStyle/>
        <a:p>
          <a:endParaRPr lang="en-US"/>
        </a:p>
      </dgm:t>
    </dgm:pt>
    <dgm:pt modelId="{F132CC6C-FB02-4600-835A-6D539AF650DF}">
      <dgm:prSet phldrT="[Text]" custT="1"/>
      <dgm:spPr/>
      <dgm:t>
        <a:bodyPr/>
        <a:lstStyle/>
        <a:p>
          <a:r>
            <a:rPr lang="en-US" sz="1000" b="1" dirty="0"/>
            <a:t>Open Market</a:t>
          </a:r>
        </a:p>
      </dgm:t>
    </dgm:pt>
    <dgm:pt modelId="{1C84530E-51BF-483B-9862-5317455B5E30}" type="parTrans" cxnId="{50228242-29E0-4472-8D83-40F59EAE3566}">
      <dgm:prSet/>
      <dgm:spPr/>
      <dgm:t>
        <a:bodyPr/>
        <a:lstStyle/>
        <a:p>
          <a:endParaRPr lang="en-US"/>
        </a:p>
      </dgm:t>
    </dgm:pt>
    <dgm:pt modelId="{4A1B784E-9F83-4803-AFCE-81798A6A33C2}" type="sibTrans" cxnId="{50228242-29E0-4472-8D83-40F59EAE3566}">
      <dgm:prSet/>
      <dgm:spPr/>
      <dgm:t>
        <a:bodyPr/>
        <a:lstStyle/>
        <a:p>
          <a:endParaRPr lang="en-US"/>
        </a:p>
      </dgm:t>
    </dgm:pt>
    <dgm:pt modelId="{A62EC6C2-6A77-4863-9798-BCE08E3D1DAB}">
      <dgm:prSet phldrT="[Text]" custT="1"/>
      <dgm:spPr/>
      <dgm:t>
        <a:bodyPr/>
        <a:lstStyle/>
        <a:p>
          <a:r>
            <a:rPr lang="en-US" sz="1000" b="1"/>
            <a:t>Proposals</a:t>
          </a:r>
          <a:r>
            <a:rPr lang="en-US" sz="900"/>
            <a:t> </a:t>
          </a:r>
        </a:p>
      </dgm:t>
    </dgm:pt>
    <dgm:pt modelId="{D6478B12-82E4-41D9-8CE7-8E5537B1B7D1}" type="parTrans" cxnId="{E86B62C8-34CD-4390-920C-4E1E99A2F2D3}">
      <dgm:prSet/>
      <dgm:spPr/>
      <dgm:t>
        <a:bodyPr/>
        <a:lstStyle/>
        <a:p>
          <a:endParaRPr lang="en-US"/>
        </a:p>
      </dgm:t>
    </dgm:pt>
    <dgm:pt modelId="{6A5631EF-187D-4EBD-A58C-15C400B44F42}" type="sibTrans" cxnId="{E86B62C8-34CD-4390-920C-4E1E99A2F2D3}">
      <dgm:prSet/>
      <dgm:spPr/>
      <dgm:t>
        <a:bodyPr/>
        <a:lstStyle/>
        <a:p>
          <a:endParaRPr lang="en-US"/>
        </a:p>
      </dgm:t>
    </dgm:pt>
    <dgm:pt modelId="{00851A57-BFFA-4E08-80CE-C6FDB99923AB}">
      <dgm:prSet phldrT="[Text]"/>
      <dgm:spPr/>
      <dgm:t>
        <a:bodyPr/>
        <a:lstStyle/>
        <a:p>
          <a:r>
            <a:rPr lang="en-US" b="1"/>
            <a:t>Solicitation</a:t>
          </a:r>
          <a:r>
            <a:rPr lang="en-US"/>
            <a:t> </a:t>
          </a:r>
        </a:p>
      </dgm:t>
    </dgm:pt>
    <dgm:pt modelId="{45D67902-7BDD-41E1-AE48-D4BD0C5B05D9}" type="parTrans" cxnId="{E2D9F52F-C139-44BB-BF47-D6488E88CD92}">
      <dgm:prSet/>
      <dgm:spPr/>
      <dgm:t>
        <a:bodyPr/>
        <a:lstStyle/>
        <a:p>
          <a:endParaRPr lang="en-US"/>
        </a:p>
      </dgm:t>
    </dgm:pt>
    <dgm:pt modelId="{1BD5BCE0-BC7C-4B1A-82D8-2C4B34486DFE}" type="sibTrans" cxnId="{E2D9F52F-C139-44BB-BF47-D6488E88CD92}">
      <dgm:prSet/>
      <dgm:spPr/>
      <dgm:t>
        <a:bodyPr/>
        <a:lstStyle/>
        <a:p>
          <a:endParaRPr lang="en-US"/>
        </a:p>
      </dgm:t>
    </dgm:pt>
    <dgm:pt modelId="{FF27756C-9B9E-404F-B172-6F2571EA8AEC}">
      <dgm:prSet phldrT="[Text]" custT="1"/>
      <dgm:spPr/>
      <dgm:t>
        <a:bodyPr/>
        <a:lstStyle/>
        <a:p>
          <a:r>
            <a:rPr lang="en-US" sz="1000" b="1" dirty="0"/>
            <a:t>Reverse Auction/Competitive Bids</a:t>
          </a:r>
        </a:p>
      </dgm:t>
    </dgm:pt>
    <dgm:pt modelId="{F2210D0C-F2DB-42B1-ACEB-355489284A1F}" type="parTrans" cxnId="{D0DCDCCE-646A-4D1C-A05E-FD066869FC6D}">
      <dgm:prSet/>
      <dgm:spPr/>
      <dgm:t>
        <a:bodyPr/>
        <a:lstStyle/>
        <a:p>
          <a:endParaRPr lang="en-US"/>
        </a:p>
      </dgm:t>
    </dgm:pt>
    <dgm:pt modelId="{6DE27114-AAD3-4368-9471-ED55C8347175}" type="sibTrans" cxnId="{D0DCDCCE-646A-4D1C-A05E-FD066869FC6D}">
      <dgm:prSet/>
      <dgm:spPr/>
      <dgm:t>
        <a:bodyPr/>
        <a:lstStyle/>
        <a:p>
          <a:endParaRPr lang="en-US"/>
        </a:p>
      </dgm:t>
    </dgm:pt>
    <dgm:pt modelId="{BD59AF31-FAA9-464E-9DDB-F0C12C282289}">
      <dgm:prSet/>
      <dgm:spPr/>
      <dgm:t>
        <a:bodyPr/>
        <a:lstStyle/>
        <a:p>
          <a:r>
            <a:rPr lang="en-US" b="1" dirty="0"/>
            <a:t>Transmit Requirements </a:t>
          </a:r>
        </a:p>
      </dgm:t>
    </dgm:pt>
    <dgm:pt modelId="{C08C5A70-8D9E-4B00-8C59-C081CC32D778}" type="parTrans" cxnId="{085212D1-D6A1-4023-BB34-7FEB38F1F013}">
      <dgm:prSet/>
      <dgm:spPr/>
      <dgm:t>
        <a:bodyPr/>
        <a:lstStyle/>
        <a:p>
          <a:endParaRPr lang="en-US"/>
        </a:p>
      </dgm:t>
    </dgm:pt>
    <dgm:pt modelId="{588A003D-FD1D-43BF-BE74-277E65999168}" type="sibTrans" cxnId="{085212D1-D6A1-4023-BB34-7FEB38F1F013}">
      <dgm:prSet/>
      <dgm:spPr/>
      <dgm:t>
        <a:bodyPr/>
        <a:lstStyle/>
        <a:p>
          <a:endParaRPr lang="en-US"/>
        </a:p>
      </dgm:t>
    </dgm:pt>
    <dgm:pt modelId="{BDC18A1D-DFC1-4DD5-9931-17C14CDCE5E5}">
      <dgm:prSet/>
      <dgm:spPr/>
      <dgm:t>
        <a:bodyPr/>
        <a:lstStyle/>
        <a:p>
          <a:r>
            <a:rPr lang="en-US" b="1"/>
            <a:t>Receive Submission</a:t>
          </a:r>
        </a:p>
      </dgm:t>
    </dgm:pt>
    <dgm:pt modelId="{8C2F1F5E-C0E5-4E4F-9FAF-B6D738EF0B72}" type="parTrans" cxnId="{3205160B-A374-49B0-A993-3E38ADB4D5DF}">
      <dgm:prSet/>
      <dgm:spPr/>
      <dgm:t>
        <a:bodyPr/>
        <a:lstStyle/>
        <a:p>
          <a:endParaRPr lang="en-US"/>
        </a:p>
      </dgm:t>
    </dgm:pt>
    <dgm:pt modelId="{9A22892B-B7B3-49DD-943A-56377BEEEA9A}" type="sibTrans" cxnId="{3205160B-A374-49B0-A993-3E38ADB4D5DF}">
      <dgm:prSet/>
      <dgm:spPr/>
      <dgm:t>
        <a:bodyPr/>
        <a:lstStyle/>
        <a:p>
          <a:endParaRPr lang="en-US"/>
        </a:p>
      </dgm:t>
    </dgm:pt>
    <dgm:pt modelId="{7C996F16-EABB-4466-84C8-957D50C07750}">
      <dgm:prSet/>
      <dgm:spPr/>
      <dgm:t>
        <a:bodyPr/>
        <a:lstStyle/>
        <a:p>
          <a:r>
            <a:rPr lang="en-US" b="1" dirty="0"/>
            <a:t>Check Surplus </a:t>
          </a:r>
        </a:p>
      </dgm:t>
    </dgm:pt>
    <dgm:pt modelId="{63618B90-99B3-4443-BE02-1BC5BC1F7665}" type="parTrans" cxnId="{ECE62B83-56B2-474C-89B4-ACE42CE1AEFE}">
      <dgm:prSet/>
      <dgm:spPr/>
      <dgm:t>
        <a:bodyPr/>
        <a:lstStyle/>
        <a:p>
          <a:endParaRPr lang="en-US"/>
        </a:p>
      </dgm:t>
    </dgm:pt>
    <dgm:pt modelId="{FF8FB419-7FBE-40AA-9546-8E318AEA0967}" type="sibTrans" cxnId="{ECE62B83-56B2-474C-89B4-ACE42CE1AEFE}">
      <dgm:prSet/>
      <dgm:spPr/>
      <dgm:t>
        <a:bodyPr/>
        <a:lstStyle/>
        <a:p>
          <a:endParaRPr lang="en-US"/>
        </a:p>
      </dgm:t>
    </dgm:pt>
    <dgm:pt modelId="{A428FAAB-CECD-459A-B647-75F26E68D02B}">
      <dgm:prSet custT="1"/>
      <dgm:spPr/>
      <dgm:t>
        <a:bodyPr/>
        <a:lstStyle/>
        <a:p>
          <a:r>
            <a:rPr lang="en-US" sz="1000" b="1"/>
            <a:t>State Contract</a:t>
          </a:r>
        </a:p>
      </dgm:t>
    </dgm:pt>
    <dgm:pt modelId="{36667709-B03F-4D55-B896-4E9366A0EA9D}" type="parTrans" cxnId="{77C3C3C3-0A0A-45C5-8B6B-94B6FCE8C7E0}">
      <dgm:prSet/>
      <dgm:spPr/>
      <dgm:t>
        <a:bodyPr/>
        <a:lstStyle/>
        <a:p>
          <a:endParaRPr lang="en-US"/>
        </a:p>
      </dgm:t>
    </dgm:pt>
    <dgm:pt modelId="{36260377-7C3A-4437-AA4E-EB6199D18268}" type="sibTrans" cxnId="{77C3C3C3-0A0A-45C5-8B6B-94B6FCE8C7E0}">
      <dgm:prSet/>
      <dgm:spPr/>
      <dgm:t>
        <a:bodyPr/>
        <a:lstStyle/>
        <a:p>
          <a:endParaRPr lang="en-US"/>
        </a:p>
      </dgm:t>
    </dgm:pt>
    <dgm:pt modelId="{79A06C50-E143-4B21-8AE3-4D0566A095E2}">
      <dgm:prSet custT="1"/>
      <dgm:spPr/>
      <dgm:t>
        <a:bodyPr/>
        <a:lstStyle/>
        <a:p>
          <a:r>
            <a:rPr lang="en-US" sz="1000" b="1"/>
            <a:t>Bids</a:t>
          </a:r>
        </a:p>
      </dgm:t>
    </dgm:pt>
    <dgm:pt modelId="{DB2C6357-BD9A-46E1-8898-F1C6E517B6AC}" type="parTrans" cxnId="{D823BADA-69A2-4B83-A64A-EBC1EAEA114F}">
      <dgm:prSet/>
      <dgm:spPr/>
      <dgm:t>
        <a:bodyPr/>
        <a:lstStyle/>
        <a:p>
          <a:endParaRPr lang="en-US"/>
        </a:p>
      </dgm:t>
    </dgm:pt>
    <dgm:pt modelId="{74EF6033-71CC-4FF8-886C-DE22C2D07472}" type="sibTrans" cxnId="{D823BADA-69A2-4B83-A64A-EBC1EAEA114F}">
      <dgm:prSet/>
      <dgm:spPr/>
      <dgm:t>
        <a:bodyPr/>
        <a:lstStyle/>
        <a:p>
          <a:endParaRPr lang="en-US"/>
        </a:p>
      </dgm:t>
    </dgm:pt>
    <dgm:pt modelId="{A2CF8EDD-BEC2-437E-953A-6D8B1AB4A63D}">
      <dgm:prSet/>
      <dgm:spPr/>
      <dgm:t>
        <a:bodyPr/>
        <a:lstStyle/>
        <a:p>
          <a:r>
            <a:rPr lang="en-US" b="1"/>
            <a:t>Receive Offers</a:t>
          </a:r>
        </a:p>
      </dgm:t>
    </dgm:pt>
    <dgm:pt modelId="{CACE59E5-B659-4F6A-BC53-8774A7B562A5}" type="parTrans" cxnId="{2ED33B61-65B3-4755-A976-996502F11CE3}">
      <dgm:prSet/>
      <dgm:spPr/>
      <dgm:t>
        <a:bodyPr/>
        <a:lstStyle/>
        <a:p>
          <a:endParaRPr lang="en-US"/>
        </a:p>
      </dgm:t>
    </dgm:pt>
    <dgm:pt modelId="{85A3D68F-D038-47A6-89BB-1AE8C25547DF}" type="sibTrans" cxnId="{2ED33B61-65B3-4755-A976-996502F11CE3}">
      <dgm:prSet/>
      <dgm:spPr/>
      <dgm:t>
        <a:bodyPr/>
        <a:lstStyle/>
        <a:p>
          <a:endParaRPr lang="en-US"/>
        </a:p>
      </dgm:t>
    </dgm:pt>
    <dgm:pt modelId="{B69AA059-F410-4408-BFC5-5CA1134CE2DA}">
      <dgm:prSet custT="1"/>
      <dgm:spPr/>
      <dgm:t>
        <a:bodyPr/>
        <a:lstStyle/>
        <a:p>
          <a:r>
            <a:rPr lang="en-US" sz="1000" b="1" dirty="0"/>
            <a:t>Receive Bids</a:t>
          </a:r>
        </a:p>
      </dgm:t>
    </dgm:pt>
    <dgm:pt modelId="{E8A1713E-5E08-469C-8F59-B4B4939A4F2B}" type="parTrans" cxnId="{AC10B5E5-F7E2-47F5-B54F-E67C1D873066}">
      <dgm:prSet/>
      <dgm:spPr/>
      <dgm:t>
        <a:bodyPr/>
        <a:lstStyle/>
        <a:p>
          <a:endParaRPr lang="en-US"/>
        </a:p>
      </dgm:t>
    </dgm:pt>
    <dgm:pt modelId="{8C634A6B-BF37-4FE7-ADDA-0E927795B1A2}" type="sibTrans" cxnId="{AC10B5E5-F7E2-47F5-B54F-E67C1D873066}">
      <dgm:prSet/>
      <dgm:spPr/>
      <dgm:t>
        <a:bodyPr/>
        <a:lstStyle/>
        <a:p>
          <a:endParaRPr lang="en-US"/>
        </a:p>
      </dgm:t>
    </dgm:pt>
    <dgm:pt modelId="{0FFC7F36-1B56-467B-8839-73BCC551FF53}">
      <dgm:prSet/>
      <dgm:spPr/>
      <dgm:t>
        <a:bodyPr/>
        <a:lstStyle/>
        <a:p>
          <a:r>
            <a:rPr lang="en-US" b="1" dirty="0"/>
            <a:t>Evaluate and Award</a:t>
          </a:r>
        </a:p>
      </dgm:t>
    </dgm:pt>
    <dgm:pt modelId="{4EB7035F-A589-408D-AC03-BC953F82FE2D}" type="parTrans" cxnId="{2E83C496-2C8B-4474-9C77-196FD8B1D95F}">
      <dgm:prSet/>
      <dgm:spPr/>
      <dgm:t>
        <a:bodyPr/>
        <a:lstStyle/>
        <a:p>
          <a:endParaRPr lang="en-US"/>
        </a:p>
      </dgm:t>
    </dgm:pt>
    <dgm:pt modelId="{F7593524-AAAF-4035-9C72-E747C9A9AEB1}" type="sibTrans" cxnId="{2E83C496-2C8B-4474-9C77-196FD8B1D95F}">
      <dgm:prSet/>
      <dgm:spPr/>
      <dgm:t>
        <a:bodyPr/>
        <a:lstStyle/>
        <a:p>
          <a:endParaRPr lang="en-US"/>
        </a:p>
      </dgm:t>
    </dgm:pt>
    <dgm:pt modelId="{52BAB84F-130F-4795-8823-54ADCA078ADC}">
      <dgm:prSet/>
      <dgm:spPr/>
      <dgm:t>
        <a:bodyPr/>
        <a:lstStyle/>
        <a:p>
          <a:r>
            <a:rPr lang="en-US" b="1"/>
            <a:t>Inspect and Accept </a:t>
          </a:r>
        </a:p>
      </dgm:t>
    </dgm:pt>
    <dgm:pt modelId="{337D1287-89DA-42C7-AB91-8CFB5B98C861}" type="parTrans" cxnId="{A79B5F41-A600-45AA-A4B1-556F0BBDD460}">
      <dgm:prSet/>
      <dgm:spPr/>
      <dgm:t>
        <a:bodyPr/>
        <a:lstStyle/>
        <a:p>
          <a:endParaRPr lang="en-US"/>
        </a:p>
      </dgm:t>
    </dgm:pt>
    <dgm:pt modelId="{0D34C6FB-75A2-46DB-85B1-E5C12E7D72B0}" type="sibTrans" cxnId="{A79B5F41-A600-45AA-A4B1-556F0BBDD460}">
      <dgm:prSet/>
      <dgm:spPr/>
      <dgm:t>
        <a:bodyPr/>
        <a:lstStyle/>
        <a:p>
          <a:endParaRPr lang="en-US"/>
        </a:p>
      </dgm:t>
    </dgm:pt>
    <dgm:pt modelId="{36ADE7C8-B994-4791-82C3-56585BEF1B52}">
      <dgm:prSet/>
      <dgm:spPr/>
      <dgm:t>
        <a:bodyPr/>
        <a:lstStyle/>
        <a:p>
          <a:r>
            <a:rPr lang="en-US" b="1"/>
            <a:t>Contract Admin</a:t>
          </a:r>
        </a:p>
      </dgm:t>
    </dgm:pt>
    <dgm:pt modelId="{4D040762-CD07-4CBC-A7D9-F75C5F3368DD}" type="parTrans" cxnId="{37E7AA70-5AB3-4BE5-A8F0-6510563E97D2}">
      <dgm:prSet/>
      <dgm:spPr/>
      <dgm:t>
        <a:bodyPr/>
        <a:lstStyle/>
        <a:p>
          <a:endParaRPr lang="en-US"/>
        </a:p>
      </dgm:t>
    </dgm:pt>
    <dgm:pt modelId="{0796258F-DDAF-4C49-B165-164EBF642FCF}" type="sibTrans" cxnId="{37E7AA70-5AB3-4BE5-A8F0-6510563E97D2}">
      <dgm:prSet/>
      <dgm:spPr/>
      <dgm:t>
        <a:bodyPr/>
        <a:lstStyle/>
        <a:p>
          <a:endParaRPr lang="en-US"/>
        </a:p>
      </dgm:t>
    </dgm:pt>
    <dgm:pt modelId="{9C3D2BA7-40A8-4A6E-94CC-423DF52F8F1D}">
      <dgm:prSet/>
      <dgm:spPr/>
      <dgm:t>
        <a:bodyPr/>
        <a:lstStyle/>
        <a:p>
          <a:r>
            <a:rPr lang="en-US" b="1"/>
            <a:t>Payment</a:t>
          </a:r>
        </a:p>
      </dgm:t>
    </dgm:pt>
    <dgm:pt modelId="{4FA9F1E4-DC63-44DF-8B1A-29104382777D}" type="parTrans" cxnId="{D4E89AE4-4794-4D37-A804-746ACFDD933B}">
      <dgm:prSet/>
      <dgm:spPr/>
      <dgm:t>
        <a:bodyPr/>
        <a:lstStyle/>
        <a:p>
          <a:endParaRPr lang="en-US"/>
        </a:p>
      </dgm:t>
    </dgm:pt>
    <dgm:pt modelId="{3463D391-39AE-4774-B32B-0FC34EDF504B}" type="sibTrans" cxnId="{D4E89AE4-4794-4D37-A804-746ACFDD933B}">
      <dgm:prSet/>
      <dgm:spPr/>
      <dgm:t>
        <a:bodyPr/>
        <a:lstStyle/>
        <a:p>
          <a:endParaRPr lang="en-US"/>
        </a:p>
      </dgm:t>
    </dgm:pt>
    <dgm:pt modelId="{86E02C92-D927-4B96-9724-630A9AC1F1DA}">
      <dgm:prSet/>
      <dgm:spPr/>
      <dgm:t>
        <a:bodyPr/>
        <a:lstStyle/>
        <a:p>
          <a:r>
            <a:rPr lang="en-US" b="1"/>
            <a:t>Disposal</a:t>
          </a:r>
        </a:p>
      </dgm:t>
    </dgm:pt>
    <dgm:pt modelId="{3B5C1A48-0A31-4354-96EA-167E7F99CB30}" type="parTrans" cxnId="{3A0761ED-9D52-48F2-97C9-F9BB0831380C}">
      <dgm:prSet/>
      <dgm:spPr/>
      <dgm:t>
        <a:bodyPr/>
        <a:lstStyle/>
        <a:p>
          <a:endParaRPr lang="en-US"/>
        </a:p>
      </dgm:t>
    </dgm:pt>
    <dgm:pt modelId="{EEC0F837-0F64-4665-8998-CB392738C877}" type="sibTrans" cxnId="{3A0761ED-9D52-48F2-97C9-F9BB0831380C}">
      <dgm:prSet/>
      <dgm:spPr/>
      <dgm:t>
        <a:bodyPr/>
        <a:lstStyle/>
        <a:p>
          <a:endParaRPr lang="en-US"/>
        </a:p>
      </dgm:t>
    </dgm:pt>
    <dgm:pt modelId="{2FFC561A-1BB7-4DBC-A3C6-8239135A0729}">
      <dgm:prSet custT="1"/>
      <dgm:spPr/>
      <dgm:t>
        <a:bodyPr/>
        <a:lstStyle/>
        <a:p>
          <a:r>
            <a:rPr lang="en-US" sz="1000" b="1" dirty="0"/>
            <a:t>Look for Best Value</a:t>
          </a:r>
        </a:p>
      </dgm:t>
    </dgm:pt>
    <dgm:pt modelId="{0767AB8D-30BD-4838-8BC5-82B10D425731}" type="parTrans" cxnId="{F1E3F60C-A4E4-441D-BB24-962591104BF7}">
      <dgm:prSet/>
      <dgm:spPr/>
      <dgm:t>
        <a:bodyPr/>
        <a:lstStyle/>
        <a:p>
          <a:endParaRPr lang="en-US"/>
        </a:p>
      </dgm:t>
    </dgm:pt>
    <dgm:pt modelId="{5DE52C5D-1372-47FA-96D8-D9987DEDB794}" type="sibTrans" cxnId="{F1E3F60C-A4E4-441D-BB24-962591104BF7}">
      <dgm:prSet/>
      <dgm:spPr/>
      <dgm:t>
        <a:bodyPr/>
        <a:lstStyle/>
        <a:p>
          <a:endParaRPr lang="en-US"/>
        </a:p>
      </dgm:t>
    </dgm:pt>
    <dgm:pt modelId="{4E0E25D0-14F7-4F69-95A3-F61FD2757344}">
      <dgm:prSet custT="1"/>
      <dgm:spPr/>
      <dgm:t>
        <a:bodyPr/>
        <a:lstStyle/>
        <a:p>
          <a:r>
            <a:rPr lang="en-US" sz="1050" b="1"/>
            <a:t>Select a Vendor</a:t>
          </a:r>
        </a:p>
      </dgm:t>
    </dgm:pt>
    <dgm:pt modelId="{A957C7FB-CA8F-4015-8A54-84B40F391CEE}" type="parTrans" cxnId="{46462F45-A120-45B7-91DF-02961A11DA81}">
      <dgm:prSet/>
      <dgm:spPr/>
      <dgm:t>
        <a:bodyPr/>
        <a:lstStyle/>
        <a:p>
          <a:endParaRPr lang="en-US"/>
        </a:p>
      </dgm:t>
    </dgm:pt>
    <dgm:pt modelId="{3FB9F5CF-F255-4900-9A74-7DE593DC6553}" type="sibTrans" cxnId="{46462F45-A120-45B7-91DF-02961A11DA81}">
      <dgm:prSet/>
      <dgm:spPr/>
      <dgm:t>
        <a:bodyPr/>
        <a:lstStyle/>
        <a:p>
          <a:endParaRPr lang="en-US"/>
        </a:p>
      </dgm:t>
    </dgm:pt>
    <dgm:pt modelId="{1542DE5E-009D-440D-936B-2DD52A0F26FF}">
      <dgm:prSet custT="1"/>
      <dgm:spPr/>
      <dgm:t>
        <a:bodyPr/>
        <a:lstStyle/>
        <a:p>
          <a:r>
            <a:rPr lang="en-US" sz="1000" b="1" dirty="0"/>
            <a:t>Execute a Contract</a:t>
          </a:r>
        </a:p>
      </dgm:t>
    </dgm:pt>
    <dgm:pt modelId="{ADEF1D21-C766-4555-87ED-970CD3F731B5}" type="parTrans" cxnId="{93908B30-D850-4489-AAE8-5861D8D39877}">
      <dgm:prSet/>
      <dgm:spPr/>
      <dgm:t>
        <a:bodyPr/>
        <a:lstStyle/>
        <a:p>
          <a:endParaRPr lang="en-US"/>
        </a:p>
      </dgm:t>
    </dgm:pt>
    <dgm:pt modelId="{8C5FB602-3105-4677-AA9C-624640F02F0C}" type="sibTrans" cxnId="{93908B30-D850-4489-AAE8-5861D8D39877}">
      <dgm:prSet/>
      <dgm:spPr/>
      <dgm:t>
        <a:bodyPr/>
        <a:lstStyle/>
        <a:p>
          <a:endParaRPr lang="en-US"/>
        </a:p>
      </dgm:t>
    </dgm:pt>
    <dgm:pt modelId="{13437766-5B6D-40D0-90D6-DBE451052600}">
      <dgm:prSet custT="1"/>
      <dgm:spPr/>
      <dgm:t>
        <a:bodyPr/>
        <a:lstStyle/>
        <a:p>
          <a:r>
            <a:rPr lang="en-US" sz="1000" b="1"/>
            <a:t>Issue Purchase Order</a:t>
          </a:r>
        </a:p>
      </dgm:t>
    </dgm:pt>
    <dgm:pt modelId="{8979BD53-BE9E-4627-B12D-3D57669B83AB}" type="parTrans" cxnId="{B3172E51-032C-43D1-9A67-D32E391EB4FD}">
      <dgm:prSet/>
      <dgm:spPr/>
      <dgm:t>
        <a:bodyPr/>
        <a:lstStyle/>
        <a:p>
          <a:endParaRPr lang="en-US"/>
        </a:p>
      </dgm:t>
    </dgm:pt>
    <dgm:pt modelId="{779069F5-D4BD-4023-A151-D9A0B5312A78}" type="sibTrans" cxnId="{B3172E51-032C-43D1-9A67-D32E391EB4FD}">
      <dgm:prSet/>
      <dgm:spPr/>
      <dgm:t>
        <a:bodyPr/>
        <a:lstStyle/>
        <a:p>
          <a:endParaRPr lang="en-US"/>
        </a:p>
      </dgm:t>
    </dgm:pt>
    <dgm:pt modelId="{85907D6C-682D-4667-91AC-F0D030C9BD75}">
      <dgm:prSet custT="1"/>
      <dgm:spPr/>
      <dgm:t>
        <a:bodyPr/>
        <a:lstStyle/>
        <a:p>
          <a:r>
            <a:rPr lang="en-US" sz="1050" b="1" dirty="0"/>
            <a:t>Receive Goods</a:t>
          </a:r>
        </a:p>
      </dgm:t>
    </dgm:pt>
    <dgm:pt modelId="{18D803D3-C9D9-41D1-8C0C-5C6F6383F48C}" type="parTrans" cxnId="{E0DA78E0-A338-4DED-B90F-5C8DDCB4DAA2}">
      <dgm:prSet/>
      <dgm:spPr/>
      <dgm:t>
        <a:bodyPr/>
        <a:lstStyle/>
        <a:p>
          <a:endParaRPr lang="en-US"/>
        </a:p>
      </dgm:t>
    </dgm:pt>
    <dgm:pt modelId="{C6096773-FF45-490C-98A9-2C0C7B6C5927}" type="sibTrans" cxnId="{E0DA78E0-A338-4DED-B90F-5C8DDCB4DAA2}">
      <dgm:prSet/>
      <dgm:spPr/>
      <dgm:t>
        <a:bodyPr/>
        <a:lstStyle/>
        <a:p>
          <a:endParaRPr lang="en-US"/>
        </a:p>
      </dgm:t>
    </dgm:pt>
    <dgm:pt modelId="{EC1034D9-7FCE-441B-BDBE-711E365A43D3}">
      <dgm:prSet custT="1"/>
      <dgm:spPr/>
      <dgm:t>
        <a:bodyPr/>
        <a:lstStyle/>
        <a:p>
          <a:r>
            <a:rPr lang="en-US" sz="1000" b="1"/>
            <a:t>Verify Content and Condition </a:t>
          </a:r>
        </a:p>
      </dgm:t>
    </dgm:pt>
    <dgm:pt modelId="{E572DF40-6CA6-4E49-AF75-EFD86334EC6E}" type="parTrans" cxnId="{3BBAAEE7-8309-455D-849F-1C93DA4EC384}">
      <dgm:prSet/>
      <dgm:spPr/>
      <dgm:t>
        <a:bodyPr/>
        <a:lstStyle/>
        <a:p>
          <a:endParaRPr lang="en-US"/>
        </a:p>
      </dgm:t>
    </dgm:pt>
    <dgm:pt modelId="{E27F65B4-BB97-496C-A3D5-89B7637CB7C9}" type="sibTrans" cxnId="{3BBAAEE7-8309-455D-849F-1C93DA4EC384}">
      <dgm:prSet/>
      <dgm:spPr/>
      <dgm:t>
        <a:bodyPr/>
        <a:lstStyle/>
        <a:p>
          <a:endParaRPr lang="en-US"/>
        </a:p>
      </dgm:t>
    </dgm:pt>
    <dgm:pt modelId="{C4E6EEB2-C99C-4933-B5DF-C8E1FD15C1B2}">
      <dgm:prSet custT="1"/>
      <dgm:spPr/>
      <dgm:t>
        <a:bodyPr/>
        <a:lstStyle/>
        <a:p>
          <a:r>
            <a:rPr lang="en-US" sz="1000" b="1"/>
            <a:t>Determine if Item(s) is Fixed Asset </a:t>
          </a:r>
        </a:p>
      </dgm:t>
    </dgm:pt>
    <dgm:pt modelId="{2639A93B-771E-4FF5-9D68-D4EB6A46AE00}" type="parTrans" cxnId="{F0202E34-8B63-4257-A9FF-E95C7D78578A}">
      <dgm:prSet/>
      <dgm:spPr/>
      <dgm:t>
        <a:bodyPr/>
        <a:lstStyle/>
        <a:p>
          <a:endParaRPr lang="en-US"/>
        </a:p>
      </dgm:t>
    </dgm:pt>
    <dgm:pt modelId="{F8BCB82B-F697-4761-AC8F-D42132A71190}" type="sibTrans" cxnId="{F0202E34-8B63-4257-A9FF-E95C7D78578A}">
      <dgm:prSet/>
      <dgm:spPr/>
      <dgm:t>
        <a:bodyPr/>
        <a:lstStyle/>
        <a:p>
          <a:endParaRPr lang="en-US"/>
        </a:p>
      </dgm:t>
    </dgm:pt>
    <dgm:pt modelId="{DED16364-CDDE-4FF4-82EB-5F75F443C9E1}">
      <dgm:prSet custT="1"/>
      <dgm:spPr/>
      <dgm:t>
        <a:bodyPr/>
        <a:lstStyle/>
        <a:p>
          <a:r>
            <a:rPr lang="en-US" sz="1000" b="1" dirty="0"/>
            <a:t>Monitor Vendor Performance</a:t>
          </a:r>
        </a:p>
      </dgm:t>
    </dgm:pt>
    <dgm:pt modelId="{0C1C15BC-D9AA-4BB2-9212-D0C058436F69}" type="parTrans" cxnId="{407AB3B0-5390-4E19-8BDE-4397C9BBA776}">
      <dgm:prSet/>
      <dgm:spPr/>
      <dgm:t>
        <a:bodyPr/>
        <a:lstStyle/>
        <a:p>
          <a:endParaRPr lang="en-US"/>
        </a:p>
      </dgm:t>
    </dgm:pt>
    <dgm:pt modelId="{1EDD501C-6672-40C2-B493-1F6E2B6355E7}" type="sibTrans" cxnId="{407AB3B0-5390-4E19-8BDE-4397C9BBA776}">
      <dgm:prSet/>
      <dgm:spPr/>
      <dgm:t>
        <a:bodyPr/>
        <a:lstStyle/>
        <a:p>
          <a:endParaRPr lang="en-US"/>
        </a:p>
      </dgm:t>
    </dgm:pt>
    <dgm:pt modelId="{24F95A32-BCC7-49F1-84E4-3CA1BE659A4B}">
      <dgm:prSet custT="1"/>
      <dgm:spPr/>
      <dgm:t>
        <a:bodyPr/>
        <a:lstStyle/>
        <a:p>
          <a:r>
            <a:rPr lang="en-US" sz="1000" b="1"/>
            <a:t>Modify Contract if Necessary </a:t>
          </a:r>
        </a:p>
      </dgm:t>
    </dgm:pt>
    <dgm:pt modelId="{20604797-EA78-47ED-893A-2C4A386F24FF}" type="parTrans" cxnId="{47739070-B941-4CF9-8457-E458422ED388}">
      <dgm:prSet/>
      <dgm:spPr/>
      <dgm:t>
        <a:bodyPr/>
        <a:lstStyle/>
        <a:p>
          <a:endParaRPr lang="en-US"/>
        </a:p>
      </dgm:t>
    </dgm:pt>
    <dgm:pt modelId="{00434CBC-A427-41AD-8E87-4658E74946A8}" type="sibTrans" cxnId="{47739070-B941-4CF9-8457-E458422ED388}">
      <dgm:prSet/>
      <dgm:spPr/>
      <dgm:t>
        <a:bodyPr/>
        <a:lstStyle/>
        <a:p>
          <a:endParaRPr lang="en-US"/>
        </a:p>
      </dgm:t>
    </dgm:pt>
    <dgm:pt modelId="{E8BE16F7-8F24-42B1-B78E-084C5D28055D}">
      <dgm:prSet/>
      <dgm:spPr/>
      <dgm:t>
        <a:bodyPr/>
        <a:lstStyle/>
        <a:p>
          <a:r>
            <a:rPr lang="en-US" sz="1000" b="1" dirty="0"/>
            <a:t>Issue Warrant for </a:t>
          </a:r>
          <a:r>
            <a:rPr lang="en-US" b="1" dirty="0"/>
            <a:t>Payment</a:t>
          </a:r>
          <a:r>
            <a:rPr lang="en-US" sz="1000" b="1" dirty="0"/>
            <a:t> </a:t>
          </a:r>
        </a:p>
      </dgm:t>
    </dgm:pt>
    <dgm:pt modelId="{758A15AD-2CC5-4D7C-A091-113B82EFA2EB}" type="parTrans" cxnId="{37D49B14-0405-4B4F-84A1-B8CD57539070}">
      <dgm:prSet/>
      <dgm:spPr/>
      <dgm:t>
        <a:bodyPr/>
        <a:lstStyle/>
        <a:p>
          <a:endParaRPr lang="en-US"/>
        </a:p>
      </dgm:t>
    </dgm:pt>
    <dgm:pt modelId="{E6442B5E-A060-4D83-9726-AD8C232AF6B7}" type="sibTrans" cxnId="{37D49B14-0405-4B4F-84A1-B8CD57539070}">
      <dgm:prSet/>
      <dgm:spPr/>
      <dgm:t>
        <a:bodyPr/>
        <a:lstStyle/>
        <a:p>
          <a:endParaRPr lang="en-US"/>
        </a:p>
      </dgm:t>
    </dgm:pt>
    <dgm:pt modelId="{762C38C8-C729-4079-88E1-B0B389CB757B}">
      <dgm:prSet custT="1"/>
      <dgm:spPr/>
      <dgm:t>
        <a:bodyPr/>
        <a:lstStyle/>
        <a:p>
          <a:r>
            <a:rPr lang="en-US" sz="1000" b="1"/>
            <a:t>Dispose of Item (s)</a:t>
          </a:r>
          <a:endParaRPr lang="en-US" sz="900"/>
        </a:p>
      </dgm:t>
    </dgm:pt>
    <dgm:pt modelId="{FAA30E32-86A9-4F03-B7C1-71C1830EF9D4}" type="parTrans" cxnId="{B8F81E30-1344-44DF-9A8B-1473CDC1929C}">
      <dgm:prSet/>
      <dgm:spPr/>
      <dgm:t>
        <a:bodyPr/>
        <a:lstStyle/>
        <a:p>
          <a:endParaRPr lang="en-US"/>
        </a:p>
      </dgm:t>
    </dgm:pt>
    <dgm:pt modelId="{7597F3CE-E25B-4576-9723-844EDB3F8F39}" type="sibTrans" cxnId="{B8F81E30-1344-44DF-9A8B-1473CDC1929C}">
      <dgm:prSet/>
      <dgm:spPr/>
      <dgm:t>
        <a:bodyPr/>
        <a:lstStyle/>
        <a:p>
          <a:endParaRPr lang="en-US"/>
        </a:p>
      </dgm:t>
    </dgm:pt>
    <dgm:pt modelId="{508253C3-E8C9-44C9-8A56-6FF0C67FCB32}">
      <dgm:prSet custT="1"/>
      <dgm:spPr/>
      <dgm:t>
        <a:bodyPr/>
        <a:lstStyle/>
        <a:p>
          <a:r>
            <a:rPr lang="en-US" sz="1000" b="1"/>
            <a:t>Surplus Property </a:t>
          </a:r>
        </a:p>
      </dgm:t>
    </dgm:pt>
    <dgm:pt modelId="{9840E3E0-B141-42C0-8B89-6E3B5549A376}" type="parTrans" cxnId="{D9BDFE7F-3179-4C36-9A07-37D3A67C3CDF}">
      <dgm:prSet/>
      <dgm:spPr/>
      <dgm:t>
        <a:bodyPr/>
        <a:lstStyle/>
        <a:p>
          <a:endParaRPr lang="en-US"/>
        </a:p>
      </dgm:t>
    </dgm:pt>
    <dgm:pt modelId="{A9DE466B-D612-4DEE-AB3E-39D7072277EF}" type="sibTrans" cxnId="{D9BDFE7F-3179-4C36-9A07-37D3A67C3CDF}">
      <dgm:prSet/>
      <dgm:spPr/>
      <dgm:t>
        <a:bodyPr/>
        <a:lstStyle/>
        <a:p>
          <a:endParaRPr lang="en-US"/>
        </a:p>
      </dgm:t>
    </dgm:pt>
    <dgm:pt modelId="{A69D08CA-E68E-4253-BB61-571AEF82F60C}">
      <dgm:prSet custT="1"/>
      <dgm:spPr/>
      <dgm:t>
        <a:bodyPr/>
        <a:lstStyle/>
        <a:p>
          <a:r>
            <a:rPr lang="en-US" sz="1000" b="1"/>
            <a:t>Transfer to Other Agency </a:t>
          </a:r>
        </a:p>
      </dgm:t>
    </dgm:pt>
    <dgm:pt modelId="{602BF3FE-58C4-4989-A784-31A134D2E8E8}" type="parTrans" cxnId="{99E34D14-8B58-4C37-95AA-2C4DA875A8F0}">
      <dgm:prSet/>
      <dgm:spPr/>
      <dgm:t>
        <a:bodyPr/>
        <a:lstStyle/>
        <a:p>
          <a:endParaRPr lang="en-US"/>
        </a:p>
      </dgm:t>
    </dgm:pt>
    <dgm:pt modelId="{2D3DD869-4D23-4473-B706-79CD902D4010}" type="sibTrans" cxnId="{99E34D14-8B58-4C37-95AA-2C4DA875A8F0}">
      <dgm:prSet/>
      <dgm:spPr/>
      <dgm:t>
        <a:bodyPr/>
        <a:lstStyle/>
        <a:p>
          <a:endParaRPr lang="en-US"/>
        </a:p>
      </dgm:t>
    </dgm:pt>
    <dgm:pt modelId="{94265837-B873-454D-90B1-0AF71F4B6DDE}" type="pres">
      <dgm:prSet presAssocID="{20A359A5-83C4-47B5-9380-5BC382D2B5B1}" presName="Name0" presStyleCnt="0">
        <dgm:presLayoutVars>
          <dgm:chPref val="3"/>
          <dgm:dir/>
          <dgm:animLvl val="lvl"/>
          <dgm:resizeHandles/>
        </dgm:presLayoutVars>
      </dgm:prSet>
      <dgm:spPr/>
    </dgm:pt>
    <dgm:pt modelId="{AFC91149-EBB5-4A58-8492-6D5C389F17AF}" type="pres">
      <dgm:prSet presAssocID="{06469ABE-2C48-4CED-9907-24789846AF69}" presName="horFlow" presStyleCnt="0"/>
      <dgm:spPr/>
    </dgm:pt>
    <dgm:pt modelId="{5DF2636F-BE94-421F-AAB3-BD1BDBAAE576}" type="pres">
      <dgm:prSet presAssocID="{06469ABE-2C48-4CED-9907-24789846AF69}" presName="bigChev" presStyleLbl="node1" presStyleIdx="0" presStyleCnt="9"/>
      <dgm:spPr/>
    </dgm:pt>
    <dgm:pt modelId="{C0692E7F-99D9-4B20-995A-FE45784C6B53}" type="pres">
      <dgm:prSet presAssocID="{F900D723-77A3-40F6-8B8C-4B7AC4F1173C}" presName="parTrans" presStyleCnt="0"/>
      <dgm:spPr/>
    </dgm:pt>
    <dgm:pt modelId="{1F1A0BE0-DDC6-411B-9203-B168A4B7901A}" type="pres">
      <dgm:prSet presAssocID="{43DE76EA-FDB3-4A48-ADB6-BCFEBCC5CBB5}" presName="node" presStyleLbl="alignAccFollowNode1" presStyleIdx="0" presStyleCnt="24">
        <dgm:presLayoutVars>
          <dgm:bulletEnabled val="1"/>
        </dgm:presLayoutVars>
      </dgm:prSet>
      <dgm:spPr/>
    </dgm:pt>
    <dgm:pt modelId="{9FDD4D8A-DB52-4295-92DA-16705C15F5C1}" type="pres">
      <dgm:prSet presAssocID="{EEC3F8E2-DFC4-4B03-AA50-49E7C0200957}" presName="sibTrans" presStyleCnt="0"/>
      <dgm:spPr/>
    </dgm:pt>
    <dgm:pt modelId="{9781FCDD-CEA6-4F15-83BE-C7A4A74B65AC}" type="pres">
      <dgm:prSet presAssocID="{EA5AED53-53BF-4F6E-A82C-EE0B54D74986}" presName="node" presStyleLbl="alignAccFollowNode1" presStyleIdx="1" presStyleCnt="24" custScaleX="109150">
        <dgm:presLayoutVars>
          <dgm:bulletEnabled val="1"/>
        </dgm:presLayoutVars>
      </dgm:prSet>
      <dgm:spPr/>
    </dgm:pt>
    <dgm:pt modelId="{5BC20240-1D93-4266-A9AE-526978D668E6}" type="pres">
      <dgm:prSet presAssocID="{CB1F1ADD-7908-4192-9E68-CEF73056749C}" presName="sibTrans" presStyleCnt="0"/>
      <dgm:spPr/>
    </dgm:pt>
    <dgm:pt modelId="{31EDE22E-2418-4C55-A2B3-C18B9785BE0F}" type="pres">
      <dgm:prSet presAssocID="{BD59AF31-FAA9-464E-9DDB-F0C12C282289}" presName="node" presStyleLbl="alignAccFollowNode1" presStyleIdx="2" presStyleCnt="24" custScaleX="112781">
        <dgm:presLayoutVars>
          <dgm:bulletEnabled val="1"/>
        </dgm:presLayoutVars>
      </dgm:prSet>
      <dgm:spPr/>
    </dgm:pt>
    <dgm:pt modelId="{0DD8B869-6808-4B31-8B65-6AD165DC4FC2}" type="pres">
      <dgm:prSet presAssocID="{588A003D-FD1D-43BF-BE74-277E65999168}" presName="sibTrans" presStyleCnt="0"/>
      <dgm:spPr/>
    </dgm:pt>
    <dgm:pt modelId="{9AB77553-0BA2-4875-84E7-B4ABC9CB1AF3}" type="pres">
      <dgm:prSet presAssocID="{BDC18A1D-DFC1-4DD5-9931-17C14CDCE5E5}" presName="node" presStyleLbl="alignAccFollowNode1" presStyleIdx="3" presStyleCnt="24">
        <dgm:presLayoutVars>
          <dgm:bulletEnabled val="1"/>
        </dgm:presLayoutVars>
      </dgm:prSet>
      <dgm:spPr/>
    </dgm:pt>
    <dgm:pt modelId="{7B4E480E-D882-4161-8280-869E22166393}" type="pres">
      <dgm:prSet presAssocID="{9A22892B-B7B3-49DD-943A-56377BEEEA9A}" presName="sibTrans" presStyleCnt="0"/>
      <dgm:spPr/>
    </dgm:pt>
    <dgm:pt modelId="{058F67E2-1F33-482C-B2B8-2F980193DC9E}" type="pres">
      <dgm:prSet presAssocID="{7C996F16-EABB-4466-84C8-957D50C07750}" presName="node" presStyleLbl="alignAccFollowNode1" presStyleIdx="4" presStyleCnt="24">
        <dgm:presLayoutVars>
          <dgm:bulletEnabled val="1"/>
        </dgm:presLayoutVars>
      </dgm:prSet>
      <dgm:spPr/>
    </dgm:pt>
    <dgm:pt modelId="{C236C642-9ACC-4A3B-9FF9-19783E093B12}" type="pres">
      <dgm:prSet presAssocID="{06469ABE-2C48-4CED-9907-24789846AF69}" presName="vSp" presStyleCnt="0"/>
      <dgm:spPr/>
    </dgm:pt>
    <dgm:pt modelId="{BAE2E448-88B8-4E23-9351-E20781796534}" type="pres">
      <dgm:prSet presAssocID="{04B5331A-04B9-4185-9DA5-FC59CF40B847}" presName="horFlow" presStyleCnt="0"/>
      <dgm:spPr/>
    </dgm:pt>
    <dgm:pt modelId="{5CF69B02-C069-4D31-9F33-44C632F59CA3}" type="pres">
      <dgm:prSet presAssocID="{04B5331A-04B9-4185-9DA5-FC59CF40B847}" presName="bigChev" presStyleLbl="node1" presStyleIdx="1" presStyleCnt="9"/>
      <dgm:spPr/>
    </dgm:pt>
    <dgm:pt modelId="{9BFEB182-C786-4CDC-BCF1-412F346F9E1F}" type="pres">
      <dgm:prSet presAssocID="{1C84530E-51BF-483B-9862-5317455B5E30}" presName="parTrans" presStyleCnt="0"/>
      <dgm:spPr/>
    </dgm:pt>
    <dgm:pt modelId="{5E260431-C2E9-4264-92D3-018B731B2844}" type="pres">
      <dgm:prSet presAssocID="{F132CC6C-FB02-4600-835A-6D539AF650DF}" presName="node" presStyleLbl="alignAccFollowNode1" presStyleIdx="5" presStyleCnt="24">
        <dgm:presLayoutVars>
          <dgm:bulletEnabled val="1"/>
        </dgm:presLayoutVars>
      </dgm:prSet>
      <dgm:spPr/>
    </dgm:pt>
    <dgm:pt modelId="{16787272-527D-49EB-8BCE-27BF8667F442}" type="pres">
      <dgm:prSet presAssocID="{4A1B784E-9F83-4803-AFCE-81798A6A33C2}" presName="sibTrans" presStyleCnt="0"/>
      <dgm:spPr/>
    </dgm:pt>
    <dgm:pt modelId="{E9CD38D5-7AE4-48BC-A7E1-6162CA7221E3}" type="pres">
      <dgm:prSet presAssocID="{A428FAAB-CECD-459A-B647-75F26E68D02B}" presName="node" presStyleLbl="alignAccFollowNode1" presStyleIdx="6" presStyleCnt="24">
        <dgm:presLayoutVars>
          <dgm:bulletEnabled val="1"/>
        </dgm:presLayoutVars>
      </dgm:prSet>
      <dgm:spPr/>
    </dgm:pt>
    <dgm:pt modelId="{4D8CE154-4E11-4D17-860D-2CE31AC2B57F}" type="pres">
      <dgm:prSet presAssocID="{36260377-7C3A-4437-AA4E-EB6199D18268}" presName="sibTrans" presStyleCnt="0"/>
      <dgm:spPr/>
    </dgm:pt>
    <dgm:pt modelId="{C879BA41-20E5-4829-A5BC-3161A6AFC967}" type="pres">
      <dgm:prSet presAssocID="{79A06C50-E143-4B21-8AE3-4D0566A095E2}" presName="node" presStyleLbl="alignAccFollowNode1" presStyleIdx="7" presStyleCnt="24">
        <dgm:presLayoutVars>
          <dgm:bulletEnabled val="1"/>
        </dgm:presLayoutVars>
      </dgm:prSet>
      <dgm:spPr/>
    </dgm:pt>
    <dgm:pt modelId="{4FE022F9-6F6D-4621-BD6E-DC47E52D93F5}" type="pres">
      <dgm:prSet presAssocID="{74EF6033-71CC-4FF8-886C-DE22C2D07472}" presName="sibTrans" presStyleCnt="0"/>
      <dgm:spPr/>
    </dgm:pt>
    <dgm:pt modelId="{A0D871C0-02AB-4EE2-BF3C-DB230CD150E8}" type="pres">
      <dgm:prSet presAssocID="{A62EC6C2-6A77-4863-9798-BCE08E3D1DAB}" presName="node" presStyleLbl="alignAccFollowNode1" presStyleIdx="8" presStyleCnt="24">
        <dgm:presLayoutVars>
          <dgm:bulletEnabled val="1"/>
        </dgm:presLayoutVars>
      </dgm:prSet>
      <dgm:spPr/>
    </dgm:pt>
    <dgm:pt modelId="{29193E8B-8568-47E7-9037-6625898D28DD}" type="pres">
      <dgm:prSet presAssocID="{04B5331A-04B9-4185-9DA5-FC59CF40B847}" presName="vSp" presStyleCnt="0"/>
      <dgm:spPr/>
    </dgm:pt>
    <dgm:pt modelId="{A1C01C62-F55A-4DAF-941E-CAE1593C1619}" type="pres">
      <dgm:prSet presAssocID="{00851A57-BFFA-4E08-80CE-C6FDB99923AB}" presName="horFlow" presStyleCnt="0"/>
      <dgm:spPr/>
    </dgm:pt>
    <dgm:pt modelId="{9AEF9ACD-8527-4C33-9281-E826145E62B9}" type="pres">
      <dgm:prSet presAssocID="{00851A57-BFFA-4E08-80CE-C6FDB99923AB}" presName="bigChev" presStyleLbl="node1" presStyleIdx="2" presStyleCnt="9"/>
      <dgm:spPr/>
    </dgm:pt>
    <dgm:pt modelId="{E006981B-9BEF-4B0F-8A64-B45DB4DE619F}" type="pres">
      <dgm:prSet presAssocID="{F2210D0C-F2DB-42B1-ACEB-355489284A1F}" presName="parTrans" presStyleCnt="0"/>
      <dgm:spPr/>
    </dgm:pt>
    <dgm:pt modelId="{4C366B16-9935-4EB2-B58B-BC97B0F4A9A2}" type="pres">
      <dgm:prSet presAssocID="{FF27756C-9B9E-404F-B172-6F2571EA8AEC}" presName="node" presStyleLbl="alignAccFollowNode1" presStyleIdx="9" presStyleCnt="24" custScaleX="255551">
        <dgm:presLayoutVars>
          <dgm:bulletEnabled val="1"/>
        </dgm:presLayoutVars>
      </dgm:prSet>
      <dgm:spPr/>
    </dgm:pt>
    <dgm:pt modelId="{914059E2-9975-4115-AC13-FE37935A4C10}" type="pres">
      <dgm:prSet presAssocID="{00851A57-BFFA-4E08-80CE-C6FDB99923AB}" presName="vSp" presStyleCnt="0"/>
      <dgm:spPr/>
    </dgm:pt>
    <dgm:pt modelId="{C1CD9C7B-C820-4C7A-ACA8-C0D61247913B}" type="pres">
      <dgm:prSet presAssocID="{A2CF8EDD-BEC2-437E-953A-6D8B1AB4A63D}" presName="horFlow" presStyleCnt="0"/>
      <dgm:spPr/>
    </dgm:pt>
    <dgm:pt modelId="{82B9D616-21AF-410C-B9D1-6A714560711A}" type="pres">
      <dgm:prSet presAssocID="{A2CF8EDD-BEC2-437E-953A-6D8B1AB4A63D}" presName="bigChev" presStyleLbl="node1" presStyleIdx="3" presStyleCnt="9"/>
      <dgm:spPr/>
    </dgm:pt>
    <dgm:pt modelId="{58B917E0-3ED4-4496-A639-D400BFC4BBB3}" type="pres">
      <dgm:prSet presAssocID="{E8A1713E-5E08-469C-8F59-B4B4939A4F2B}" presName="parTrans" presStyleCnt="0"/>
      <dgm:spPr/>
    </dgm:pt>
    <dgm:pt modelId="{B640F569-06FA-46CB-A966-FAD12FBED307}" type="pres">
      <dgm:prSet presAssocID="{B69AA059-F410-4408-BFC5-5CA1134CE2DA}" presName="node" presStyleLbl="alignAccFollowNode1" presStyleIdx="10" presStyleCnt="24">
        <dgm:presLayoutVars>
          <dgm:bulletEnabled val="1"/>
        </dgm:presLayoutVars>
      </dgm:prSet>
      <dgm:spPr/>
    </dgm:pt>
    <dgm:pt modelId="{C0496E9D-BCAA-4E28-B8A6-AEEBFD8C43DB}" type="pres">
      <dgm:prSet presAssocID="{A2CF8EDD-BEC2-437E-953A-6D8B1AB4A63D}" presName="vSp" presStyleCnt="0"/>
      <dgm:spPr/>
    </dgm:pt>
    <dgm:pt modelId="{8986EA4B-85DE-422D-A4AF-097A1DDE049C}" type="pres">
      <dgm:prSet presAssocID="{0FFC7F36-1B56-467B-8839-73BCC551FF53}" presName="horFlow" presStyleCnt="0"/>
      <dgm:spPr/>
    </dgm:pt>
    <dgm:pt modelId="{CA9612A3-9EA4-4470-9293-5377F65C8B43}" type="pres">
      <dgm:prSet presAssocID="{0FFC7F36-1B56-467B-8839-73BCC551FF53}" presName="bigChev" presStyleLbl="node1" presStyleIdx="4" presStyleCnt="9"/>
      <dgm:spPr/>
    </dgm:pt>
    <dgm:pt modelId="{8C55055A-8D45-4E44-82B7-C40A53089589}" type="pres">
      <dgm:prSet presAssocID="{0767AB8D-30BD-4838-8BC5-82B10D425731}" presName="parTrans" presStyleCnt="0"/>
      <dgm:spPr/>
    </dgm:pt>
    <dgm:pt modelId="{0191518C-EBD8-4A54-81BC-661BBBB79834}" type="pres">
      <dgm:prSet presAssocID="{2FFC561A-1BB7-4DBC-A3C6-8239135A0729}" presName="node" presStyleLbl="alignAccFollowNode1" presStyleIdx="11" presStyleCnt="24">
        <dgm:presLayoutVars>
          <dgm:bulletEnabled val="1"/>
        </dgm:presLayoutVars>
      </dgm:prSet>
      <dgm:spPr/>
    </dgm:pt>
    <dgm:pt modelId="{30257FF7-1A4F-4302-874E-35FBC0B06F15}" type="pres">
      <dgm:prSet presAssocID="{5DE52C5D-1372-47FA-96D8-D9987DEDB794}" presName="sibTrans" presStyleCnt="0"/>
      <dgm:spPr/>
    </dgm:pt>
    <dgm:pt modelId="{00DC336A-287F-408F-9719-54209A0FE4E4}" type="pres">
      <dgm:prSet presAssocID="{4E0E25D0-14F7-4F69-95A3-F61FD2757344}" presName="node" presStyleLbl="alignAccFollowNode1" presStyleIdx="12" presStyleCnt="24">
        <dgm:presLayoutVars>
          <dgm:bulletEnabled val="1"/>
        </dgm:presLayoutVars>
      </dgm:prSet>
      <dgm:spPr/>
    </dgm:pt>
    <dgm:pt modelId="{1ABD9E23-44BE-4F0E-A63D-BB56553A306C}" type="pres">
      <dgm:prSet presAssocID="{3FB9F5CF-F255-4900-9A74-7DE593DC6553}" presName="sibTrans" presStyleCnt="0"/>
      <dgm:spPr/>
    </dgm:pt>
    <dgm:pt modelId="{C9228083-6581-4222-9C25-4D20E99B22C3}" type="pres">
      <dgm:prSet presAssocID="{1542DE5E-009D-440D-936B-2DD52A0F26FF}" presName="node" presStyleLbl="alignAccFollowNode1" presStyleIdx="13" presStyleCnt="24">
        <dgm:presLayoutVars>
          <dgm:bulletEnabled val="1"/>
        </dgm:presLayoutVars>
      </dgm:prSet>
      <dgm:spPr/>
    </dgm:pt>
    <dgm:pt modelId="{9AC452D6-CC73-419A-9087-7AE9FFC50D98}" type="pres">
      <dgm:prSet presAssocID="{8C5FB602-3105-4677-AA9C-624640F02F0C}" presName="sibTrans" presStyleCnt="0"/>
      <dgm:spPr/>
    </dgm:pt>
    <dgm:pt modelId="{8DD9A161-50D2-4A27-86D5-257D55C9CDCD}" type="pres">
      <dgm:prSet presAssocID="{13437766-5B6D-40D0-90D6-DBE451052600}" presName="node" presStyleLbl="alignAccFollowNode1" presStyleIdx="14" presStyleCnt="24">
        <dgm:presLayoutVars>
          <dgm:bulletEnabled val="1"/>
        </dgm:presLayoutVars>
      </dgm:prSet>
      <dgm:spPr/>
    </dgm:pt>
    <dgm:pt modelId="{9B52DE77-FAC1-4C77-880E-5DF04CEB0C8F}" type="pres">
      <dgm:prSet presAssocID="{0FFC7F36-1B56-467B-8839-73BCC551FF53}" presName="vSp" presStyleCnt="0"/>
      <dgm:spPr/>
    </dgm:pt>
    <dgm:pt modelId="{943BD5C3-87E4-4340-9B3D-8B7F6E4A3B94}" type="pres">
      <dgm:prSet presAssocID="{52BAB84F-130F-4795-8823-54ADCA078ADC}" presName="horFlow" presStyleCnt="0"/>
      <dgm:spPr/>
    </dgm:pt>
    <dgm:pt modelId="{3147DB94-5916-4781-A67E-07173FB1E0E5}" type="pres">
      <dgm:prSet presAssocID="{52BAB84F-130F-4795-8823-54ADCA078ADC}" presName="bigChev" presStyleLbl="node1" presStyleIdx="5" presStyleCnt="9"/>
      <dgm:spPr/>
    </dgm:pt>
    <dgm:pt modelId="{6BE11AD0-9E4B-4C96-A261-BDD45CCFFFE3}" type="pres">
      <dgm:prSet presAssocID="{18D803D3-C9D9-41D1-8C0C-5C6F6383F48C}" presName="parTrans" presStyleCnt="0"/>
      <dgm:spPr/>
    </dgm:pt>
    <dgm:pt modelId="{6E6366C8-DF6A-4E22-9D20-EA3124E5CC2E}" type="pres">
      <dgm:prSet presAssocID="{85907D6C-682D-4667-91AC-F0D030C9BD75}" presName="node" presStyleLbl="alignAccFollowNode1" presStyleIdx="15" presStyleCnt="24">
        <dgm:presLayoutVars>
          <dgm:bulletEnabled val="1"/>
        </dgm:presLayoutVars>
      </dgm:prSet>
      <dgm:spPr/>
    </dgm:pt>
    <dgm:pt modelId="{FC9F1007-94DA-49D4-ACDC-3F94FB9D0A76}" type="pres">
      <dgm:prSet presAssocID="{C6096773-FF45-490C-98A9-2C0C7B6C5927}" presName="sibTrans" presStyleCnt="0"/>
      <dgm:spPr/>
    </dgm:pt>
    <dgm:pt modelId="{AC316274-3F2D-48D4-AD31-5F224AA48D56}" type="pres">
      <dgm:prSet presAssocID="{EC1034D9-7FCE-441B-BDBE-711E365A43D3}" presName="node" presStyleLbl="alignAccFollowNode1" presStyleIdx="16" presStyleCnt="24" custScaleX="120295">
        <dgm:presLayoutVars>
          <dgm:bulletEnabled val="1"/>
        </dgm:presLayoutVars>
      </dgm:prSet>
      <dgm:spPr/>
    </dgm:pt>
    <dgm:pt modelId="{948B277B-E0BA-4672-B9A3-4495D3646838}" type="pres">
      <dgm:prSet presAssocID="{E27F65B4-BB97-496C-A3D5-89B7637CB7C9}" presName="sibTrans" presStyleCnt="0"/>
      <dgm:spPr/>
    </dgm:pt>
    <dgm:pt modelId="{0C10686C-A7B1-45A6-B64B-6F4D7D77A4E4}" type="pres">
      <dgm:prSet presAssocID="{C4E6EEB2-C99C-4933-B5DF-C8E1FD15C1B2}" presName="node" presStyleLbl="alignAccFollowNode1" presStyleIdx="17" presStyleCnt="24" custScaleX="113053">
        <dgm:presLayoutVars>
          <dgm:bulletEnabled val="1"/>
        </dgm:presLayoutVars>
      </dgm:prSet>
      <dgm:spPr/>
    </dgm:pt>
    <dgm:pt modelId="{431A3784-9C81-4C69-B933-B2C97AB0FF6B}" type="pres">
      <dgm:prSet presAssocID="{52BAB84F-130F-4795-8823-54ADCA078ADC}" presName="vSp" presStyleCnt="0"/>
      <dgm:spPr/>
    </dgm:pt>
    <dgm:pt modelId="{95A351AF-BA7D-460E-BCAB-2F95CDE04683}" type="pres">
      <dgm:prSet presAssocID="{36ADE7C8-B994-4791-82C3-56585BEF1B52}" presName="horFlow" presStyleCnt="0"/>
      <dgm:spPr/>
    </dgm:pt>
    <dgm:pt modelId="{C70FE5F9-2129-4661-80F4-A0428CA000B0}" type="pres">
      <dgm:prSet presAssocID="{36ADE7C8-B994-4791-82C3-56585BEF1B52}" presName="bigChev" presStyleLbl="node1" presStyleIdx="6" presStyleCnt="9"/>
      <dgm:spPr/>
    </dgm:pt>
    <dgm:pt modelId="{0057415C-3011-409A-A9FE-AAE23038A773}" type="pres">
      <dgm:prSet presAssocID="{0C1C15BC-D9AA-4BB2-9212-D0C058436F69}" presName="parTrans" presStyleCnt="0"/>
      <dgm:spPr/>
    </dgm:pt>
    <dgm:pt modelId="{26B2271C-B2AC-46B2-9743-B2D51082F152}" type="pres">
      <dgm:prSet presAssocID="{DED16364-CDDE-4FF4-82EB-5F75F443C9E1}" presName="node" presStyleLbl="alignAccFollowNode1" presStyleIdx="18" presStyleCnt="24" custScaleX="138663">
        <dgm:presLayoutVars>
          <dgm:bulletEnabled val="1"/>
        </dgm:presLayoutVars>
      </dgm:prSet>
      <dgm:spPr/>
    </dgm:pt>
    <dgm:pt modelId="{90ED786B-8B53-441A-8271-2EE9222A9C09}" type="pres">
      <dgm:prSet presAssocID="{1EDD501C-6672-40C2-B493-1F6E2B6355E7}" presName="sibTrans" presStyleCnt="0"/>
      <dgm:spPr/>
    </dgm:pt>
    <dgm:pt modelId="{3B0F68C4-DFFF-49E4-B61E-73B024DAD48A}" type="pres">
      <dgm:prSet presAssocID="{24F95A32-BCC7-49F1-84E4-3CA1BE659A4B}" presName="node" presStyleLbl="alignAccFollowNode1" presStyleIdx="19" presStyleCnt="24" custScaleX="131192">
        <dgm:presLayoutVars>
          <dgm:bulletEnabled val="1"/>
        </dgm:presLayoutVars>
      </dgm:prSet>
      <dgm:spPr/>
    </dgm:pt>
    <dgm:pt modelId="{C98A4B71-B36A-407B-8765-6F3AEC8AB0DA}" type="pres">
      <dgm:prSet presAssocID="{36ADE7C8-B994-4791-82C3-56585BEF1B52}" presName="vSp" presStyleCnt="0"/>
      <dgm:spPr/>
    </dgm:pt>
    <dgm:pt modelId="{EFEC3202-B20C-46C3-925E-8331829AC3E4}" type="pres">
      <dgm:prSet presAssocID="{9C3D2BA7-40A8-4A6E-94CC-423DF52F8F1D}" presName="horFlow" presStyleCnt="0"/>
      <dgm:spPr/>
    </dgm:pt>
    <dgm:pt modelId="{D54D10FC-D909-43F3-9241-2D24043468B7}" type="pres">
      <dgm:prSet presAssocID="{9C3D2BA7-40A8-4A6E-94CC-423DF52F8F1D}" presName="bigChev" presStyleLbl="node1" presStyleIdx="7" presStyleCnt="9"/>
      <dgm:spPr/>
    </dgm:pt>
    <dgm:pt modelId="{589CB1C8-2562-418C-895F-B51258967115}" type="pres">
      <dgm:prSet presAssocID="{758A15AD-2CC5-4D7C-A091-113B82EFA2EB}" presName="parTrans" presStyleCnt="0"/>
      <dgm:spPr/>
    </dgm:pt>
    <dgm:pt modelId="{0D6197B2-5F02-47D7-A729-242B6CA772B7}" type="pres">
      <dgm:prSet presAssocID="{E8BE16F7-8F24-42B1-B78E-084C5D28055D}" presName="node" presStyleLbl="alignAccFollowNode1" presStyleIdx="20" presStyleCnt="24" custScaleX="114326">
        <dgm:presLayoutVars>
          <dgm:bulletEnabled val="1"/>
        </dgm:presLayoutVars>
      </dgm:prSet>
      <dgm:spPr/>
    </dgm:pt>
    <dgm:pt modelId="{1339ECAE-4BD5-4DD6-A340-03296CDFD918}" type="pres">
      <dgm:prSet presAssocID="{9C3D2BA7-40A8-4A6E-94CC-423DF52F8F1D}" presName="vSp" presStyleCnt="0"/>
      <dgm:spPr/>
    </dgm:pt>
    <dgm:pt modelId="{EF8DD3E2-5667-4B26-8618-67832F7C5C27}" type="pres">
      <dgm:prSet presAssocID="{86E02C92-D927-4B96-9724-630A9AC1F1DA}" presName="horFlow" presStyleCnt="0"/>
      <dgm:spPr/>
    </dgm:pt>
    <dgm:pt modelId="{986EC708-A957-4D5A-8267-A5FBB685B2F6}" type="pres">
      <dgm:prSet presAssocID="{86E02C92-D927-4B96-9724-630A9AC1F1DA}" presName="bigChev" presStyleLbl="node1" presStyleIdx="8" presStyleCnt="9"/>
      <dgm:spPr/>
    </dgm:pt>
    <dgm:pt modelId="{71CB16D4-AB81-45E9-87DE-8D010BC0417B}" type="pres">
      <dgm:prSet presAssocID="{FAA30E32-86A9-4F03-B7C1-71C1830EF9D4}" presName="parTrans" presStyleCnt="0"/>
      <dgm:spPr/>
    </dgm:pt>
    <dgm:pt modelId="{6C913B64-00BD-42D9-9AC4-AE7DE80BE10D}" type="pres">
      <dgm:prSet presAssocID="{762C38C8-C729-4079-88E1-B0B389CB757B}" presName="node" presStyleLbl="alignAccFollowNode1" presStyleIdx="21" presStyleCnt="24">
        <dgm:presLayoutVars>
          <dgm:bulletEnabled val="1"/>
        </dgm:presLayoutVars>
      </dgm:prSet>
      <dgm:spPr/>
    </dgm:pt>
    <dgm:pt modelId="{7AA4F798-9DC5-4683-BECF-408F877BFC08}" type="pres">
      <dgm:prSet presAssocID="{7597F3CE-E25B-4576-9723-844EDB3F8F39}" presName="sibTrans" presStyleCnt="0"/>
      <dgm:spPr/>
    </dgm:pt>
    <dgm:pt modelId="{31689569-1D55-4921-8AF1-4CBEAEE57C3B}" type="pres">
      <dgm:prSet presAssocID="{508253C3-E8C9-44C9-8A56-6FF0C67FCB32}" presName="node" presStyleLbl="alignAccFollowNode1" presStyleIdx="22" presStyleCnt="24">
        <dgm:presLayoutVars>
          <dgm:bulletEnabled val="1"/>
        </dgm:presLayoutVars>
      </dgm:prSet>
      <dgm:spPr/>
    </dgm:pt>
    <dgm:pt modelId="{AB6B22D3-4811-4771-A374-963D53886CBA}" type="pres">
      <dgm:prSet presAssocID="{A9DE466B-D612-4DEE-AB3E-39D7072277EF}" presName="sibTrans" presStyleCnt="0"/>
      <dgm:spPr/>
    </dgm:pt>
    <dgm:pt modelId="{5E048BA8-FB95-4848-922A-30B68F347719}" type="pres">
      <dgm:prSet presAssocID="{A69D08CA-E68E-4253-BB61-571AEF82F60C}" presName="node" presStyleLbl="alignAccFollowNode1" presStyleIdx="23" presStyleCnt="24">
        <dgm:presLayoutVars>
          <dgm:bulletEnabled val="1"/>
        </dgm:presLayoutVars>
      </dgm:prSet>
      <dgm:spPr/>
    </dgm:pt>
  </dgm:ptLst>
  <dgm:cxnLst>
    <dgm:cxn modelId="{43537C03-F610-4BEC-BF5E-364732EDA958}" type="presOf" srcId="{E8BE16F7-8F24-42B1-B78E-084C5D28055D}" destId="{0D6197B2-5F02-47D7-A729-242B6CA772B7}" srcOrd="0" destOrd="0" presId="urn:microsoft.com/office/officeart/2005/8/layout/lProcess3"/>
    <dgm:cxn modelId="{797C7507-5BBB-45E6-B3EB-5F04FDDAF860}" type="presOf" srcId="{9C3D2BA7-40A8-4A6E-94CC-423DF52F8F1D}" destId="{D54D10FC-D909-43F3-9241-2D24043468B7}" srcOrd="0" destOrd="0" presId="urn:microsoft.com/office/officeart/2005/8/layout/lProcess3"/>
    <dgm:cxn modelId="{02D68E0A-71E4-44FE-90E4-D15DA6591A40}" type="presOf" srcId="{DED16364-CDDE-4FF4-82EB-5F75F443C9E1}" destId="{26B2271C-B2AC-46B2-9743-B2D51082F152}" srcOrd="0" destOrd="0" presId="urn:microsoft.com/office/officeart/2005/8/layout/lProcess3"/>
    <dgm:cxn modelId="{3205160B-A374-49B0-A993-3E38ADB4D5DF}" srcId="{06469ABE-2C48-4CED-9907-24789846AF69}" destId="{BDC18A1D-DFC1-4DD5-9931-17C14CDCE5E5}" srcOrd="3" destOrd="0" parTransId="{8C2F1F5E-C0E5-4E4F-9FAF-B6D738EF0B72}" sibTransId="{9A22892B-B7B3-49DD-943A-56377BEEEA9A}"/>
    <dgm:cxn modelId="{30C7C30C-C26E-4BBF-A1EC-BB24D06A1EB1}" type="presOf" srcId="{A69D08CA-E68E-4253-BB61-571AEF82F60C}" destId="{5E048BA8-FB95-4848-922A-30B68F347719}" srcOrd="0" destOrd="0" presId="urn:microsoft.com/office/officeart/2005/8/layout/lProcess3"/>
    <dgm:cxn modelId="{F1E3F60C-A4E4-441D-BB24-962591104BF7}" srcId="{0FFC7F36-1B56-467B-8839-73BCC551FF53}" destId="{2FFC561A-1BB7-4DBC-A3C6-8239135A0729}" srcOrd="0" destOrd="0" parTransId="{0767AB8D-30BD-4838-8BC5-82B10D425731}" sibTransId="{5DE52C5D-1372-47FA-96D8-D9987DEDB794}"/>
    <dgm:cxn modelId="{67C24E12-6C45-46D5-AF6F-9D8937DD019C}" type="presOf" srcId="{A2CF8EDD-BEC2-437E-953A-6D8B1AB4A63D}" destId="{82B9D616-21AF-410C-B9D1-6A714560711A}" srcOrd="0" destOrd="0" presId="urn:microsoft.com/office/officeart/2005/8/layout/lProcess3"/>
    <dgm:cxn modelId="{86033814-7806-4700-95A1-27DF2EF01665}" type="presOf" srcId="{C4E6EEB2-C99C-4933-B5DF-C8E1FD15C1B2}" destId="{0C10686C-A7B1-45A6-B64B-6F4D7D77A4E4}" srcOrd="0" destOrd="0" presId="urn:microsoft.com/office/officeart/2005/8/layout/lProcess3"/>
    <dgm:cxn modelId="{99E34D14-8B58-4C37-95AA-2C4DA875A8F0}" srcId="{86E02C92-D927-4B96-9724-630A9AC1F1DA}" destId="{A69D08CA-E68E-4253-BB61-571AEF82F60C}" srcOrd="2" destOrd="0" parTransId="{602BF3FE-58C4-4989-A784-31A134D2E8E8}" sibTransId="{2D3DD869-4D23-4473-B706-79CD902D4010}"/>
    <dgm:cxn modelId="{37D49B14-0405-4B4F-84A1-B8CD57539070}" srcId="{9C3D2BA7-40A8-4A6E-94CC-423DF52F8F1D}" destId="{E8BE16F7-8F24-42B1-B78E-084C5D28055D}" srcOrd="0" destOrd="0" parTransId="{758A15AD-2CC5-4D7C-A091-113B82EFA2EB}" sibTransId="{E6442B5E-A060-4D83-9726-AD8C232AF6B7}"/>
    <dgm:cxn modelId="{BD09511A-40EE-4564-BF85-BCDE493F93B1}" srcId="{06469ABE-2C48-4CED-9907-24789846AF69}" destId="{43DE76EA-FDB3-4A48-ADB6-BCFEBCC5CBB5}" srcOrd="0" destOrd="0" parTransId="{F900D723-77A3-40F6-8B8C-4B7AC4F1173C}" sibTransId="{EEC3F8E2-DFC4-4B03-AA50-49E7C0200957}"/>
    <dgm:cxn modelId="{E07C041C-D194-42B7-9EF5-8F188E989470}" type="presOf" srcId="{36ADE7C8-B994-4791-82C3-56585BEF1B52}" destId="{C70FE5F9-2129-4661-80F4-A0428CA000B0}" srcOrd="0" destOrd="0" presId="urn:microsoft.com/office/officeart/2005/8/layout/lProcess3"/>
    <dgm:cxn modelId="{A49BEF20-965A-4314-916E-4AFF66604699}" type="presOf" srcId="{13437766-5B6D-40D0-90D6-DBE451052600}" destId="{8DD9A161-50D2-4A27-86D5-257D55C9CDCD}" srcOrd="0" destOrd="0" presId="urn:microsoft.com/office/officeart/2005/8/layout/lProcess3"/>
    <dgm:cxn modelId="{6B01D72B-B726-4ABD-80D8-DF7412682861}" type="presOf" srcId="{04B5331A-04B9-4185-9DA5-FC59CF40B847}" destId="{5CF69B02-C069-4D31-9F33-44C632F59CA3}" srcOrd="0" destOrd="0" presId="urn:microsoft.com/office/officeart/2005/8/layout/lProcess3"/>
    <dgm:cxn modelId="{E2D9F52F-C139-44BB-BF47-D6488E88CD92}" srcId="{20A359A5-83C4-47B5-9380-5BC382D2B5B1}" destId="{00851A57-BFFA-4E08-80CE-C6FDB99923AB}" srcOrd="2" destOrd="0" parTransId="{45D67902-7BDD-41E1-AE48-D4BD0C5B05D9}" sibTransId="{1BD5BCE0-BC7C-4B1A-82D8-2C4B34486DFE}"/>
    <dgm:cxn modelId="{B8F81E30-1344-44DF-9A8B-1473CDC1929C}" srcId="{86E02C92-D927-4B96-9724-630A9AC1F1DA}" destId="{762C38C8-C729-4079-88E1-B0B389CB757B}" srcOrd="0" destOrd="0" parTransId="{FAA30E32-86A9-4F03-B7C1-71C1830EF9D4}" sibTransId="{7597F3CE-E25B-4576-9723-844EDB3F8F39}"/>
    <dgm:cxn modelId="{93908B30-D850-4489-AAE8-5861D8D39877}" srcId="{0FFC7F36-1B56-467B-8839-73BCC551FF53}" destId="{1542DE5E-009D-440D-936B-2DD52A0F26FF}" srcOrd="2" destOrd="0" parTransId="{ADEF1D21-C766-4555-87ED-970CD3F731B5}" sibTransId="{8C5FB602-3105-4677-AA9C-624640F02F0C}"/>
    <dgm:cxn modelId="{F0202E34-8B63-4257-A9FF-E95C7D78578A}" srcId="{52BAB84F-130F-4795-8823-54ADCA078ADC}" destId="{C4E6EEB2-C99C-4933-B5DF-C8E1FD15C1B2}" srcOrd="2" destOrd="0" parTransId="{2639A93B-771E-4FF5-9D68-D4EB6A46AE00}" sibTransId="{F8BCB82B-F697-4761-AC8F-D42132A71190}"/>
    <dgm:cxn modelId="{DBE1463C-3406-4254-9994-AD5496419974}" type="presOf" srcId="{EA5AED53-53BF-4F6E-A82C-EE0B54D74986}" destId="{9781FCDD-CEA6-4F15-83BE-C7A4A74B65AC}" srcOrd="0" destOrd="0" presId="urn:microsoft.com/office/officeart/2005/8/layout/lProcess3"/>
    <dgm:cxn modelId="{6C9A0D5C-FC35-48E2-BE2E-E874315DB046}" srcId="{20A359A5-83C4-47B5-9380-5BC382D2B5B1}" destId="{04B5331A-04B9-4185-9DA5-FC59CF40B847}" srcOrd="1" destOrd="0" parTransId="{8089F968-E68A-4B85-988C-7EF46E98FAE4}" sibTransId="{64F3D0BF-181E-4817-B14A-971615E8A82F}"/>
    <dgm:cxn modelId="{AF16585D-82F4-4CDF-8CAD-4EF41FE079E8}" type="presOf" srcId="{79A06C50-E143-4B21-8AE3-4D0566A095E2}" destId="{C879BA41-20E5-4829-A5BC-3161A6AFC967}" srcOrd="0" destOrd="0" presId="urn:microsoft.com/office/officeart/2005/8/layout/lProcess3"/>
    <dgm:cxn modelId="{2ED33B61-65B3-4755-A976-996502F11CE3}" srcId="{20A359A5-83C4-47B5-9380-5BC382D2B5B1}" destId="{A2CF8EDD-BEC2-437E-953A-6D8B1AB4A63D}" srcOrd="3" destOrd="0" parTransId="{CACE59E5-B659-4F6A-BC53-8774A7B562A5}" sibTransId="{85A3D68F-D038-47A6-89BB-1AE8C25547DF}"/>
    <dgm:cxn modelId="{A79B5F41-A600-45AA-A4B1-556F0BBDD460}" srcId="{20A359A5-83C4-47B5-9380-5BC382D2B5B1}" destId="{52BAB84F-130F-4795-8823-54ADCA078ADC}" srcOrd="5" destOrd="0" parTransId="{337D1287-89DA-42C7-AB91-8CFB5B98C861}" sibTransId="{0D34C6FB-75A2-46DB-85B1-E5C12E7D72B0}"/>
    <dgm:cxn modelId="{50228242-29E0-4472-8D83-40F59EAE3566}" srcId="{04B5331A-04B9-4185-9DA5-FC59CF40B847}" destId="{F132CC6C-FB02-4600-835A-6D539AF650DF}" srcOrd="0" destOrd="0" parTransId="{1C84530E-51BF-483B-9862-5317455B5E30}" sibTransId="{4A1B784E-9F83-4803-AFCE-81798A6A33C2}"/>
    <dgm:cxn modelId="{072F0243-636B-45CF-9594-749F881D44DA}" type="presOf" srcId="{BDC18A1D-DFC1-4DD5-9931-17C14CDCE5E5}" destId="{9AB77553-0BA2-4875-84E7-B4ABC9CB1AF3}" srcOrd="0" destOrd="0" presId="urn:microsoft.com/office/officeart/2005/8/layout/lProcess3"/>
    <dgm:cxn modelId="{46462F45-A120-45B7-91DF-02961A11DA81}" srcId="{0FFC7F36-1B56-467B-8839-73BCC551FF53}" destId="{4E0E25D0-14F7-4F69-95A3-F61FD2757344}" srcOrd="1" destOrd="0" parTransId="{A957C7FB-CA8F-4015-8A54-84B40F391CEE}" sibTransId="{3FB9F5CF-F255-4900-9A74-7DE593DC6553}"/>
    <dgm:cxn modelId="{1895DA66-C629-426A-8F04-6B59730924C1}" type="presOf" srcId="{1542DE5E-009D-440D-936B-2DD52A0F26FF}" destId="{C9228083-6581-4222-9C25-4D20E99B22C3}" srcOrd="0" destOrd="0" presId="urn:microsoft.com/office/officeart/2005/8/layout/lProcess3"/>
    <dgm:cxn modelId="{C1772269-E00B-49B5-A152-83F280FC1344}" type="presOf" srcId="{762C38C8-C729-4079-88E1-B0B389CB757B}" destId="{6C913B64-00BD-42D9-9AC4-AE7DE80BE10D}" srcOrd="0" destOrd="0" presId="urn:microsoft.com/office/officeart/2005/8/layout/lProcess3"/>
    <dgm:cxn modelId="{7D4C954A-DDAC-44CD-BD3D-4A41A51A4BC0}" type="presOf" srcId="{00851A57-BFFA-4E08-80CE-C6FDB99923AB}" destId="{9AEF9ACD-8527-4C33-9281-E826145E62B9}" srcOrd="0" destOrd="0" presId="urn:microsoft.com/office/officeart/2005/8/layout/lProcess3"/>
    <dgm:cxn modelId="{17EE576F-4C26-4AB1-81AF-687F746E7829}" srcId="{06469ABE-2C48-4CED-9907-24789846AF69}" destId="{EA5AED53-53BF-4F6E-A82C-EE0B54D74986}" srcOrd="1" destOrd="0" parTransId="{8E4E1C1D-FE41-4F82-8292-A4C38A10B8CC}" sibTransId="{CB1F1ADD-7908-4192-9E68-CEF73056749C}"/>
    <dgm:cxn modelId="{47739070-B941-4CF9-8457-E458422ED388}" srcId="{36ADE7C8-B994-4791-82C3-56585BEF1B52}" destId="{24F95A32-BCC7-49F1-84E4-3CA1BE659A4B}" srcOrd="1" destOrd="0" parTransId="{20604797-EA78-47ED-893A-2C4A386F24FF}" sibTransId="{00434CBC-A427-41AD-8E87-4658E74946A8}"/>
    <dgm:cxn modelId="{37E7AA70-5AB3-4BE5-A8F0-6510563E97D2}" srcId="{20A359A5-83C4-47B5-9380-5BC382D2B5B1}" destId="{36ADE7C8-B994-4791-82C3-56585BEF1B52}" srcOrd="6" destOrd="0" parTransId="{4D040762-CD07-4CBC-A7D9-F75C5F3368DD}" sibTransId="{0796258F-DDAF-4C49-B165-164EBF642FCF}"/>
    <dgm:cxn modelId="{B3172E51-032C-43D1-9A67-D32E391EB4FD}" srcId="{0FFC7F36-1B56-467B-8839-73BCC551FF53}" destId="{13437766-5B6D-40D0-90D6-DBE451052600}" srcOrd="3" destOrd="0" parTransId="{8979BD53-BE9E-4627-B12D-3D57669B83AB}" sibTransId="{779069F5-D4BD-4023-A151-D9A0B5312A78}"/>
    <dgm:cxn modelId="{CB93C351-AF54-4AED-9429-FEEBAF01EAEB}" type="presOf" srcId="{86E02C92-D927-4B96-9724-630A9AC1F1DA}" destId="{986EC708-A957-4D5A-8267-A5FBB685B2F6}" srcOrd="0" destOrd="0" presId="urn:microsoft.com/office/officeart/2005/8/layout/lProcess3"/>
    <dgm:cxn modelId="{9020A956-1949-4C73-9B8A-193EDAD710CF}" type="presOf" srcId="{85907D6C-682D-4667-91AC-F0D030C9BD75}" destId="{6E6366C8-DF6A-4E22-9D20-EA3124E5CC2E}" srcOrd="0" destOrd="0" presId="urn:microsoft.com/office/officeart/2005/8/layout/lProcess3"/>
    <dgm:cxn modelId="{D9BDFE7F-3179-4C36-9A07-37D3A67C3CDF}" srcId="{86E02C92-D927-4B96-9724-630A9AC1F1DA}" destId="{508253C3-E8C9-44C9-8A56-6FF0C67FCB32}" srcOrd="1" destOrd="0" parTransId="{9840E3E0-B141-42C0-8B89-6E3B5549A376}" sibTransId="{A9DE466B-D612-4DEE-AB3E-39D7072277EF}"/>
    <dgm:cxn modelId="{D5241083-29BA-4B32-9802-EA9A53C151D4}" srcId="{20A359A5-83C4-47B5-9380-5BC382D2B5B1}" destId="{06469ABE-2C48-4CED-9907-24789846AF69}" srcOrd="0" destOrd="0" parTransId="{6DD5BA29-708F-4051-B46A-2BECCB57516D}" sibTransId="{80F7395C-C0A6-4383-9EFE-A573D54A3CE0}"/>
    <dgm:cxn modelId="{ECE62B83-56B2-474C-89B4-ACE42CE1AEFE}" srcId="{06469ABE-2C48-4CED-9907-24789846AF69}" destId="{7C996F16-EABB-4466-84C8-957D50C07750}" srcOrd="4" destOrd="0" parTransId="{63618B90-99B3-4443-BE02-1BC5BC1F7665}" sibTransId="{FF8FB419-7FBE-40AA-9546-8E318AEA0967}"/>
    <dgm:cxn modelId="{4AE37084-94FC-4E1D-92BF-2CD57815B1F2}" type="presOf" srcId="{EC1034D9-7FCE-441B-BDBE-711E365A43D3}" destId="{AC316274-3F2D-48D4-AD31-5F224AA48D56}" srcOrd="0" destOrd="0" presId="urn:microsoft.com/office/officeart/2005/8/layout/lProcess3"/>
    <dgm:cxn modelId="{76EDA687-F0AE-4526-9BA3-209C57884CAC}" type="presOf" srcId="{BD59AF31-FAA9-464E-9DDB-F0C12C282289}" destId="{31EDE22E-2418-4C55-A2B3-C18B9785BE0F}" srcOrd="0" destOrd="0" presId="urn:microsoft.com/office/officeart/2005/8/layout/lProcess3"/>
    <dgm:cxn modelId="{9D2A7489-AB11-46AE-929A-09B60D3CDDDD}" type="presOf" srcId="{0FFC7F36-1B56-467B-8839-73BCC551FF53}" destId="{CA9612A3-9EA4-4470-9293-5377F65C8B43}" srcOrd="0" destOrd="0" presId="urn:microsoft.com/office/officeart/2005/8/layout/lProcess3"/>
    <dgm:cxn modelId="{5FCBE18B-604B-4793-9E70-D6A2C4220CA2}" type="presOf" srcId="{4E0E25D0-14F7-4F69-95A3-F61FD2757344}" destId="{00DC336A-287F-408F-9719-54209A0FE4E4}" srcOrd="0" destOrd="0" presId="urn:microsoft.com/office/officeart/2005/8/layout/lProcess3"/>
    <dgm:cxn modelId="{2E83C496-2C8B-4474-9C77-196FD8B1D95F}" srcId="{20A359A5-83C4-47B5-9380-5BC382D2B5B1}" destId="{0FFC7F36-1B56-467B-8839-73BCC551FF53}" srcOrd="4" destOrd="0" parTransId="{4EB7035F-A589-408D-AC03-BC953F82FE2D}" sibTransId="{F7593524-AAAF-4035-9C72-E747C9A9AEB1}"/>
    <dgm:cxn modelId="{6B54D598-B7FD-42E1-ADF8-E076088C79A6}" type="presOf" srcId="{F132CC6C-FB02-4600-835A-6D539AF650DF}" destId="{5E260431-C2E9-4264-92D3-018B731B2844}" srcOrd="0" destOrd="0" presId="urn:microsoft.com/office/officeart/2005/8/layout/lProcess3"/>
    <dgm:cxn modelId="{E40F3A9B-25B1-4D1C-9907-EA3A92F52613}" type="presOf" srcId="{508253C3-E8C9-44C9-8A56-6FF0C67FCB32}" destId="{31689569-1D55-4921-8AF1-4CBEAEE57C3B}" srcOrd="0" destOrd="0" presId="urn:microsoft.com/office/officeart/2005/8/layout/lProcess3"/>
    <dgm:cxn modelId="{DB0AC89E-CDF6-4214-882D-987F8B9C263E}" type="presOf" srcId="{B69AA059-F410-4408-BFC5-5CA1134CE2DA}" destId="{B640F569-06FA-46CB-A966-FAD12FBED307}" srcOrd="0" destOrd="0" presId="urn:microsoft.com/office/officeart/2005/8/layout/lProcess3"/>
    <dgm:cxn modelId="{1C9E37A4-ED55-4DCD-B5A5-CC4DFD18AC7A}" type="presOf" srcId="{7C996F16-EABB-4466-84C8-957D50C07750}" destId="{058F67E2-1F33-482C-B2B8-2F980193DC9E}" srcOrd="0" destOrd="0" presId="urn:microsoft.com/office/officeart/2005/8/layout/lProcess3"/>
    <dgm:cxn modelId="{407AB3B0-5390-4E19-8BDE-4397C9BBA776}" srcId="{36ADE7C8-B994-4791-82C3-56585BEF1B52}" destId="{DED16364-CDDE-4FF4-82EB-5F75F443C9E1}" srcOrd="0" destOrd="0" parTransId="{0C1C15BC-D9AA-4BB2-9212-D0C058436F69}" sibTransId="{1EDD501C-6672-40C2-B493-1F6E2B6355E7}"/>
    <dgm:cxn modelId="{A0311AB2-2259-4500-8D4E-7B9FE8D90EC4}" type="presOf" srcId="{24F95A32-BCC7-49F1-84E4-3CA1BE659A4B}" destId="{3B0F68C4-DFFF-49E4-B61E-73B024DAD48A}" srcOrd="0" destOrd="0" presId="urn:microsoft.com/office/officeart/2005/8/layout/lProcess3"/>
    <dgm:cxn modelId="{0564F2B4-EB91-4932-9CBD-26F6D00BC74C}" type="presOf" srcId="{2FFC561A-1BB7-4DBC-A3C6-8239135A0729}" destId="{0191518C-EBD8-4A54-81BC-661BBBB79834}" srcOrd="0" destOrd="0" presId="urn:microsoft.com/office/officeart/2005/8/layout/lProcess3"/>
    <dgm:cxn modelId="{D1EED0B6-1485-4D6D-97FB-D7F39CC8F183}" type="presOf" srcId="{A62EC6C2-6A77-4863-9798-BCE08E3D1DAB}" destId="{A0D871C0-02AB-4EE2-BF3C-DB230CD150E8}" srcOrd="0" destOrd="0" presId="urn:microsoft.com/office/officeart/2005/8/layout/lProcess3"/>
    <dgm:cxn modelId="{887C3CBA-D3A4-4722-9EC7-2DC10D941ED7}" type="presOf" srcId="{43DE76EA-FDB3-4A48-ADB6-BCFEBCC5CBB5}" destId="{1F1A0BE0-DDC6-411B-9203-B168A4B7901A}" srcOrd="0" destOrd="0" presId="urn:microsoft.com/office/officeart/2005/8/layout/lProcess3"/>
    <dgm:cxn modelId="{77C3C3C3-0A0A-45C5-8B6B-94B6FCE8C7E0}" srcId="{04B5331A-04B9-4185-9DA5-FC59CF40B847}" destId="{A428FAAB-CECD-459A-B647-75F26E68D02B}" srcOrd="1" destOrd="0" parTransId="{36667709-B03F-4D55-B896-4E9366A0EA9D}" sibTransId="{36260377-7C3A-4437-AA4E-EB6199D18268}"/>
    <dgm:cxn modelId="{E86B62C8-34CD-4390-920C-4E1E99A2F2D3}" srcId="{04B5331A-04B9-4185-9DA5-FC59CF40B847}" destId="{A62EC6C2-6A77-4863-9798-BCE08E3D1DAB}" srcOrd="3" destOrd="0" parTransId="{D6478B12-82E4-41D9-8CE7-8E5537B1B7D1}" sibTransId="{6A5631EF-187D-4EBD-A58C-15C400B44F42}"/>
    <dgm:cxn modelId="{237E7ECA-5676-48FC-9051-7827016DFDF6}" type="presOf" srcId="{52BAB84F-130F-4795-8823-54ADCA078ADC}" destId="{3147DB94-5916-4781-A67E-07173FB1E0E5}" srcOrd="0" destOrd="0" presId="urn:microsoft.com/office/officeart/2005/8/layout/lProcess3"/>
    <dgm:cxn modelId="{D0DCDCCE-646A-4D1C-A05E-FD066869FC6D}" srcId="{00851A57-BFFA-4E08-80CE-C6FDB99923AB}" destId="{FF27756C-9B9E-404F-B172-6F2571EA8AEC}" srcOrd="0" destOrd="0" parTransId="{F2210D0C-F2DB-42B1-ACEB-355489284A1F}" sibTransId="{6DE27114-AAD3-4368-9471-ED55C8347175}"/>
    <dgm:cxn modelId="{085212D1-D6A1-4023-BB34-7FEB38F1F013}" srcId="{06469ABE-2C48-4CED-9907-24789846AF69}" destId="{BD59AF31-FAA9-464E-9DDB-F0C12C282289}" srcOrd="2" destOrd="0" parTransId="{C08C5A70-8D9E-4B00-8C59-C081CC32D778}" sibTransId="{588A003D-FD1D-43BF-BE74-277E65999168}"/>
    <dgm:cxn modelId="{D823BADA-69A2-4B83-A64A-EBC1EAEA114F}" srcId="{04B5331A-04B9-4185-9DA5-FC59CF40B847}" destId="{79A06C50-E143-4B21-8AE3-4D0566A095E2}" srcOrd="2" destOrd="0" parTransId="{DB2C6357-BD9A-46E1-8898-F1C6E517B6AC}" sibTransId="{74EF6033-71CC-4FF8-886C-DE22C2D07472}"/>
    <dgm:cxn modelId="{C182A6DD-386E-4295-83BA-395F4AEBD684}" type="presOf" srcId="{06469ABE-2C48-4CED-9907-24789846AF69}" destId="{5DF2636F-BE94-421F-AAB3-BD1BDBAAE576}" srcOrd="0" destOrd="0" presId="urn:microsoft.com/office/officeart/2005/8/layout/lProcess3"/>
    <dgm:cxn modelId="{E0DA78E0-A338-4DED-B90F-5C8DDCB4DAA2}" srcId="{52BAB84F-130F-4795-8823-54ADCA078ADC}" destId="{85907D6C-682D-4667-91AC-F0D030C9BD75}" srcOrd="0" destOrd="0" parTransId="{18D803D3-C9D9-41D1-8C0C-5C6F6383F48C}" sibTransId="{C6096773-FF45-490C-98A9-2C0C7B6C5927}"/>
    <dgm:cxn modelId="{6E3F92E3-3F1B-4E24-BF83-B18C06A00201}" type="presOf" srcId="{FF27756C-9B9E-404F-B172-6F2571EA8AEC}" destId="{4C366B16-9935-4EB2-B58B-BC97B0F4A9A2}" srcOrd="0" destOrd="0" presId="urn:microsoft.com/office/officeart/2005/8/layout/lProcess3"/>
    <dgm:cxn modelId="{D4E89AE4-4794-4D37-A804-746ACFDD933B}" srcId="{20A359A5-83C4-47B5-9380-5BC382D2B5B1}" destId="{9C3D2BA7-40A8-4A6E-94CC-423DF52F8F1D}" srcOrd="7" destOrd="0" parTransId="{4FA9F1E4-DC63-44DF-8B1A-29104382777D}" sibTransId="{3463D391-39AE-4774-B32B-0FC34EDF504B}"/>
    <dgm:cxn modelId="{AC10B5E5-F7E2-47F5-B54F-E67C1D873066}" srcId="{A2CF8EDD-BEC2-437E-953A-6D8B1AB4A63D}" destId="{B69AA059-F410-4408-BFC5-5CA1134CE2DA}" srcOrd="0" destOrd="0" parTransId="{E8A1713E-5E08-469C-8F59-B4B4939A4F2B}" sibTransId="{8C634A6B-BF37-4FE7-ADDA-0E927795B1A2}"/>
    <dgm:cxn modelId="{3BBAAEE7-8309-455D-849F-1C93DA4EC384}" srcId="{52BAB84F-130F-4795-8823-54ADCA078ADC}" destId="{EC1034D9-7FCE-441B-BDBE-711E365A43D3}" srcOrd="1" destOrd="0" parTransId="{E572DF40-6CA6-4E49-AF75-EFD86334EC6E}" sibTransId="{E27F65B4-BB97-496C-A3D5-89B7637CB7C9}"/>
    <dgm:cxn modelId="{4E5051EA-922C-4DC8-9503-2493253D96FF}" type="presOf" srcId="{20A359A5-83C4-47B5-9380-5BC382D2B5B1}" destId="{94265837-B873-454D-90B1-0AF71F4B6DDE}" srcOrd="0" destOrd="0" presId="urn:microsoft.com/office/officeart/2005/8/layout/lProcess3"/>
    <dgm:cxn modelId="{03D473EB-5D69-4775-B18C-026BB8DC3678}" type="presOf" srcId="{A428FAAB-CECD-459A-B647-75F26E68D02B}" destId="{E9CD38D5-7AE4-48BC-A7E1-6162CA7221E3}" srcOrd="0" destOrd="0" presId="urn:microsoft.com/office/officeart/2005/8/layout/lProcess3"/>
    <dgm:cxn modelId="{3A0761ED-9D52-48F2-97C9-F9BB0831380C}" srcId="{20A359A5-83C4-47B5-9380-5BC382D2B5B1}" destId="{86E02C92-D927-4B96-9724-630A9AC1F1DA}" srcOrd="8" destOrd="0" parTransId="{3B5C1A48-0A31-4354-96EA-167E7F99CB30}" sibTransId="{EEC0F837-0F64-4665-8998-CB392738C877}"/>
    <dgm:cxn modelId="{E824ABBB-CB68-41F0-B918-1BC4D8E08062}" type="presParOf" srcId="{94265837-B873-454D-90B1-0AF71F4B6DDE}" destId="{AFC91149-EBB5-4A58-8492-6D5C389F17AF}" srcOrd="0" destOrd="0" presId="urn:microsoft.com/office/officeart/2005/8/layout/lProcess3"/>
    <dgm:cxn modelId="{FF76E764-D075-484A-A653-5C4D9293D855}" type="presParOf" srcId="{AFC91149-EBB5-4A58-8492-6D5C389F17AF}" destId="{5DF2636F-BE94-421F-AAB3-BD1BDBAAE576}" srcOrd="0" destOrd="0" presId="urn:microsoft.com/office/officeart/2005/8/layout/lProcess3"/>
    <dgm:cxn modelId="{EEFB4B94-182C-47BF-8359-652F7569010D}" type="presParOf" srcId="{AFC91149-EBB5-4A58-8492-6D5C389F17AF}" destId="{C0692E7F-99D9-4B20-995A-FE45784C6B53}" srcOrd="1" destOrd="0" presId="urn:microsoft.com/office/officeart/2005/8/layout/lProcess3"/>
    <dgm:cxn modelId="{00FD0B77-48AF-4C42-8970-EFCD5ED2DBC2}" type="presParOf" srcId="{AFC91149-EBB5-4A58-8492-6D5C389F17AF}" destId="{1F1A0BE0-DDC6-411B-9203-B168A4B7901A}" srcOrd="2" destOrd="0" presId="urn:microsoft.com/office/officeart/2005/8/layout/lProcess3"/>
    <dgm:cxn modelId="{E2D997B7-E8FD-45B8-AD25-CB8272334E09}" type="presParOf" srcId="{AFC91149-EBB5-4A58-8492-6D5C389F17AF}" destId="{9FDD4D8A-DB52-4295-92DA-16705C15F5C1}" srcOrd="3" destOrd="0" presId="urn:microsoft.com/office/officeart/2005/8/layout/lProcess3"/>
    <dgm:cxn modelId="{072DC431-FD91-43DA-B2C2-8B5309D5FABE}" type="presParOf" srcId="{AFC91149-EBB5-4A58-8492-6D5C389F17AF}" destId="{9781FCDD-CEA6-4F15-83BE-C7A4A74B65AC}" srcOrd="4" destOrd="0" presId="urn:microsoft.com/office/officeart/2005/8/layout/lProcess3"/>
    <dgm:cxn modelId="{3410D28B-05C5-4465-B314-2CAF995AB729}" type="presParOf" srcId="{AFC91149-EBB5-4A58-8492-6D5C389F17AF}" destId="{5BC20240-1D93-4266-A9AE-526978D668E6}" srcOrd="5" destOrd="0" presId="urn:microsoft.com/office/officeart/2005/8/layout/lProcess3"/>
    <dgm:cxn modelId="{3E418CA6-B161-4B5A-83A7-0901A8B8B489}" type="presParOf" srcId="{AFC91149-EBB5-4A58-8492-6D5C389F17AF}" destId="{31EDE22E-2418-4C55-A2B3-C18B9785BE0F}" srcOrd="6" destOrd="0" presId="urn:microsoft.com/office/officeart/2005/8/layout/lProcess3"/>
    <dgm:cxn modelId="{4ECF986A-0653-43A5-8734-D50D18CBFDCA}" type="presParOf" srcId="{AFC91149-EBB5-4A58-8492-6D5C389F17AF}" destId="{0DD8B869-6808-4B31-8B65-6AD165DC4FC2}" srcOrd="7" destOrd="0" presId="urn:microsoft.com/office/officeart/2005/8/layout/lProcess3"/>
    <dgm:cxn modelId="{14796F8B-E44B-43C5-B14F-AE0AD074CC99}" type="presParOf" srcId="{AFC91149-EBB5-4A58-8492-6D5C389F17AF}" destId="{9AB77553-0BA2-4875-84E7-B4ABC9CB1AF3}" srcOrd="8" destOrd="0" presId="urn:microsoft.com/office/officeart/2005/8/layout/lProcess3"/>
    <dgm:cxn modelId="{76909F63-7EA4-4E00-B21C-BA6B95A168DF}" type="presParOf" srcId="{AFC91149-EBB5-4A58-8492-6D5C389F17AF}" destId="{7B4E480E-D882-4161-8280-869E22166393}" srcOrd="9" destOrd="0" presId="urn:microsoft.com/office/officeart/2005/8/layout/lProcess3"/>
    <dgm:cxn modelId="{EA3A2983-BF3A-4379-9F4A-40A505CFBF0E}" type="presParOf" srcId="{AFC91149-EBB5-4A58-8492-6D5C389F17AF}" destId="{058F67E2-1F33-482C-B2B8-2F980193DC9E}" srcOrd="10" destOrd="0" presId="urn:microsoft.com/office/officeart/2005/8/layout/lProcess3"/>
    <dgm:cxn modelId="{0F8F99D8-0E11-4AFE-9CA8-592AD13342D1}" type="presParOf" srcId="{94265837-B873-454D-90B1-0AF71F4B6DDE}" destId="{C236C642-9ACC-4A3B-9FF9-19783E093B12}" srcOrd="1" destOrd="0" presId="urn:microsoft.com/office/officeart/2005/8/layout/lProcess3"/>
    <dgm:cxn modelId="{4EF5AF6B-EB3A-4ABE-A15C-87202F35EDF2}" type="presParOf" srcId="{94265837-B873-454D-90B1-0AF71F4B6DDE}" destId="{BAE2E448-88B8-4E23-9351-E20781796534}" srcOrd="2" destOrd="0" presId="urn:microsoft.com/office/officeart/2005/8/layout/lProcess3"/>
    <dgm:cxn modelId="{E2561DE3-2843-486B-B2EC-E6026AA6FD11}" type="presParOf" srcId="{BAE2E448-88B8-4E23-9351-E20781796534}" destId="{5CF69B02-C069-4D31-9F33-44C632F59CA3}" srcOrd="0" destOrd="0" presId="urn:microsoft.com/office/officeart/2005/8/layout/lProcess3"/>
    <dgm:cxn modelId="{52014BB5-FFB1-4FF5-B16E-AEE1D12A14A8}" type="presParOf" srcId="{BAE2E448-88B8-4E23-9351-E20781796534}" destId="{9BFEB182-C786-4CDC-BCF1-412F346F9E1F}" srcOrd="1" destOrd="0" presId="urn:microsoft.com/office/officeart/2005/8/layout/lProcess3"/>
    <dgm:cxn modelId="{3ED06ADB-DFAA-4F4F-A92B-B9BA19CFABE3}" type="presParOf" srcId="{BAE2E448-88B8-4E23-9351-E20781796534}" destId="{5E260431-C2E9-4264-92D3-018B731B2844}" srcOrd="2" destOrd="0" presId="urn:microsoft.com/office/officeart/2005/8/layout/lProcess3"/>
    <dgm:cxn modelId="{91EEC955-FE18-468E-ADAC-7C94096C5D72}" type="presParOf" srcId="{BAE2E448-88B8-4E23-9351-E20781796534}" destId="{16787272-527D-49EB-8BCE-27BF8667F442}" srcOrd="3" destOrd="0" presId="urn:microsoft.com/office/officeart/2005/8/layout/lProcess3"/>
    <dgm:cxn modelId="{79D5ECC9-E9BD-47C5-8B64-22F4E3355476}" type="presParOf" srcId="{BAE2E448-88B8-4E23-9351-E20781796534}" destId="{E9CD38D5-7AE4-48BC-A7E1-6162CA7221E3}" srcOrd="4" destOrd="0" presId="urn:microsoft.com/office/officeart/2005/8/layout/lProcess3"/>
    <dgm:cxn modelId="{512031BA-F67F-4736-80E6-5265BE252A56}" type="presParOf" srcId="{BAE2E448-88B8-4E23-9351-E20781796534}" destId="{4D8CE154-4E11-4D17-860D-2CE31AC2B57F}" srcOrd="5" destOrd="0" presId="urn:microsoft.com/office/officeart/2005/8/layout/lProcess3"/>
    <dgm:cxn modelId="{A4BADE0E-2647-4FAF-9FE0-1821684AFE89}" type="presParOf" srcId="{BAE2E448-88B8-4E23-9351-E20781796534}" destId="{C879BA41-20E5-4829-A5BC-3161A6AFC967}" srcOrd="6" destOrd="0" presId="urn:microsoft.com/office/officeart/2005/8/layout/lProcess3"/>
    <dgm:cxn modelId="{FC5441FE-E69E-45BE-BA17-56D8E078DA84}" type="presParOf" srcId="{BAE2E448-88B8-4E23-9351-E20781796534}" destId="{4FE022F9-6F6D-4621-BD6E-DC47E52D93F5}" srcOrd="7" destOrd="0" presId="urn:microsoft.com/office/officeart/2005/8/layout/lProcess3"/>
    <dgm:cxn modelId="{57AC95BB-7F63-46BC-8CD0-5E32C86FBA5C}" type="presParOf" srcId="{BAE2E448-88B8-4E23-9351-E20781796534}" destId="{A0D871C0-02AB-4EE2-BF3C-DB230CD150E8}" srcOrd="8" destOrd="0" presId="urn:microsoft.com/office/officeart/2005/8/layout/lProcess3"/>
    <dgm:cxn modelId="{3B963949-ED6E-4C46-8D9C-FE816555B773}" type="presParOf" srcId="{94265837-B873-454D-90B1-0AF71F4B6DDE}" destId="{29193E8B-8568-47E7-9037-6625898D28DD}" srcOrd="3" destOrd="0" presId="urn:microsoft.com/office/officeart/2005/8/layout/lProcess3"/>
    <dgm:cxn modelId="{9BD87C82-A92B-458E-8E5F-29097887754B}" type="presParOf" srcId="{94265837-B873-454D-90B1-0AF71F4B6DDE}" destId="{A1C01C62-F55A-4DAF-941E-CAE1593C1619}" srcOrd="4" destOrd="0" presId="urn:microsoft.com/office/officeart/2005/8/layout/lProcess3"/>
    <dgm:cxn modelId="{761AD76E-E67D-44F0-B3F5-14CBA08B820F}" type="presParOf" srcId="{A1C01C62-F55A-4DAF-941E-CAE1593C1619}" destId="{9AEF9ACD-8527-4C33-9281-E826145E62B9}" srcOrd="0" destOrd="0" presId="urn:microsoft.com/office/officeart/2005/8/layout/lProcess3"/>
    <dgm:cxn modelId="{474E4091-A3D4-4015-93EE-BCEE7E0DF69E}" type="presParOf" srcId="{A1C01C62-F55A-4DAF-941E-CAE1593C1619}" destId="{E006981B-9BEF-4B0F-8A64-B45DB4DE619F}" srcOrd="1" destOrd="0" presId="urn:microsoft.com/office/officeart/2005/8/layout/lProcess3"/>
    <dgm:cxn modelId="{E1A8B36D-D4EB-431B-A2FD-416568C91C4C}" type="presParOf" srcId="{A1C01C62-F55A-4DAF-941E-CAE1593C1619}" destId="{4C366B16-9935-4EB2-B58B-BC97B0F4A9A2}" srcOrd="2" destOrd="0" presId="urn:microsoft.com/office/officeart/2005/8/layout/lProcess3"/>
    <dgm:cxn modelId="{3DE40065-3D8F-48D5-B7D3-AB40369E90B2}" type="presParOf" srcId="{94265837-B873-454D-90B1-0AF71F4B6DDE}" destId="{914059E2-9975-4115-AC13-FE37935A4C10}" srcOrd="5" destOrd="0" presId="urn:microsoft.com/office/officeart/2005/8/layout/lProcess3"/>
    <dgm:cxn modelId="{057601C5-721E-470C-8CE3-89DC7D6C90E6}" type="presParOf" srcId="{94265837-B873-454D-90B1-0AF71F4B6DDE}" destId="{C1CD9C7B-C820-4C7A-ACA8-C0D61247913B}" srcOrd="6" destOrd="0" presId="urn:microsoft.com/office/officeart/2005/8/layout/lProcess3"/>
    <dgm:cxn modelId="{9A855B05-48C5-4F4C-BE73-BD5893B6212D}" type="presParOf" srcId="{C1CD9C7B-C820-4C7A-ACA8-C0D61247913B}" destId="{82B9D616-21AF-410C-B9D1-6A714560711A}" srcOrd="0" destOrd="0" presId="urn:microsoft.com/office/officeart/2005/8/layout/lProcess3"/>
    <dgm:cxn modelId="{927C914A-B9CA-4C50-96AC-09814EF0B1A0}" type="presParOf" srcId="{C1CD9C7B-C820-4C7A-ACA8-C0D61247913B}" destId="{58B917E0-3ED4-4496-A639-D400BFC4BBB3}" srcOrd="1" destOrd="0" presId="urn:microsoft.com/office/officeart/2005/8/layout/lProcess3"/>
    <dgm:cxn modelId="{324EFC07-9057-45D9-8AB3-BB9406E41992}" type="presParOf" srcId="{C1CD9C7B-C820-4C7A-ACA8-C0D61247913B}" destId="{B640F569-06FA-46CB-A966-FAD12FBED307}" srcOrd="2" destOrd="0" presId="urn:microsoft.com/office/officeart/2005/8/layout/lProcess3"/>
    <dgm:cxn modelId="{F58E5FCA-5FE4-4ADC-8A3B-271C49494152}" type="presParOf" srcId="{94265837-B873-454D-90B1-0AF71F4B6DDE}" destId="{C0496E9D-BCAA-4E28-B8A6-AEEBFD8C43DB}" srcOrd="7" destOrd="0" presId="urn:microsoft.com/office/officeart/2005/8/layout/lProcess3"/>
    <dgm:cxn modelId="{5C5850F2-D422-49EE-B530-E06BCD9E9040}" type="presParOf" srcId="{94265837-B873-454D-90B1-0AF71F4B6DDE}" destId="{8986EA4B-85DE-422D-A4AF-097A1DDE049C}" srcOrd="8" destOrd="0" presId="urn:microsoft.com/office/officeart/2005/8/layout/lProcess3"/>
    <dgm:cxn modelId="{384CB585-1011-40B2-B1D2-E0C7086290BB}" type="presParOf" srcId="{8986EA4B-85DE-422D-A4AF-097A1DDE049C}" destId="{CA9612A3-9EA4-4470-9293-5377F65C8B43}" srcOrd="0" destOrd="0" presId="urn:microsoft.com/office/officeart/2005/8/layout/lProcess3"/>
    <dgm:cxn modelId="{5941ED8C-E1F3-4D44-8AA4-D98CD8AAB1FD}" type="presParOf" srcId="{8986EA4B-85DE-422D-A4AF-097A1DDE049C}" destId="{8C55055A-8D45-4E44-82B7-C40A53089589}" srcOrd="1" destOrd="0" presId="urn:microsoft.com/office/officeart/2005/8/layout/lProcess3"/>
    <dgm:cxn modelId="{50FBF595-873F-4B41-80E3-EB5D88C92905}" type="presParOf" srcId="{8986EA4B-85DE-422D-A4AF-097A1DDE049C}" destId="{0191518C-EBD8-4A54-81BC-661BBBB79834}" srcOrd="2" destOrd="0" presId="urn:microsoft.com/office/officeart/2005/8/layout/lProcess3"/>
    <dgm:cxn modelId="{A95499BB-2444-4BD2-85E0-6F9D1ED59558}" type="presParOf" srcId="{8986EA4B-85DE-422D-A4AF-097A1DDE049C}" destId="{30257FF7-1A4F-4302-874E-35FBC0B06F15}" srcOrd="3" destOrd="0" presId="urn:microsoft.com/office/officeart/2005/8/layout/lProcess3"/>
    <dgm:cxn modelId="{8B3C0BED-7807-45CE-A907-B853E7CC2B2B}" type="presParOf" srcId="{8986EA4B-85DE-422D-A4AF-097A1DDE049C}" destId="{00DC336A-287F-408F-9719-54209A0FE4E4}" srcOrd="4" destOrd="0" presId="urn:microsoft.com/office/officeart/2005/8/layout/lProcess3"/>
    <dgm:cxn modelId="{664D9134-A673-485F-A94F-36F6C4207FC1}" type="presParOf" srcId="{8986EA4B-85DE-422D-A4AF-097A1DDE049C}" destId="{1ABD9E23-44BE-4F0E-A63D-BB56553A306C}" srcOrd="5" destOrd="0" presId="urn:microsoft.com/office/officeart/2005/8/layout/lProcess3"/>
    <dgm:cxn modelId="{99820BF7-5789-433D-9598-C94B463FF981}" type="presParOf" srcId="{8986EA4B-85DE-422D-A4AF-097A1DDE049C}" destId="{C9228083-6581-4222-9C25-4D20E99B22C3}" srcOrd="6" destOrd="0" presId="urn:microsoft.com/office/officeart/2005/8/layout/lProcess3"/>
    <dgm:cxn modelId="{31F5297C-01CA-4067-A71D-AAE22436A58A}" type="presParOf" srcId="{8986EA4B-85DE-422D-A4AF-097A1DDE049C}" destId="{9AC452D6-CC73-419A-9087-7AE9FFC50D98}" srcOrd="7" destOrd="0" presId="urn:microsoft.com/office/officeart/2005/8/layout/lProcess3"/>
    <dgm:cxn modelId="{15BC5A49-8AFD-41D0-944D-222D7F49DEB9}" type="presParOf" srcId="{8986EA4B-85DE-422D-A4AF-097A1DDE049C}" destId="{8DD9A161-50D2-4A27-86D5-257D55C9CDCD}" srcOrd="8" destOrd="0" presId="urn:microsoft.com/office/officeart/2005/8/layout/lProcess3"/>
    <dgm:cxn modelId="{935C512E-8FF4-463C-8C16-3E77475CB7DA}" type="presParOf" srcId="{94265837-B873-454D-90B1-0AF71F4B6DDE}" destId="{9B52DE77-FAC1-4C77-880E-5DF04CEB0C8F}" srcOrd="9" destOrd="0" presId="urn:microsoft.com/office/officeart/2005/8/layout/lProcess3"/>
    <dgm:cxn modelId="{126A376E-C76D-43E3-AC7B-E9211FEC4B88}" type="presParOf" srcId="{94265837-B873-454D-90B1-0AF71F4B6DDE}" destId="{943BD5C3-87E4-4340-9B3D-8B7F6E4A3B94}" srcOrd="10" destOrd="0" presId="urn:microsoft.com/office/officeart/2005/8/layout/lProcess3"/>
    <dgm:cxn modelId="{0ADAE7FD-5385-4800-89B8-DC7B6BDE9FF8}" type="presParOf" srcId="{943BD5C3-87E4-4340-9B3D-8B7F6E4A3B94}" destId="{3147DB94-5916-4781-A67E-07173FB1E0E5}" srcOrd="0" destOrd="0" presId="urn:microsoft.com/office/officeart/2005/8/layout/lProcess3"/>
    <dgm:cxn modelId="{9E162B3F-4EFA-41D1-BDBE-542F072D1854}" type="presParOf" srcId="{943BD5C3-87E4-4340-9B3D-8B7F6E4A3B94}" destId="{6BE11AD0-9E4B-4C96-A261-BDD45CCFFFE3}" srcOrd="1" destOrd="0" presId="urn:microsoft.com/office/officeart/2005/8/layout/lProcess3"/>
    <dgm:cxn modelId="{CC4C896C-5D4D-4E7C-A6A6-71069F414AF8}" type="presParOf" srcId="{943BD5C3-87E4-4340-9B3D-8B7F6E4A3B94}" destId="{6E6366C8-DF6A-4E22-9D20-EA3124E5CC2E}" srcOrd="2" destOrd="0" presId="urn:microsoft.com/office/officeart/2005/8/layout/lProcess3"/>
    <dgm:cxn modelId="{B4B45BE5-5FEE-443D-AF34-48D4437BD134}" type="presParOf" srcId="{943BD5C3-87E4-4340-9B3D-8B7F6E4A3B94}" destId="{FC9F1007-94DA-49D4-ACDC-3F94FB9D0A76}" srcOrd="3" destOrd="0" presId="urn:microsoft.com/office/officeart/2005/8/layout/lProcess3"/>
    <dgm:cxn modelId="{1A16FA81-2CAA-498D-95F5-2A2E0D662308}" type="presParOf" srcId="{943BD5C3-87E4-4340-9B3D-8B7F6E4A3B94}" destId="{AC316274-3F2D-48D4-AD31-5F224AA48D56}" srcOrd="4" destOrd="0" presId="urn:microsoft.com/office/officeart/2005/8/layout/lProcess3"/>
    <dgm:cxn modelId="{EFB5D7FD-1F76-4ECF-BC00-F95CE00C9189}" type="presParOf" srcId="{943BD5C3-87E4-4340-9B3D-8B7F6E4A3B94}" destId="{948B277B-E0BA-4672-B9A3-4495D3646838}" srcOrd="5" destOrd="0" presId="urn:microsoft.com/office/officeart/2005/8/layout/lProcess3"/>
    <dgm:cxn modelId="{62F66E3C-8F43-4763-9B3F-B7635745CA73}" type="presParOf" srcId="{943BD5C3-87E4-4340-9B3D-8B7F6E4A3B94}" destId="{0C10686C-A7B1-45A6-B64B-6F4D7D77A4E4}" srcOrd="6" destOrd="0" presId="urn:microsoft.com/office/officeart/2005/8/layout/lProcess3"/>
    <dgm:cxn modelId="{F1A778FA-8EA7-4A9F-9B05-5A868DEC034F}" type="presParOf" srcId="{94265837-B873-454D-90B1-0AF71F4B6DDE}" destId="{431A3784-9C81-4C69-B933-B2C97AB0FF6B}" srcOrd="11" destOrd="0" presId="urn:microsoft.com/office/officeart/2005/8/layout/lProcess3"/>
    <dgm:cxn modelId="{0B1D65D9-9E3B-4AE7-B763-A9E04A4BB748}" type="presParOf" srcId="{94265837-B873-454D-90B1-0AF71F4B6DDE}" destId="{95A351AF-BA7D-460E-BCAB-2F95CDE04683}" srcOrd="12" destOrd="0" presId="urn:microsoft.com/office/officeart/2005/8/layout/lProcess3"/>
    <dgm:cxn modelId="{317D5ADE-F0E1-4C5A-8F56-16280137DEBB}" type="presParOf" srcId="{95A351AF-BA7D-460E-BCAB-2F95CDE04683}" destId="{C70FE5F9-2129-4661-80F4-A0428CA000B0}" srcOrd="0" destOrd="0" presId="urn:microsoft.com/office/officeart/2005/8/layout/lProcess3"/>
    <dgm:cxn modelId="{CACAB3AA-80E4-460C-BB40-289798501E57}" type="presParOf" srcId="{95A351AF-BA7D-460E-BCAB-2F95CDE04683}" destId="{0057415C-3011-409A-A9FE-AAE23038A773}" srcOrd="1" destOrd="0" presId="urn:microsoft.com/office/officeart/2005/8/layout/lProcess3"/>
    <dgm:cxn modelId="{4B890D4B-49AC-43A6-9DF3-9D5685F381DD}" type="presParOf" srcId="{95A351AF-BA7D-460E-BCAB-2F95CDE04683}" destId="{26B2271C-B2AC-46B2-9743-B2D51082F152}" srcOrd="2" destOrd="0" presId="urn:microsoft.com/office/officeart/2005/8/layout/lProcess3"/>
    <dgm:cxn modelId="{E2B2614C-8BB4-4FCC-824B-3E6252FACB78}" type="presParOf" srcId="{95A351AF-BA7D-460E-BCAB-2F95CDE04683}" destId="{90ED786B-8B53-441A-8271-2EE9222A9C09}" srcOrd="3" destOrd="0" presId="urn:microsoft.com/office/officeart/2005/8/layout/lProcess3"/>
    <dgm:cxn modelId="{AEBAB42B-96AE-4356-8EFC-050E7CAFFE17}" type="presParOf" srcId="{95A351AF-BA7D-460E-BCAB-2F95CDE04683}" destId="{3B0F68C4-DFFF-49E4-B61E-73B024DAD48A}" srcOrd="4" destOrd="0" presId="urn:microsoft.com/office/officeart/2005/8/layout/lProcess3"/>
    <dgm:cxn modelId="{90E41AEA-3D84-483E-8C5A-971DFDD3F634}" type="presParOf" srcId="{94265837-B873-454D-90B1-0AF71F4B6DDE}" destId="{C98A4B71-B36A-407B-8765-6F3AEC8AB0DA}" srcOrd="13" destOrd="0" presId="urn:microsoft.com/office/officeart/2005/8/layout/lProcess3"/>
    <dgm:cxn modelId="{1528CBD9-C7A8-4878-BBC6-B8691928A0E5}" type="presParOf" srcId="{94265837-B873-454D-90B1-0AF71F4B6DDE}" destId="{EFEC3202-B20C-46C3-925E-8331829AC3E4}" srcOrd="14" destOrd="0" presId="urn:microsoft.com/office/officeart/2005/8/layout/lProcess3"/>
    <dgm:cxn modelId="{89CAC15D-1615-40E6-9FA2-DA9E543746F0}" type="presParOf" srcId="{EFEC3202-B20C-46C3-925E-8331829AC3E4}" destId="{D54D10FC-D909-43F3-9241-2D24043468B7}" srcOrd="0" destOrd="0" presId="urn:microsoft.com/office/officeart/2005/8/layout/lProcess3"/>
    <dgm:cxn modelId="{9F6CDA09-D781-4B0A-A685-8AE71FD2A002}" type="presParOf" srcId="{EFEC3202-B20C-46C3-925E-8331829AC3E4}" destId="{589CB1C8-2562-418C-895F-B51258967115}" srcOrd="1" destOrd="0" presId="urn:microsoft.com/office/officeart/2005/8/layout/lProcess3"/>
    <dgm:cxn modelId="{D927362F-B053-4A24-89B7-BCAFEBB9C229}" type="presParOf" srcId="{EFEC3202-B20C-46C3-925E-8331829AC3E4}" destId="{0D6197B2-5F02-47D7-A729-242B6CA772B7}" srcOrd="2" destOrd="0" presId="urn:microsoft.com/office/officeart/2005/8/layout/lProcess3"/>
    <dgm:cxn modelId="{851BDD27-9604-4D93-82CC-7D9F12B4A1CD}" type="presParOf" srcId="{94265837-B873-454D-90B1-0AF71F4B6DDE}" destId="{1339ECAE-4BD5-4DD6-A340-03296CDFD918}" srcOrd="15" destOrd="0" presId="urn:microsoft.com/office/officeart/2005/8/layout/lProcess3"/>
    <dgm:cxn modelId="{5B02EA7A-3B51-44CC-B781-663768F3E273}" type="presParOf" srcId="{94265837-B873-454D-90B1-0AF71F4B6DDE}" destId="{EF8DD3E2-5667-4B26-8618-67832F7C5C27}" srcOrd="16" destOrd="0" presId="urn:microsoft.com/office/officeart/2005/8/layout/lProcess3"/>
    <dgm:cxn modelId="{031F354B-1532-49A0-8A1A-20E6D43E6449}" type="presParOf" srcId="{EF8DD3E2-5667-4B26-8618-67832F7C5C27}" destId="{986EC708-A957-4D5A-8267-A5FBB685B2F6}" srcOrd="0" destOrd="0" presId="urn:microsoft.com/office/officeart/2005/8/layout/lProcess3"/>
    <dgm:cxn modelId="{D35B62B9-23DD-462E-A299-BC5B547CBDC3}" type="presParOf" srcId="{EF8DD3E2-5667-4B26-8618-67832F7C5C27}" destId="{71CB16D4-AB81-45E9-87DE-8D010BC0417B}" srcOrd="1" destOrd="0" presId="urn:microsoft.com/office/officeart/2005/8/layout/lProcess3"/>
    <dgm:cxn modelId="{038D577D-6BC7-44F9-9BDB-35D9A83D850A}" type="presParOf" srcId="{EF8DD3E2-5667-4B26-8618-67832F7C5C27}" destId="{6C913B64-00BD-42D9-9AC4-AE7DE80BE10D}" srcOrd="2" destOrd="0" presId="urn:microsoft.com/office/officeart/2005/8/layout/lProcess3"/>
    <dgm:cxn modelId="{91B520F5-7A1C-440E-A36B-FB601632620C}" type="presParOf" srcId="{EF8DD3E2-5667-4B26-8618-67832F7C5C27}" destId="{7AA4F798-9DC5-4683-BECF-408F877BFC08}" srcOrd="3" destOrd="0" presId="urn:microsoft.com/office/officeart/2005/8/layout/lProcess3"/>
    <dgm:cxn modelId="{B1C95ECB-0EC7-4EE8-A255-AFD0D128C18E}" type="presParOf" srcId="{EF8DD3E2-5667-4B26-8618-67832F7C5C27}" destId="{31689569-1D55-4921-8AF1-4CBEAEE57C3B}" srcOrd="4" destOrd="0" presId="urn:microsoft.com/office/officeart/2005/8/layout/lProcess3"/>
    <dgm:cxn modelId="{EA12F777-C116-4FC7-ADBF-C7F8C740DFC4}" type="presParOf" srcId="{EF8DD3E2-5667-4B26-8618-67832F7C5C27}" destId="{AB6B22D3-4811-4771-A374-963D53886CBA}" srcOrd="5" destOrd="0" presId="urn:microsoft.com/office/officeart/2005/8/layout/lProcess3"/>
    <dgm:cxn modelId="{DD99E887-CD7F-4F9E-800F-BEC419EE7A3E}" type="presParOf" srcId="{EF8DD3E2-5667-4B26-8618-67832F7C5C27}" destId="{5E048BA8-FB95-4848-922A-30B68F34771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636F-BE94-421F-AAB3-BD1BDBAAE576}">
      <dsp:nvSpPr>
        <dsp:cNvPr id="0" name=""/>
        <dsp:cNvSpPr/>
      </dsp:nvSpPr>
      <dsp:spPr>
        <a:xfrm>
          <a:off x="1339432" y="865"/>
          <a:ext cx="1268238" cy="507295"/>
        </a:xfrm>
        <a:prstGeom prst="chevron">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Define Need</a:t>
          </a:r>
        </a:p>
      </dsp:txBody>
      <dsp:txXfrm>
        <a:off x="1593080" y="865"/>
        <a:ext cx="760943" cy="507295"/>
      </dsp:txXfrm>
    </dsp:sp>
    <dsp:sp modelId="{1F1A0BE0-DDC6-411B-9203-B168A4B7901A}">
      <dsp:nvSpPr>
        <dsp:cNvPr id="0" name=""/>
        <dsp:cNvSpPr/>
      </dsp:nvSpPr>
      <dsp:spPr>
        <a:xfrm>
          <a:off x="2442799" y="43985"/>
          <a:ext cx="1052638" cy="421055"/>
        </a:xfrm>
        <a:prstGeom prst="chevron">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Identify the Need</a:t>
          </a:r>
        </a:p>
      </dsp:txBody>
      <dsp:txXfrm>
        <a:off x="2653327" y="43985"/>
        <a:ext cx="631583" cy="421055"/>
      </dsp:txXfrm>
    </dsp:sp>
    <dsp:sp modelId="{9781FCDD-CEA6-4F15-83BE-C7A4A74B65AC}">
      <dsp:nvSpPr>
        <dsp:cNvPr id="0" name=""/>
        <dsp:cNvSpPr/>
      </dsp:nvSpPr>
      <dsp:spPr>
        <a:xfrm>
          <a:off x="3348068" y="43985"/>
          <a:ext cx="1148954" cy="421055"/>
        </a:xfrm>
        <a:prstGeom prst="chevron">
          <a:avLst/>
        </a:prstGeom>
        <a:solidFill>
          <a:schemeClr val="accent4">
            <a:tint val="40000"/>
            <a:alpha val="90000"/>
            <a:hueOff val="36552"/>
            <a:satOff val="-538"/>
            <a:lumOff val="-59"/>
            <a:alphaOff val="0"/>
          </a:schemeClr>
        </a:solidFill>
        <a:ln w="55000" cap="flat" cmpd="thickThin" algn="ctr">
          <a:solidFill>
            <a:schemeClr val="accent4">
              <a:tint val="40000"/>
              <a:alpha val="90000"/>
              <a:hueOff val="36552"/>
              <a:satOff val="-538"/>
              <a:lumOff val="-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Develop Requirements </a:t>
          </a:r>
        </a:p>
      </dsp:txBody>
      <dsp:txXfrm>
        <a:off x="3558596" y="43985"/>
        <a:ext cx="727899" cy="421055"/>
      </dsp:txXfrm>
    </dsp:sp>
    <dsp:sp modelId="{31EDE22E-2418-4C55-A2B3-C18B9785BE0F}">
      <dsp:nvSpPr>
        <dsp:cNvPr id="0" name=""/>
        <dsp:cNvSpPr/>
      </dsp:nvSpPr>
      <dsp:spPr>
        <a:xfrm>
          <a:off x="4349654" y="43985"/>
          <a:ext cx="1187175" cy="421055"/>
        </a:xfrm>
        <a:prstGeom prst="chevron">
          <a:avLst/>
        </a:prstGeom>
        <a:solidFill>
          <a:schemeClr val="accent4">
            <a:tint val="40000"/>
            <a:alpha val="90000"/>
            <a:hueOff val="73103"/>
            <a:satOff val="-1075"/>
            <a:lumOff val="-118"/>
            <a:alphaOff val="0"/>
          </a:schemeClr>
        </a:solidFill>
        <a:ln w="55000" cap="flat" cmpd="thickThin" algn="ctr">
          <a:solidFill>
            <a:schemeClr val="accent4">
              <a:tint val="40000"/>
              <a:alpha val="90000"/>
              <a:hueOff val="73103"/>
              <a:satOff val="-1075"/>
              <a:lumOff val="-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Transmit Requirements </a:t>
          </a:r>
        </a:p>
      </dsp:txBody>
      <dsp:txXfrm>
        <a:off x="4560182" y="43985"/>
        <a:ext cx="766120" cy="421055"/>
      </dsp:txXfrm>
    </dsp:sp>
    <dsp:sp modelId="{9AB77553-0BA2-4875-84E7-B4ABC9CB1AF3}">
      <dsp:nvSpPr>
        <dsp:cNvPr id="0" name=""/>
        <dsp:cNvSpPr/>
      </dsp:nvSpPr>
      <dsp:spPr>
        <a:xfrm>
          <a:off x="5389460" y="43985"/>
          <a:ext cx="1052638" cy="421055"/>
        </a:xfrm>
        <a:prstGeom prst="chevron">
          <a:avLst/>
        </a:prstGeom>
        <a:solidFill>
          <a:schemeClr val="accent4">
            <a:tint val="40000"/>
            <a:alpha val="90000"/>
            <a:hueOff val="109655"/>
            <a:satOff val="-1613"/>
            <a:lumOff val="-177"/>
            <a:alphaOff val="0"/>
          </a:schemeClr>
        </a:solidFill>
        <a:ln w="55000" cap="flat" cmpd="thickThin" algn="ctr">
          <a:solidFill>
            <a:schemeClr val="accent4">
              <a:tint val="40000"/>
              <a:alpha val="90000"/>
              <a:hueOff val="109655"/>
              <a:satOff val="-1613"/>
              <a:lumOff val="-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a:t>Receive Submission</a:t>
          </a:r>
        </a:p>
      </dsp:txBody>
      <dsp:txXfrm>
        <a:off x="5599988" y="43985"/>
        <a:ext cx="631583" cy="421055"/>
      </dsp:txXfrm>
    </dsp:sp>
    <dsp:sp modelId="{058F67E2-1F33-482C-B2B8-2F980193DC9E}">
      <dsp:nvSpPr>
        <dsp:cNvPr id="0" name=""/>
        <dsp:cNvSpPr/>
      </dsp:nvSpPr>
      <dsp:spPr>
        <a:xfrm>
          <a:off x="6294729" y="43985"/>
          <a:ext cx="1052638" cy="421055"/>
        </a:xfrm>
        <a:prstGeom prst="chevron">
          <a:avLst/>
        </a:prstGeom>
        <a:solidFill>
          <a:schemeClr val="accent4">
            <a:tint val="40000"/>
            <a:alpha val="90000"/>
            <a:hueOff val="146207"/>
            <a:satOff val="-2150"/>
            <a:lumOff val="-235"/>
            <a:alphaOff val="0"/>
          </a:schemeClr>
        </a:solidFill>
        <a:ln w="55000" cap="flat" cmpd="thickThin" algn="ctr">
          <a:solidFill>
            <a:schemeClr val="accent4">
              <a:tint val="40000"/>
              <a:alpha val="90000"/>
              <a:hueOff val="146207"/>
              <a:satOff val="-2150"/>
              <a:lumOff val="-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Check Surplus </a:t>
          </a:r>
        </a:p>
      </dsp:txBody>
      <dsp:txXfrm>
        <a:off x="6505257" y="43985"/>
        <a:ext cx="631583" cy="421055"/>
      </dsp:txXfrm>
    </dsp:sp>
    <dsp:sp modelId="{5CF69B02-C069-4D31-9F33-44C632F59CA3}">
      <dsp:nvSpPr>
        <dsp:cNvPr id="0" name=""/>
        <dsp:cNvSpPr/>
      </dsp:nvSpPr>
      <dsp:spPr>
        <a:xfrm>
          <a:off x="1339432" y="579182"/>
          <a:ext cx="1268238" cy="507295"/>
        </a:xfrm>
        <a:prstGeom prst="chevron">
          <a:avLst/>
        </a:prstGeom>
        <a:solidFill>
          <a:schemeClr val="accent4">
            <a:hueOff val="152255"/>
            <a:satOff val="-2634"/>
            <a:lumOff val="-56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Select Method </a:t>
          </a:r>
        </a:p>
      </dsp:txBody>
      <dsp:txXfrm>
        <a:off x="1593080" y="579182"/>
        <a:ext cx="760943" cy="507295"/>
      </dsp:txXfrm>
    </dsp:sp>
    <dsp:sp modelId="{5E260431-C2E9-4264-92D3-018B731B2844}">
      <dsp:nvSpPr>
        <dsp:cNvPr id="0" name=""/>
        <dsp:cNvSpPr/>
      </dsp:nvSpPr>
      <dsp:spPr>
        <a:xfrm>
          <a:off x="2442799" y="622302"/>
          <a:ext cx="1052638" cy="421055"/>
        </a:xfrm>
        <a:prstGeom prst="chevron">
          <a:avLst/>
        </a:prstGeom>
        <a:solidFill>
          <a:schemeClr val="accent4">
            <a:tint val="40000"/>
            <a:alpha val="90000"/>
            <a:hueOff val="182758"/>
            <a:satOff val="-2688"/>
            <a:lumOff val="-294"/>
            <a:alphaOff val="0"/>
          </a:schemeClr>
        </a:solidFill>
        <a:ln w="55000" cap="flat" cmpd="thickThin" algn="ctr">
          <a:solidFill>
            <a:schemeClr val="accent4">
              <a:tint val="40000"/>
              <a:alpha val="90000"/>
              <a:hueOff val="182758"/>
              <a:satOff val="-2688"/>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Open Market</a:t>
          </a:r>
        </a:p>
      </dsp:txBody>
      <dsp:txXfrm>
        <a:off x="2653327" y="622302"/>
        <a:ext cx="631583" cy="421055"/>
      </dsp:txXfrm>
    </dsp:sp>
    <dsp:sp modelId="{E9CD38D5-7AE4-48BC-A7E1-6162CA7221E3}">
      <dsp:nvSpPr>
        <dsp:cNvPr id="0" name=""/>
        <dsp:cNvSpPr/>
      </dsp:nvSpPr>
      <dsp:spPr>
        <a:xfrm>
          <a:off x="3348068" y="622302"/>
          <a:ext cx="1052638" cy="421055"/>
        </a:xfrm>
        <a:prstGeom prst="chevron">
          <a:avLst/>
        </a:prstGeom>
        <a:solidFill>
          <a:schemeClr val="accent4">
            <a:tint val="40000"/>
            <a:alpha val="90000"/>
            <a:hueOff val="219310"/>
            <a:satOff val="-3226"/>
            <a:lumOff val="-353"/>
            <a:alphaOff val="0"/>
          </a:schemeClr>
        </a:solidFill>
        <a:ln w="55000" cap="flat" cmpd="thickThin" algn="ctr">
          <a:solidFill>
            <a:schemeClr val="accent4">
              <a:tint val="40000"/>
              <a:alpha val="90000"/>
              <a:hueOff val="219310"/>
              <a:satOff val="-3226"/>
              <a:lumOff val="-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State Contract</a:t>
          </a:r>
        </a:p>
      </dsp:txBody>
      <dsp:txXfrm>
        <a:off x="3558596" y="622302"/>
        <a:ext cx="631583" cy="421055"/>
      </dsp:txXfrm>
    </dsp:sp>
    <dsp:sp modelId="{C879BA41-20E5-4829-A5BC-3161A6AFC967}">
      <dsp:nvSpPr>
        <dsp:cNvPr id="0" name=""/>
        <dsp:cNvSpPr/>
      </dsp:nvSpPr>
      <dsp:spPr>
        <a:xfrm>
          <a:off x="4253337" y="622302"/>
          <a:ext cx="1052638" cy="421055"/>
        </a:xfrm>
        <a:prstGeom prst="chevron">
          <a:avLst/>
        </a:prstGeom>
        <a:solidFill>
          <a:schemeClr val="accent4">
            <a:tint val="40000"/>
            <a:alpha val="90000"/>
            <a:hueOff val="255862"/>
            <a:satOff val="-3763"/>
            <a:lumOff val="-412"/>
            <a:alphaOff val="0"/>
          </a:schemeClr>
        </a:solidFill>
        <a:ln w="55000" cap="flat" cmpd="thickThin" algn="ctr">
          <a:solidFill>
            <a:schemeClr val="accent4">
              <a:tint val="40000"/>
              <a:alpha val="90000"/>
              <a:hueOff val="255862"/>
              <a:satOff val="-3763"/>
              <a:lumOff val="-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Bids</a:t>
          </a:r>
        </a:p>
      </dsp:txBody>
      <dsp:txXfrm>
        <a:off x="4463865" y="622302"/>
        <a:ext cx="631583" cy="421055"/>
      </dsp:txXfrm>
    </dsp:sp>
    <dsp:sp modelId="{A0D871C0-02AB-4EE2-BF3C-DB230CD150E8}">
      <dsp:nvSpPr>
        <dsp:cNvPr id="0" name=""/>
        <dsp:cNvSpPr/>
      </dsp:nvSpPr>
      <dsp:spPr>
        <a:xfrm>
          <a:off x="5158606" y="622302"/>
          <a:ext cx="1052638" cy="421055"/>
        </a:xfrm>
        <a:prstGeom prst="chevron">
          <a:avLst/>
        </a:prstGeom>
        <a:solidFill>
          <a:schemeClr val="accent4">
            <a:tint val="40000"/>
            <a:alpha val="90000"/>
            <a:hueOff val="292413"/>
            <a:satOff val="-4301"/>
            <a:lumOff val="-471"/>
            <a:alphaOff val="0"/>
          </a:schemeClr>
        </a:solidFill>
        <a:ln w="55000" cap="flat" cmpd="thickThin" algn="ctr">
          <a:solidFill>
            <a:schemeClr val="accent4">
              <a:tint val="40000"/>
              <a:alpha val="90000"/>
              <a:hueOff val="292413"/>
              <a:satOff val="-4301"/>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Proposals</a:t>
          </a:r>
          <a:r>
            <a:rPr lang="en-US" sz="900" kern="1200"/>
            <a:t> </a:t>
          </a:r>
        </a:p>
      </dsp:txBody>
      <dsp:txXfrm>
        <a:off x="5369134" y="622302"/>
        <a:ext cx="631583" cy="421055"/>
      </dsp:txXfrm>
    </dsp:sp>
    <dsp:sp modelId="{9AEF9ACD-8527-4C33-9281-E826145E62B9}">
      <dsp:nvSpPr>
        <dsp:cNvPr id="0" name=""/>
        <dsp:cNvSpPr/>
      </dsp:nvSpPr>
      <dsp:spPr>
        <a:xfrm>
          <a:off x="1339432" y="1157499"/>
          <a:ext cx="1268238" cy="507295"/>
        </a:xfrm>
        <a:prstGeom prst="chevron">
          <a:avLst/>
        </a:prstGeom>
        <a:solidFill>
          <a:schemeClr val="accent4">
            <a:hueOff val="304509"/>
            <a:satOff val="-5268"/>
            <a:lumOff val="-112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Solicitation</a:t>
          </a:r>
          <a:r>
            <a:rPr lang="en-US" sz="1200" kern="1200"/>
            <a:t> </a:t>
          </a:r>
        </a:p>
      </dsp:txBody>
      <dsp:txXfrm>
        <a:off x="1593080" y="1157499"/>
        <a:ext cx="760943" cy="507295"/>
      </dsp:txXfrm>
    </dsp:sp>
    <dsp:sp modelId="{4C366B16-9935-4EB2-B58B-BC97B0F4A9A2}">
      <dsp:nvSpPr>
        <dsp:cNvPr id="0" name=""/>
        <dsp:cNvSpPr/>
      </dsp:nvSpPr>
      <dsp:spPr>
        <a:xfrm>
          <a:off x="2442799" y="1200619"/>
          <a:ext cx="2690027" cy="421055"/>
        </a:xfrm>
        <a:prstGeom prst="chevron">
          <a:avLst/>
        </a:prstGeom>
        <a:solidFill>
          <a:schemeClr val="accent4">
            <a:tint val="40000"/>
            <a:alpha val="90000"/>
            <a:hueOff val="328965"/>
            <a:satOff val="-4838"/>
            <a:lumOff val="-530"/>
            <a:alphaOff val="0"/>
          </a:schemeClr>
        </a:solidFill>
        <a:ln w="55000" cap="flat" cmpd="thickThin" algn="ctr">
          <a:solidFill>
            <a:schemeClr val="accent4">
              <a:tint val="40000"/>
              <a:alpha val="90000"/>
              <a:hueOff val="328965"/>
              <a:satOff val="-4838"/>
              <a:lumOff val="-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Reverse Auction/Competitive Bids</a:t>
          </a:r>
        </a:p>
      </dsp:txBody>
      <dsp:txXfrm>
        <a:off x="2653327" y="1200619"/>
        <a:ext cx="2268972" cy="421055"/>
      </dsp:txXfrm>
    </dsp:sp>
    <dsp:sp modelId="{82B9D616-21AF-410C-B9D1-6A714560711A}">
      <dsp:nvSpPr>
        <dsp:cNvPr id="0" name=""/>
        <dsp:cNvSpPr/>
      </dsp:nvSpPr>
      <dsp:spPr>
        <a:xfrm>
          <a:off x="1339432" y="1735816"/>
          <a:ext cx="1268238" cy="507295"/>
        </a:xfrm>
        <a:prstGeom prst="chevron">
          <a:avLst/>
        </a:prstGeom>
        <a:solidFill>
          <a:schemeClr val="accent4">
            <a:hueOff val="456764"/>
            <a:satOff val="-7902"/>
            <a:lumOff val="-169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Receive Offers</a:t>
          </a:r>
        </a:p>
      </dsp:txBody>
      <dsp:txXfrm>
        <a:off x="1593080" y="1735816"/>
        <a:ext cx="760943" cy="507295"/>
      </dsp:txXfrm>
    </dsp:sp>
    <dsp:sp modelId="{B640F569-06FA-46CB-A966-FAD12FBED307}">
      <dsp:nvSpPr>
        <dsp:cNvPr id="0" name=""/>
        <dsp:cNvSpPr/>
      </dsp:nvSpPr>
      <dsp:spPr>
        <a:xfrm>
          <a:off x="2442799" y="1778936"/>
          <a:ext cx="1052638" cy="421055"/>
        </a:xfrm>
        <a:prstGeom prst="chevron">
          <a:avLst/>
        </a:prstGeom>
        <a:solidFill>
          <a:schemeClr val="accent4">
            <a:tint val="40000"/>
            <a:alpha val="90000"/>
            <a:hueOff val="365517"/>
            <a:satOff val="-5376"/>
            <a:lumOff val="-589"/>
            <a:alphaOff val="0"/>
          </a:schemeClr>
        </a:solidFill>
        <a:ln w="55000" cap="flat" cmpd="thickThin" algn="ctr">
          <a:solidFill>
            <a:schemeClr val="accent4">
              <a:tint val="40000"/>
              <a:alpha val="90000"/>
              <a:hueOff val="365517"/>
              <a:satOff val="-5376"/>
              <a:lumOff val="-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Receive Bids</a:t>
          </a:r>
        </a:p>
      </dsp:txBody>
      <dsp:txXfrm>
        <a:off x="2653327" y="1778936"/>
        <a:ext cx="631583" cy="421055"/>
      </dsp:txXfrm>
    </dsp:sp>
    <dsp:sp modelId="{CA9612A3-9EA4-4470-9293-5377F65C8B43}">
      <dsp:nvSpPr>
        <dsp:cNvPr id="0" name=""/>
        <dsp:cNvSpPr/>
      </dsp:nvSpPr>
      <dsp:spPr>
        <a:xfrm>
          <a:off x="1339432" y="2314133"/>
          <a:ext cx="1268238" cy="507295"/>
        </a:xfrm>
        <a:prstGeom prst="chevron">
          <a:avLst/>
        </a:prstGeom>
        <a:solidFill>
          <a:schemeClr val="accent4">
            <a:hueOff val="609019"/>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Evaluate and Award</a:t>
          </a:r>
        </a:p>
      </dsp:txBody>
      <dsp:txXfrm>
        <a:off x="1593080" y="2314133"/>
        <a:ext cx="760943" cy="507295"/>
      </dsp:txXfrm>
    </dsp:sp>
    <dsp:sp modelId="{0191518C-EBD8-4A54-81BC-661BBBB79834}">
      <dsp:nvSpPr>
        <dsp:cNvPr id="0" name=""/>
        <dsp:cNvSpPr/>
      </dsp:nvSpPr>
      <dsp:spPr>
        <a:xfrm>
          <a:off x="2442799" y="2357253"/>
          <a:ext cx="1052638" cy="421055"/>
        </a:xfrm>
        <a:prstGeom prst="chevron">
          <a:avLst/>
        </a:prstGeom>
        <a:solidFill>
          <a:schemeClr val="accent4">
            <a:tint val="40000"/>
            <a:alpha val="90000"/>
            <a:hueOff val="402068"/>
            <a:satOff val="-5914"/>
            <a:lumOff val="-648"/>
            <a:alphaOff val="0"/>
          </a:schemeClr>
        </a:solidFill>
        <a:ln w="55000" cap="flat" cmpd="thickThin" algn="ctr">
          <a:solidFill>
            <a:schemeClr val="accent4">
              <a:tint val="40000"/>
              <a:alpha val="90000"/>
              <a:hueOff val="402068"/>
              <a:satOff val="-5914"/>
              <a:lumOff val="-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Look for Best Value</a:t>
          </a:r>
        </a:p>
      </dsp:txBody>
      <dsp:txXfrm>
        <a:off x="2653327" y="2357253"/>
        <a:ext cx="631583" cy="421055"/>
      </dsp:txXfrm>
    </dsp:sp>
    <dsp:sp modelId="{00DC336A-287F-408F-9719-54209A0FE4E4}">
      <dsp:nvSpPr>
        <dsp:cNvPr id="0" name=""/>
        <dsp:cNvSpPr/>
      </dsp:nvSpPr>
      <dsp:spPr>
        <a:xfrm>
          <a:off x="3348068" y="2357253"/>
          <a:ext cx="1052638" cy="421055"/>
        </a:xfrm>
        <a:prstGeom prst="chevron">
          <a:avLst/>
        </a:prstGeom>
        <a:solidFill>
          <a:schemeClr val="accent4">
            <a:tint val="40000"/>
            <a:alpha val="90000"/>
            <a:hueOff val="438620"/>
            <a:satOff val="-6451"/>
            <a:lumOff val="-706"/>
            <a:alphaOff val="0"/>
          </a:schemeClr>
        </a:solidFill>
        <a:ln w="55000" cap="flat" cmpd="thickThin" algn="ctr">
          <a:solidFill>
            <a:schemeClr val="accent4">
              <a:tint val="40000"/>
              <a:alpha val="90000"/>
              <a:hueOff val="438620"/>
              <a:satOff val="-6451"/>
              <a:lumOff val="-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a:t>Select a Vendor</a:t>
          </a:r>
        </a:p>
      </dsp:txBody>
      <dsp:txXfrm>
        <a:off x="3558596" y="2357253"/>
        <a:ext cx="631583" cy="421055"/>
      </dsp:txXfrm>
    </dsp:sp>
    <dsp:sp modelId="{C9228083-6581-4222-9C25-4D20E99B22C3}">
      <dsp:nvSpPr>
        <dsp:cNvPr id="0" name=""/>
        <dsp:cNvSpPr/>
      </dsp:nvSpPr>
      <dsp:spPr>
        <a:xfrm>
          <a:off x="4253337" y="2357253"/>
          <a:ext cx="1052638" cy="421055"/>
        </a:xfrm>
        <a:prstGeom prst="chevron">
          <a:avLst/>
        </a:prstGeom>
        <a:solidFill>
          <a:schemeClr val="accent4">
            <a:tint val="40000"/>
            <a:alpha val="90000"/>
            <a:hueOff val="475172"/>
            <a:satOff val="-6989"/>
            <a:lumOff val="-765"/>
            <a:alphaOff val="0"/>
          </a:schemeClr>
        </a:solidFill>
        <a:ln w="55000" cap="flat" cmpd="thickThin" algn="ctr">
          <a:solidFill>
            <a:schemeClr val="accent4">
              <a:tint val="40000"/>
              <a:alpha val="90000"/>
              <a:hueOff val="475172"/>
              <a:satOff val="-6989"/>
              <a:lumOff val="-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Execute a Contract</a:t>
          </a:r>
        </a:p>
      </dsp:txBody>
      <dsp:txXfrm>
        <a:off x="4463865" y="2357253"/>
        <a:ext cx="631583" cy="421055"/>
      </dsp:txXfrm>
    </dsp:sp>
    <dsp:sp modelId="{8DD9A161-50D2-4A27-86D5-257D55C9CDCD}">
      <dsp:nvSpPr>
        <dsp:cNvPr id="0" name=""/>
        <dsp:cNvSpPr/>
      </dsp:nvSpPr>
      <dsp:spPr>
        <a:xfrm>
          <a:off x="5158606" y="2357253"/>
          <a:ext cx="1052638" cy="421055"/>
        </a:xfrm>
        <a:prstGeom prst="chevron">
          <a:avLst/>
        </a:prstGeom>
        <a:solidFill>
          <a:schemeClr val="accent4">
            <a:tint val="40000"/>
            <a:alpha val="90000"/>
            <a:hueOff val="511723"/>
            <a:satOff val="-7527"/>
            <a:lumOff val="-824"/>
            <a:alphaOff val="0"/>
          </a:schemeClr>
        </a:solidFill>
        <a:ln w="55000" cap="flat" cmpd="thickThin" algn="ctr">
          <a:solidFill>
            <a:schemeClr val="accent4">
              <a:tint val="40000"/>
              <a:alpha val="90000"/>
              <a:hueOff val="511723"/>
              <a:satOff val="-7527"/>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Issue Purchase Order</a:t>
          </a:r>
        </a:p>
      </dsp:txBody>
      <dsp:txXfrm>
        <a:off x="5369134" y="2357253"/>
        <a:ext cx="631583" cy="421055"/>
      </dsp:txXfrm>
    </dsp:sp>
    <dsp:sp modelId="{3147DB94-5916-4781-A67E-07173FB1E0E5}">
      <dsp:nvSpPr>
        <dsp:cNvPr id="0" name=""/>
        <dsp:cNvSpPr/>
      </dsp:nvSpPr>
      <dsp:spPr>
        <a:xfrm>
          <a:off x="1339432" y="2892450"/>
          <a:ext cx="1268238" cy="507295"/>
        </a:xfrm>
        <a:prstGeom prst="chevron">
          <a:avLst/>
        </a:prstGeom>
        <a:solidFill>
          <a:schemeClr val="accent4">
            <a:hueOff val="761274"/>
            <a:satOff val="-13170"/>
            <a:lumOff val="-281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Inspect and Accept </a:t>
          </a:r>
        </a:p>
      </dsp:txBody>
      <dsp:txXfrm>
        <a:off x="1593080" y="2892450"/>
        <a:ext cx="760943" cy="507295"/>
      </dsp:txXfrm>
    </dsp:sp>
    <dsp:sp modelId="{6E6366C8-DF6A-4E22-9D20-EA3124E5CC2E}">
      <dsp:nvSpPr>
        <dsp:cNvPr id="0" name=""/>
        <dsp:cNvSpPr/>
      </dsp:nvSpPr>
      <dsp:spPr>
        <a:xfrm>
          <a:off x="2442799" y="2935570"/>
          <a:ext cx="1052638" cy="421055"/>
        </a:xfrm>
        <a:prstGeom prst="chevron">
          <a:avLst/>
        </a:prstGeom>
        <a:solidFill>
          <a:schemeClr val="accent4">
            <a:tint val="40000"/>
            <a:alpha val="90000"/>
            <a:hueOff val="548275"/>
            <a:satOff val="-8064"/>
            <a:lumOff val="-883"/>
            <a:alphaOff val="0"/>
          </a:schemeClr>
        </a:solidFill>
        <a:ln w="55000" cap="flat" cmpd="thickThin" algn="ctr">
          <a:solidFill>
            <a:schemeClr val="accent4">
              <a:tint val="40000"/>
              <a:alpha val="90000"/>
              <a:hueOff val="548275"/>
              <a:satOff val="-806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Receive Goods</a:t>
          </a:r>
        </a:p>
      </dsp:txBody>
      <dsp:txXfrm>
        <a:off x="2653327" y="2935570"/>
        <a:ext cx="631583" cy="421055"/>
      </dsp:txXfrm>
    </dsp:sp>
    <dsp:sp modelId="{AC316274-3F2D-48D4-AD31-5F224AA48D56}">
      <dsp:nvSpPr>
        <dsp:cNvPr id="0" name=""/>
        <dsp:cNvSpPr/>
      </dsp:nvSpPr>
      <dsp:spPr>
        <a:xfrm>
          <a:off x="3348068" y="2935570"/>
          <a:ext cx="1266271" cy="421055"/>
        </a:xfrm>
        <a:prstGeom prst="chevron">
          <a:avLst/>
        </a:prstGeom>
        <a:solidFill>
          <a:schemeClr val="accent4">
            <a:tint val="40000"/>
            <a:alpha val="90000"/>
            <a:hueOff val="584827"/>
            <a:satOff val="-8602"/>
            <a:lumOff val="-942"/>
            <a:alphaOff val="0"/>
          </a:schemeClr>
        </a:solidFill>
        <a:ln w="55000" cap="flat" cmpd="thickThin" algn="ctr">
          <a:solidFill>
            <a:schemeClr val="accent4">
              <a:tint val="40000"/>
              <a:alpha val="90000"/>
              <a:hueOff val="584827"/>
              <a:satOff val="-8602"/>
              <a:lumOff val="-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Verify Content and Condition </a:t>
          </a:r>
        </a:p>
      </dsp:txBody>
      <dsp:txXfrm>
        <a:off x="3558596" y="2935570"/>
        <a:ext cx="845216" cy="421055"/>
      </dsp:txXfrm>
    </dsp:sp>
    <dsp:sp modelId="{0C10686C-A7B1-45A6-B64B-6F4D7D77A4E4}">
      <dsp:nvSpPr>
        <dsp:cNvPr id="0" name=""/>
        <dsp:cNvSpPr/>
      </dsp:nvSpPr>
      <dsp:spPr>
        <a:xfrm>
          <a:off x="4466970" y="2935570"/>
          <a:ext cx="1190039" cy="421055"/>
        </a:xfrm>
        <a:prstGeom prst="chevron">
          <a:avLst/>
        </a:prstGeom>
        <a:solidFill>
          <a:schemeClr val="accent4">
            <a:tint val="40000"/>
            <a:alpha val="90000"/>
            <a:hueOff val="621378"/>
            <a:satOff val="-9139"/>
            <a:lumOff val="-1001"/>
            <a:alphaOff val="0"/>
          </a:schemeClr>
        </a:solidFill>
        <a:ln w="55000" cap="flat" cmpd="thickThin" algn="ctr">
          <a:solidFill>
            <a:schemeClr val="accent4">
              <a:tint val="40000"/>
              <a:alpha val="90000"/>
              <a:hueOff val="621378"/>
              <a:satOff val="-9139"/>
              <a:lumOff val="-1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Determine if Item(s) is Fixed Asset </a:t>
          </a:r>
        </a:p>
      </dsp:txBody>
      <dsp:txXfrm>
        <a:off x="4677498" y="2935570"/>
        <a:ext cx="768984" cy="421055"/>
      </dsp:txXfrm>
    </dsp:sp>
    <dsp:sp modelId="{C70FE5F9-2129-4661-80F4-A0428CA000B0}">
      <dsp:nvSpPr>
        <dsp:cNvPr id="0" name=""/>
        <dsp:cNvSpPr/>
      </dsp:nvSpPr>
      <dsp:spPr>
        <a:xfrm>
          <a:off x="1339432" y="3470767"/>
          <a:ext cx="1268238" cy="507295"/>
        </a:xfrm>
        <a:prstGeom prst="chevron">
          <a:avLst/>
        </a:prstGeom>
        <a:solidFill>
          <a:schemeClr val="accent4">
            <a:hueOff val="913528"/>
            <a:satOff val="-15804"/>
            <a:lumOff val="-33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Contract Admin</a:t>
          </a:r>
        </a:p>
      </dsp:txBody>
      <dsp:txXfrm>
        <a:off x="1593080" y="3470767"/>
        <a:ext cx="760943" cy="507295"/>
      </dsp:txXfrm>
    </dsp:sp>
    <dsp:sp modelId="{26B2271C-B2AC-46B2-9743-B2D51082F152}">
      <dsp:nvSpPr>
        <dsp:cNvPr id="0" name=""/>
        <dsp:cNvSpPr/>
      </dsp:nvSpPr>
      <dsp:spPr>
        <a:xfrm>
          <a:off x="2442799" y="3513887"/>
          <a:ext cx="1459619" cy="421055"/>
        </a:xfrm>
        <a:prstGeom prst="chevron">
          <a:avLst/>
        </a:prstGeom>
        <a:solidFill>
          <a:schemeClr val="accent4">
            <a:tint val="40000"/>
            <a:alpha val="90000"/>
            <a:hueOff val="657930"/>
            <a:satOff val="-9677"/>
            <a:lumOff val="-1060"/>
            <a:alphaOff val="0"/>
          </a:schemeClr>
        </a:solidFill>
        <a:ln w="55000" cap="flat" cmpd="thickThin" algn="ctr">
          <a:solidFill>
            <a:schemeClr val="accent4">
              <a:tint val="40000"/>
              <a:alpha val="90000"/>
              <a:hueOff val="657930"/>
              <a:satOff val="-9677"/>
              <a:lumOff val="-1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Monitor Vendor Performance</a:t>
          </a:r>
        </a:p>
      </dsp:txBody>
      <dsp:txXfrm>
        <a:off x="2653327" y="3513887"/>
        <a:ext cx="1038564" cy="421055"/>
      </dsp:txXfrm>
    </dsp:sp>
    <dsp:sp modelId="{3B0F68C4-DFFF-49E4-B61E-73B024DAD48A}">
      <dsp:nvSpPr>
        <dsp:cNvPr id="0" name=""/>
        <dsp:cNvSpPr/>
      </dsp:nvSpPr>
      <dsp:spPr>
        <a:xfrm>
          <a:off x="3755050" y="3513887"/>
          <a:ext cx="1380977" cy="421055"/>
        </a:xfrm>
        <a:prstGeom prst="chevron">
          <a:avLst/>
        </a:prstGeom>
        <a:solidFill>
          <a:schemeClr val="accent4">
            <a:tint val="40000"/>
            <a:alpha val="90000"/>
            <a:hueOff val="694482"/>
            <a:satOff val="-10215"/>
            <a:lumOff val="-1119"/>
            <a:alphaOff val="0"/>
          </a:schemeClr>
        </a:solidFill>
        <a:ln w="55000" cap="flat" cmpd="thickThin" algn="ctr">
          <a:solidFill>
            <a:schemeClr val="accent4">
              <a:tint val="40000"/>
              <a:alpha val="90000"/>
              <a:hueOff val="694482"/>
              <a:satOff val="-10215"/>
              <a:lumOff val="-1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Modify Contract if Necessary </a:t>
          </a:r>
        </a:p>
      </dsp:txBody>
      <dsp:txXfrm>
        <a:off x="3965578" y="3513887"/>
        <a:ext cx="959922" cy="421055"/>
      </dsp:txXfrm>
    </dsp:sp>
    <dsp:sp modelId="{D54D10FC-D909-43F3-9241-2D24043468B7}">
      <dsp:nvSpPr>
        <dsp:cNvPr id="0" name=""/>
        <dsp:cNvSpPr/>
      </dsp:nvSpPr>
      <dsp:spPr>
        <a:xfrm>
          <a:off x="1339432" y="4049083"/>
          <a:ext cx="1268238" cy="507295"/>
        </a:xfrm>
        <a:prstGeom prst="chevron">
          <a:avLst/>
        </a:prstGeom>
        <a:solidFill>
          <a:schemeClr val="accent4">
            <a:hueOff val="1065783"/>
            <a:satOff val="-18438"/>
            <a:lumOff val="-394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Payment</a:t>
          </a:r>
        </a:p>
      </dsp:txBody>
      <dsp:txXfrm>
        <a:off x="1593080" y="4049083"/>
        <a:ext cx="760943" cy="507295"/>
      </dsp:txXfrm>
    </dsp:sp>
    <dsp:sp modelId="{0D6197B2-5F02-47D7-A729-242B6CA772B7}">
      <dsp:nvSpPr>
        <dsp:cNvPr id="0" name=""/>
        <dsp:cNvSpPr/>
      </dsp:nvSpPr>
      <dsp:spPr>
        <a:xfrm>
          <a:off x="2442799" y="4092204"/>
          <a:ext cx="1203439" cy="421055"/>
        </a:xfrm>
        <a:prstGeom prst="chevron">
          <a:avLst/>
        </a:prstGeom>
        <a:solidFill>
          <a:schemeClr val="accent4">
            <a:tint val="40000"/>
            <a:alpha val="90000"/>
            <a:hueOff val="731033"/>
            <a:satOff val="-10752"/>
            <a:lumOff val="-1177"/>
            <a:alphaOff val="0"/>
          </a:schemeClr>
        </a:solidFill>
        <a:ln w="55000" cap="flat" cmpd="thickThin" algn="ctr">
          <a:solidFill>
            <a:schemeClr val="accent4">
              <a:tint val="40000"/>
              <a:alpha val="90000"/>
              <a:hueOff val="731033"/>
              <a:satOff val="-10752"/>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1" kern="1200" dirty="0"/>
            <a:t>Issue Warrant for Payment </a:t>
          </a:r>
        </a:p>
      </dsp:txBody>
      <dsp:txXfrm>
        <a:off x="2653327" y="4092204"/>
        <a:ext cx="782384" cy="421055"/>
      </dsp:txXfrm>
    </dsp:sp>
    <dsp:sp modelId="{986EC708-A957-4D5A-8267-A5FBB685B2F6}">
      <dsp:nvSpPr>
        <dsp:cNvPr id="0" name=""/>
        <dsp:cNvSpPr/>
      </dsp:nvSpPr>
      <dsp:spPr>
        <a:xfrm>
          <a:off x="1339432" y="4627400"/>
          <a:ext cx="1268238" cy="507295"/>
        </a:xfrm>
        <a:prstGeom prst="chevron">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t>Disposal</a:t>
          </a:r>
        </a:p>
      </dsp:txBody>
      <dsp:txXfrm>
        <a:off x="1593080" y="4627400"/>
        <a:ext cx="760943" cy="507295"/>
      </dsp:txXfrm>
    </dsp:sp>
    <dsp:sp modelId="{6C913B64-00BD-42D9-9AC4-AE7DE80BE10D}">
      <dsp:nvSpPr>
        <dsp:cNvPr id="0" name=""/>
        <dsp:cNvSpPr/>
      </dsp:nvSpPr>
      <dsp:spPr>
        <a:xfrm>
          <a:off x="2442799" y="4670521"/>
          <a:ext cx="1052638" cy="421055"/>
        </a:xfrm>
        <a:prstGeom prst="chevron">
          <a:avLst/>
        </a:prstGeom>
        <a:solidFill>
          <a:schemeClr val="accent4">
            <a:tint val="40000"/>
            <a:alpha val="90000"/>
            <a:hueOff val="767585"/>
            <a:satOff val="-11290"/>
            <a:lumOff val="-1236"/>
            <a:alphaOff val="0"/>
          </a:schemeClr>
        </a:solidFill>
        <a:ln w="55000" cap="flat" cmpd="thickThin" algn="ctr">
          <a:solidFill>
            <a:schemeClr val="accent4">
              <a:tint val="40000"/>
              <a:alpha val="90000"/>
              <a:hueOff val="767585"/>
              <a:satOff val="-11290"/>
              <a:lumOff val="-1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Dispose of Item (s)</a:t>
          </a:r>
          <a:endParaRPr lang="en-US" sz="900" kern="1200"/>
        </a:p>
      </dsp:txBody>
      <dsp:txXfrm>
        <a:off x="2653327" y="4670521"/>
        <a:ext cx="631583" cy="421055"/>
      </dsp:txXfrm>
    </dsp:sp>
    <dsp:sp modelId="{31689569-1D55-4921-8AF1-4CBEAEE57C3B}">
      <dsp:nvSpPr>
        <dsp:cNvPr id="0" name=""/>
        <dsp:cNvSpPr/>
      </dsp:nvSpPr>
      <dsp:spPr>
        <a:xfrm>
          <a:off x="3348068" y="4670521"/>
          <a:ext cx="1052638" cy="421055"/>
        </a:xfrm>
        <a:prstGeom prst="chevron">
          <a:avLst/>
        </a:prstGeom>
        <a:solidFill>
          <a:schemeClr val="accent4">
            <a:tint val="40000"/>
            <a:alpha val="90000"/>
            <a:hueOff val="804137"/>
            <a:satOff val="-11827"/>
            <a:lumOff val="-1295"/>
            <a:alphaOff val="0"/>
          </a:schemeClr>
        </a:solidFill>
        <a:ln w="55000" cap="flat" cmpd="thickThin" algn="ctr">
          <a:solidFill>
            <a:schemeClr val="accent4">
              <a:tint val="40000"/>
              <a:alpha val="90000"/>
              <a:hueOff val="804137"/>
              <a:satOff val="-11827"/>
              <a:lumOff val="-1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Surplus Property </a:t>
          </a:r>
        </a:p>
      </dsp:txBody>
      <dsp:txXfrm>
        <a:off x="3558596" y="4670521"/>
        <a:ext cx="631583" cy="421055"/>
      </dsp:txXfrm>
    </dsp:sp>
    <dsp:sp modelId="{5E048BA8-FB95-4848-922A-30B68F347719}">
      <dsp:nvSpPr>
        <dsp:cNvPr id="0" name=""/>
        <dsp:cNvSpPr/>
      </dsp:nvSpPr>
      <dsp:spPr>
        <a:xfrm>
          <a:off x="4253337" y="4670521"/>
          <a:ext cx="1052638" cy="421055"/>
        </a:xfrm>
        <a:prstGeom prst="chevron">
          <a:avLst/>
        </a:prstGeom>
        <a:solidFill>
          <a:schemeClr val="accent4">
            <a:tint val="40000"/>
            <a:alpha val="90000"/>
            <a:hueOff val="840688"/>
            <a:satOff val="-12365"/>
            <a:lumOff val="-1354"/>
            <a:alphaOff val="0"/>
          </a:schemeClr>
        </a:solidFill>
        <a:ln w="55000" cap="flat" cmpd="thickThin" algn="ctr">
          <a:solidFill>
            <a:schemeClr val="accent4">
              <a:tint val="40000"/>
              <a:alpha val="90000"/>
              <a:hueOff val="840688"/>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b="1" kern="1200"/>
            <a:t>Transfer to Other Agency </a:t>
          </a:r>
        </a:p>
      </dsp:txBody>
      <dsp:txXfrm>
        <a:off x="4463865" y="4670521"/>
        <a:ext cx="631583" cy="4210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5036E56-8990-4425-B8D1-102F40FFCC07}" type="datetimeFigureOut">
              <a:rPr lang="en-US" smtClean="0"/>
              <a:t>11/25/2025</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13A173-83FE-41F1-BC76-4DB0D6E84BBE}" type="slidenum">
              <a:rPr lang="en-US" smtClean="0"/>
              <a:t>‹#›</a:t>
            </a:fld>
            <a:endParaRPr lang="en-US"/>
          </a:p>
        </p:txBody>
      </p:sp>
    </p:spTree>
    <p:extLst>
      <p:ext uri="{BB962C8B-B14F-4D97-AF65-F5344CB8AC3E}">
        <p14:creationId xmlns:p14="http://schemas.microsoft.com/office/powerpoint/2010/main" val="333806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7E5B768-C850-443E-9FE0-4DA41A84BF50}" type="datetimeFigureOut">
              <a:rPr lang="en-US" smtClean="0"/>
              <a:t>11/25/2025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89C44D8-B2A4-4D23-B79A-531899224F64}" type="slidenum">
              <a:rPr lang="en-US" smtClean="0"/>
              <a:t>‹#›</a:t>
            </a:fld>
            <a:endParaRPr lang="en-US"/>
          </a:p>
        </p:txBody>
      </p:sp>
    </p:spTree>
    <p:extLst>
      <p:ext uri="{BB962C8B-B14F-4D97-AF65-F5344CB8AC3E}">
        <p14:creationId xmlns:p14="http://schemas.microsoft.com/office/powerpoint/2010/main" val="365173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9A6E0-29AD-5F20-E5A1-1CE461689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4B39A-FAE4-3830-7290-C09976767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4043A-F76C-8A50-676F-8F4B6B0C66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AD5F66-66A0-7156-18DD-B6824951F4D3}"/>
              </a:ext>
            </a:extLst>
          </p:cNvPr>
          <p:cNvSpPr>
            <a:spLocks noGrp="1"/>
          </p:cNvSpPr>
          <p:nvPr>
            <p:ph type="sldNum" sz="quarter" idx="10"/>
          </p:nvPr>
        </p:nvSpPr>
        <p:spPr/>
        <p:txBody>
          <a:bodyPr/>
          <a:lstStyle/>
          <a:p>
            <a:fld id="{C18CFB02-116A-451B-9ECD-9AA02AF54E32}" type="slidenum">
              <a:rPr lang="en-US" smtClean="0"/>
              <a:t>1</a:t>
            </a:fld>
            <a:endParaRPr lang="en-US"/>
          </a:p>
        </p:txBody>
      </p:sp>
    </p:spTree>
    <p:extLst>
      <p:ext uri="{BB962C8B-B14F-4D97-AF65-F5344CB8AC3E}">
        <p14:creationId xmlns:p14="http://schemas.microsoft.com/office/powerpoint/2010/main" val="44347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10</a:t>
            </a:fld>
            <a:endParaRPr lang="en-US"/>
          </a:p>
        </p:txBody>
      </p:sp>
    </p:spTree>
    <p:extLst>
      <p:ext uri="{BB962C8B-B14F-4D97-AF65-F5344CB8AC3E}">
        <p14:creationId xmlns:p14="http://schemas.microsoft.com/office/powerpoint/2010/main" val="171064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11</a:t>
            </a:fld>
            <a:endParaRPr lang="en-US"/>
          </a:p>
        </p:txBody>
      </p:sp>
    </p:spTree>
    <p:extLst>
      <p:ext uri="{BB962C8B-B14F-4D97-AF65-F5344CB8AC3E}">
        <p14:creationId xmlns:p14="http://schemas.microsoft.com/office/powerpoint/2010/main" val="37444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12</a:t>
            </a:fld>
            <a:endParaRPr lang="en-US"/>
          </a:p>
        </p:txBody>
      </p:sp>
    </p:spTree>
    <p:extLst>
      <p:ext uri="{BB962C8B-B14F-4D97-AF65-F5344CB8AC3E}">
        <p14:creationId xmlns:p14="http://schemas.microsoft.com/office/powerpoint/2010/main" val="16113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13</a:t>
            </a:fld>
            <a:endParaRPr lang="en-US"/>
          </a:p>
        </p:txBody>
      </p:sp>
    </p:spTree>
    <p:extLst>
      <p:ext uri="{BB962C8B-B14F-4D97-AF65-F5344CB8AC3E}">
        <p14:creationId xmlns:p14="http://schemas.microsoft.com/office/powerpoint/2010/main" val="7292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14</a:t>
            </a:fld>
            <a:endParaRPr lang="en-US"/>
          </a:p>
        </p:txBody>
      </p:sp>
    </p:spTree>
    <p:extLst>
      <p:ext uri="{BB962C8B-B14F-4D97-AF65-F5344CB8AC3E}">
        <p14:creationId xmlns:p14="http://schemas.microsoft.com/office/powerpoint/2010/main" val="321719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C44D8-B2A4-4D23-B79A-531899224F64}" type="slidenum">
              <a:rPr lang="en-US" smtClean="0"/>
              <a:t>15</a:t>
            </a:fld>
            <a:endParaRPr lang="en-US"/>
          </a:p>
        </p:txBody>
      </p:sp>
    </p:spTree>
    <p:extLst>
      <p:ext uri="{BB962C8B-B14F-4D97-AF65-F5344CB8AC3E}">
        <p14:creationId xmlns:p14="http://schemas.microsoft.com/office/powerpoint/2010/main" val="348418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75D3-4426-F8C2-1B81-CDB23F730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22FF-52F8-3E0F-072F-EEF121238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B49F6-37C0-3C40-FE21-5E0A0629E7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A140A0-CC8F-37BB-F4B4-BA6EBFAE74DD}"/>
              </a:ext>
            </a:extLst>
          </p:cNvPr>
          <p:cNvSpPr>
            <a:spLocks noGrp="1"/>
          </p:cNvSpPr>
          <p:nvPr>
            <p:ph type="sldNum" sz="quarter" idx="10"/>
          </p:nvPr>
        </p:nvSpPr>
        <p:spPr/>
        <p:txBody>
          <a:bodyPr/>
          <a:lstStyle/>
          <a:p>
            <a:fld id="{C18CFB02-116A-451B-9ECD-9AA02AF54E32}" type="slidenum">
              <a:rPr lang="en-US" smtClean="0"/>
              <a:t>16</a:t>
            </a:fld>
            <a:endParaRPr lang="en-US"/>
          </a:p>
        </p:txBody>
      </p:sp>
    </p:spTree>
    <p:extLst>
      <p:ext uri="{BB962C8B-B14F-4D97-AF65-F5344CB8AC3E}">
        <p14:creationId xmlns:p14="http://schemas.microsoft.com/office/powerpoint/2010/main" val="3211421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CC030-9935-BB3A-A0BA-9F76422F0A41}"/>
            </a:ext>
          </a:extLst>
        </p:cNvPr>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6AE35C97-F826-87B3-6074-9BDB37EDCAC1}"/>
              </a:ext>
            </a:extLst>
          </p:cNvPr>
          <p:cNvSpPr>
            <a:spLocks noGrp="1" noRot="1" noChangeAspect="1"/>
          </p:cNvSpPr>
          <p:nvPr>
            <p:ph type="sldImg"/>
          </p:nvPr>
        </p:nvSpPr>
        <p:spPr bwMode="auto">
          <a:noFill/>
          <a:ln>
            <a:solidFill>
              <a:srgbClr val="000000"/>
            </a:solidFill>
            <a:miter lim="800000"/>
            <a:headEnd/>
            <a:tailEnd/>
          </a:ln>
        </p:spPr>
      </p:sp>
      <p:sp>
        <p:nvSpPr>
          <p:cNvPr id="136194" name="Notes Placeholder 2">
            <a:extLst>
              <a:ext uri="{FF2B5EF4-FFF2-40B4-BE49-F238E27FC236}">
                <a16:creationId xmlns:a16="http://schemas.microsoft.com/office/drawing/2014/main" id="{A583FD27-3A1B-FB3F-FC10-1B90A64030C2}"/>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36195" name="Slide Number Placeholder 3">
            <a:extLst>
              <a:ext uri="{FF2B5EF4-FFF2-40B4-BE49-F238E27FC236}">
                <a16:creationId xmlns:a16="http://schemas.microsoft.com/office/drawing/2014/main" id="{5575AA4A-4BC2-4256-6EC8-D4441950D49E}"/>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9F104A-2229-4E85-A01E-D390430AD59F}"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0955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15A8-CEE2-2F70-ABAD-BC70D14C47B6}"/>
            </a:ext>
          </a:extLst>
        </p:cNvPr>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80DBD271-C24A-9193-FDBB-A77552479F81}"/>
              </a:ext>
            </a:extLst>
          </p:cNvPr>
          <p:cNvSpPr>
            <a:spLocks noGrp="1" noRot="1" noChangeAspect="1"/>
          </p:cNvSpPr>
          <p:nvPr>
            <p:ph type="sldImg"/>
          </p:nvPr>
        </p:nvSpPr>
        <p:spPr bwMode="auto">
          <a:noFill/>
          <a:ln>
            <a:solidFill>
              <a:srgbClr val="000000"/>
            </a:solidFill>
            <a:miter lim="800000"/>
            <a:headEnd/>
            <a:tailEnd/>
          </a:ln>
        </p:spPr>
      </p:sp>
      <p:sp>
        <p:nvSpPr>
          <p:cNvPr id="136194" name="Notes Placeholder 2">
            <a:extLst>
              <a:ext uri="{FF2B5EF4-FFF2-40B4-BE49-F238E27FC236}">
                <a16:creationId xmlns:a16="http://schemas.microsoft.com/office/drawing/2014/main" id="{AEB36907-1DAD-59A9-814F-7008DFF3907B}"/>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36195" name="Slide Number Placeholder 3">
            <a:extLst>
              <a:ext uri="{FF2B5EF4-FFF2-40B4-BE49-F238E27FC236}">
                <a16:creationId xmlns:a16="http://schemas.microsoft.com/office/drawing/2014/main" id="{950F3E82-D931-225F-52B6-34637C1B233B}"/>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9F104A-2229-4E85-A01E-D390430AD59F}"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0103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9F104A-2229-4E85-A01E-D390430AD59F}"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6187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C8364-E81C-8185-912B-2F3AE777F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C0584-7AA2-B9A0-A4C2-7052BC56F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0D3EC-AC94-0E34-3BFC-1A54A32091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682A16-E686-001F-8E5C-2EA8F821B82B}"/>
              </a:ext>
            </a:extLst>
          </p:cNvPr>
          <p:cNvSpPr>
            <a:spLocks noGrp="1"/>
          </p:cNvSpPr>
          <p:nvPr>
            <p:ph type="sldNum" sz="quarter" idx="10"/>
          </p:nvPr>
        </p:nvSpPr>
        <p:spPr/>
        <p:txBody>
          <a:bodyPr/>
          <a:lstStyle/>
          <a:p>
            <a:fld id="{C18CFB02-116A-451B-9ECD-9AA02AF54E32}" type="slidenum">
              <a:rPr lang="en-US" smtClean="0"/>
              <a:t>2</a:t>
            </a:fld>
            <a:endParaRPr lang="en-US"/>
          </a:p>
        </p:txBody>
      </p:sp>
    </p:spTree>
    <p:extLst>
      <p:ext uri="{BB962C8B-B14F-4D97-AF65-F5344CB8AC3E}">
        <p14:creationId xmlns:p14="http://schemas.microsoft.com/office/powerpoint/2010/main" val="31056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2433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3476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CB9F-6844-4F29-F4B7-C90873C04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75ED6-D51C-8270-9932-BA8E1DC38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411BE-D7C6-DC08-CDB3-CE2D22DB56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7482C0-219A-CCFC-9D51-D311908C095C}"/>
              </a:ext>
            </a:extLst>
          </p:cNvPr>
          <p:cNvSpPr>
            <a:spLocks noGrp="1"/>
          </p:cNvSpPr>
          <p:nvPr>
            <p:ph type="sldNum" sz="quarter" idx="10"/>
          </p:nvPr>
        </p:nvSpPr>
        <p:spPr/>
        <p:txBody>
          <a:bodyPr/>
          <a:lstStyle/>
          <a:p>
            <a:fld id="{C18CFB02-116A-451B-9ECD-9AA02AF54E32}" type="slidenum">
              <a:rPr lang="en-US" smtClean="0"/>
              <a:t>22</a:t>
            </a:fld>
            <a:endParaRPr lang="en-US"/>
          </a:p>
        </p:txBody>
      </p:sp>
    </p:spTree>
    <p:extLst>
      <p:ext uri="{BB962C8B-B14F-4D97-AF65-F5344CB8AC3E}">
        <p14:creationId xmlns:p14="http://schemas.microsoft.com/office/powerpoint/2010/main" val="371933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B8263-F7F9-4556-BFB6-86062694550E}"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69192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24</a:t>
            </a:fld>
            <a:endParaRPr lang="en-US"/>
          </a:p>
        </p:txBody>
      </p:sp>
    </p:spTree>
    <p:extLst>
      <p:ext uri="{BB962C8B-B14F-4D97-AF65-F5344CB8AC3E}">
        <p14:creationId xmlns:p14="http://schemas.microsoft.com/office/powerpoint/2010/main" val="453273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25</a:t>
            </a:fld>
            <a:endParaRPr lang="en-US"/>
          </a:p>
        </p:txBody>
      </p:sp>
    </p:spTree>
    <p:extLst>
      <p:ext uri="{BB962C8B-B14F-4D97-AF65-F5344CB8AC3E}">
        <p14:creationId xmlns:p14="http://schemas.microsoft.com/office/powerpoint/2010/main" val="266749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041EB-5A5B-F91E-6BF3-266CF4FC0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37BEB-9EC5-D1A1-9C4B-A827AFDC1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CAC22-949E-FB67-4DD3-1FE205088661}"/>
              </a:ext>
            </a:extLst>
          </p:cNvPr>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a:extLst>
              <a:ext uri="{FF2B5EF4-FFF2-40B4-BE49-F238E27FC236}">
                <a16:creationId xmlns:a16="http://schemas.microsoft.com/office/drawing/2014/main" id="{BDB53E82-7CA8-5169-DACF-161D081DBC91}"/>
              </a:ext>
            </a:extLst>
          </p:cNvPr>
          <p:cNvSpPr>
            <a:spLocks noGrp="1"/>
          </p:cNvSpPr>
          <p:nvPr>
            <p:ph type="sldNum" sz="quarter" idx="10"/>
          </p:nvPr>
        </p:nvSpPr>
        <p:spPr/>
        <p:txBody>
          <a:bodyPr/>
          <a:lstStyle/>
          <a:p>
            <a:fld id="{C18CFB02-116A-451B-9ECD-9AA02AF54E32}" type="slidenum">
              <a:rPr lang="en-US" smtClean="0"/>
              <a:t>26</a:t>
            </a:fld>
            <a:endParaRPr lang="en-US"/>
          </a:p>
        </p:txBody>
      </p:sp>
    </p:spTree>
    <p:extLst>
      <p:ext uri="{BB962C8B-B14F-4D97-AF65-F5344CB8AC3E}">
        <p14:creationId xmlns:p14="http://schemas.microsoft.com/office/powerpoint/2010/main" val="140314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27</a:t>
            </a:fld>
            <a:endParaRPr lang="en-US"/>
          </a:p>
        </p:txBody>
      </p:sp>
    </p:spTree>
    <p:extLst>
      <p:ext uri="{BB962C8B-B14F-4D97-AF65-F5344CB8AC3E}">
        <p14:creationId xmlns:p14="http://schemas.microsoft.com/office/powerpoint/2010/main" val="1842323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28</a:t>
            </a:fld>
            <a:endParaRPr lang="en-US"/>
          </a:p>
        </p:txBody>
      </p:sp>
    </p:spTree>
    <p:extLst>
      <p:ext uri="{BB962C8B-B14F-4D97-AF65-F5344CB8AC3E}">
        <p14:creationId xmlns:p14="http://schemas.microsoft.com/office/powerpoint/2010/main" val="2831605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29</a:t>
            </a:fld>
            <a:endParaRPr lang="en-US"/>
          </a:p>
        </p:txBody>
      </p:sp>
    </p:spTree>
    <p:extLst>
      <p:ext uri="{BB962C8B-B14F-4D97-AF65-F5344CB8AC3E}">
        <p14:creationId xmlns:p14="http://schemas.microsoft.com/office/powerpoint/2010/main" val="43367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3</a:t>
            </a:fld>
            <a:endParaRPr lang="en-US"/>
          </a:p>
        </p:txBody>
      </p:sp>
    </p:spTree>
    <p:extLst>
      <p:ext uri="{BB962C8B-B14F-4D97-AF65-F5344CB8AC3E}">
        <p14:creationId xmlns:p14="http://schemas.microsoft.com/office/powerpoint/2010/main" val="3285710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30</a:t>
            </a:fld>
            <a:endParaRPr lang="en-US"/>
          </a:p>
        </p:txBody>
      </p:sp>
    </p:spTree>
    <p:extLst>
      <p:ext uri="{BB962C8B-B14F-4D97-AF65-F5344CB8AC3E}">
        <p14:creationId xmlns:p14="http://schemas.microsoft.com/office/powerpoint/2010/main" val="2065838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E489E-741C-4A5E-9243-AD4DD2D03A7F}" type="slidenum">
              <a:rPr lang="en-US" smtClean="0"/>
              <a:t>31</a:t>
            </a:fld>
            <a:endParaRPr lang="en-US"/>
          </a:p>
        </p:txBody>
      </p:sp>
    </p:spTree>
    <p:extLst>
      <p:ext uri="{BB962C8B-B14F-4D97-AF65-F5344CB8AC3E}">
        <p14:creationId xmlns:p14="http://schemas.microsoft.com/office/powerpoint/2010/main" val="2823029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893951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F710E-B43E-B45F-3630-44D72D5EA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D3319-6003-DD4F-45DD-A5B2B7FFD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45196-DF32-310D-E243-BBFF8047F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4E2B21-63D7-37C4-6CCA-23BF03D0E838}"/>
              </a:ext>
            </a:extLst>
          </p:cNvPr>
          <p:cNvSpPr>
            <a:spLocks noGrp="1"/>
          </p:cNvSpPr>
          <p:nvPr>
            <p:ph type="sldNum" sz="quarter" idx="10"/>
          </p:nvPr>
        </p:nvSpPr>
        <p:spPr/>
        <p:txBody>
          <a:bodyPr/>
          <a:lstStyle/>
          <a:p>
            <a:fld id="{C18CFB02-116A-451B-9ECD-9AA02AF54E3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51006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vendors call and ask how they can do business with the State of MS, send them to OPTFMs website</a:t>
            </a:r>
          </a:p>
          <a:p>
            <a:endParaRPr lang="en-US" baseline="0" dirty="0"/>
          </a:p>
          <a:p>
            <a:r>
              <a:rPr lang="en-US" baseline="0" dirty="0"/>
              <a:t>Also tell them to make sure that they are not already registered.  If they are, they need to modify their existing profile, not create a new one!</a:t>
            </a:r>
          </a:p>
        </p:txBody>
      </p:sp>
      <p:sp>
        <p:nvSpPr>
          <p:cNvPr id="4" name="Slide Number Placeholder 3"/>
          <p:cNvSpPr>
            <a:spLocks noGrp="1"/>
          </p:cNvSpPr>
          <p:nvPr>
            <p:ph type="sldNum" sz="quarter" idx="10"/>
          </p:nvPr>
        </p:nvSpPr>
        <p:spPr/>
        <p:txBody>
          <a:bodyPr/>
          <a:lstStyle/>
          <a:p>
            <a:fld id="{C18CFB02-116A-451B-9ECD-9AA02AF54E32}" type="slidenum">
              <a:rPr lang="en-US" smtClean="0"/>
              <a:t>35</a:t>
            </a:fld>
            <a:endParaRPr lang="en-US" dirty="0"/>
          </a:p>
        </p:txBody>
      </p:sp>
    </p:spTree>
    <p:extLst>
      <p:ext uri="{BB962C8B-B14F-4D97-AF65-F5344CB8AC3E}">
        <p14:creationId xmlns:p14="http://schemas.microsoft.com/office/powerpoint/2010/main" val="184396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4</a:t>
            </a:fld>
            <a:endParaRPr lang="en-US"/>
          </a:p>
        </p:txBody>
      </p:sp>
    </p:spTree>
    <p:extLst>
      <p:ext uri="{BB962C8B-B14F-4D97-AF65-F5344CB8AC3E}">
        <p14:creationId xmlns:p14="http://schemas.microsoft.com/office/powerpoint/2010/main" val="191732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use of P-card for non-equipment</a:t>
            </a:r>
            <a:r>
              <a:rPr lang="en-US" baseline="0" dirty="0"/>
              <a:t> items</a:t>
            </a:r>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5</a:t>
            </a:fld>
            <a:endParaRPr lang="en-US"/>
          </a:p>
        </p:txBody>
      </p:sp>
    </p:spTree>
    <p:extLst>
      <p:ext uri="{BB962C8B-B14F-4D97-AF65-F5344CB8AC3E}">
        <p14:creationId xmlns:p14="http://schemas.microsoft.com/office/powerpoint/2010/main" val="115717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FB02-116A-451B-9ECD-9AA02AF54E32}" type="slidenum">
              <a:rPr lang="en-US" smtClean="0"/>
              <a:t>6</a:t>
            </a:fld>
            <a:endParaRPr lang="en-US"/>
          </a:p>
        </p:txBody>
      </p:sp>
    </p:spTree>
    <p:extLst>
      <p:ext uri="{BB962C8B-B14F-4D97-AF65-F5344CB8AC3E}">
        <p14:creationId xmlns:p14="http://schemas.microsoft.com/office/powerpoint/2010/main" val="391783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FB02-116A-451B-9ECD-9AA02AF54E32}" type="slidenum">
              <a:rPr lang="en-US" smtClean="0"/>
              <a:t>7</a:t>
            </a:fld>
            <a:endParaRPr lang="en-US"/>
          </a:p>
        </p:txBody>
      </p:sp>
    </p:spTree>
    <p:extLst>
      <p:ext uri="{BB962C8B-B14F-4D97-AF65-F5344CB8AC3E}">
        <p14:creationId xmlns:p14="http://schemas.microsoft.com/office/powerpoint/2010/main" val="43884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8</a:t>
            </a:fld>
            <a:endParaRPr lang="en-US"/>
          </a:p>
        </p:txBody>
      </p:sp>
    </p:spTree>
    <p:extLst>
      <p:ext uri="{BB962C8B-B14F-4D97-AF65-F5344CB8AC3E}">
        <p14:creationId xmlns:p14="http://schemas.microsoft.com/office/powerpoint/2010/main" val="35516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3DFF-DB89-43B4-AFB9-35836A6E2AA3}" type="slidenum">
              <a:rPr lang="en-US" smtClean="0"/>
              <a:t>9</a:t>
            </a:fld>
            <a:endParaRPr lang="en-US"/>
          </a:p>
        </p:txBody>
      </p:sp>
    </p:spTree>
    <p:extLst>
      <p:ext uri="{BB962C8B-B14F-4D97-AF65-F5344CB8AC3E}">
        <p14:creationId xmlns:p14="http://schemas.microsoft.com/office/powerpoint/2010/main" val="75428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grpSp>
        <p:nvGrpSpPr>
          <p:cNvPr id="5" name="Group 1"/>
          <p:cNvGrpSpPr>
            <a:grpSpLocks/>
          </p:cNvGrpSpPr>
          <p:nvPr/>
        </p:nvGrpSpPr>
        <p:grpSpPr bwMode="auto">
          <a:xfrm>
            <a:off x="-4233" y="4953000"/>
            <a:ext cx="12196233"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r>
              <a:rPr lang="en-US"/>
              <a:t>8/30/2012</a:t>
            </a:r>
          </a:p>
        </p:txBody>
      </p:sp>
      <p:sp>
        <p:nvSpPr>
          <p:cNvPr id="12" name="Footer Placeholder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en-US">
                <a:solidFill>
                  <a:srgbClr val="2DA2BF">
                    <a:tint val="20000"/>
                  </a:srgbClr>
                </a:solidFill>
              </a:rPr>
              <a:t>Provided by the Office of Purchasing, Travel, and Fleet Management</a:t>
            </a: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244FE41-063F-4436-8BFA-2378740187E6}" type="slidenum">
              <a:rPr lang="en-US"/>
              <a:pPr>
                <a:defRPr/>
              </a:pPr>
              <a:t>‹#›</a:t>
            </a:fld>
            <a:endParaRPr lang="en-US"/>
          </a:p>
        </p:txBody>
      </p:sp>
    </p:spTree>
    <p:extLst>
      <p:ext uri="{BB962C8B-B14F-4D97-AF65-F5344CB8AC3E}">
        <p14:creationId xmlns:p14="http://schemas.microsoft.com/office/powerpoint/2010/main" val="415293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B60CDE2E-4A7D-4A0B-9889-C111FB4106D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200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B02D31AB-6BC5-48D1-A3A9-6ECF1CB9ADF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254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6" name="Slide Number Placeholder 17"/>
          <p:cNvSpPr>
            <a:spLocks noGrp="1"/>
          </p:cNvSpPr>
          <p:nvPr>
            <p:ph type="sldNum" sz="quarter" idx="12"/>
          </p:nvPr>
        </p:nvSpPr>
        <p:spPr/>
        <p:txBody>
          <a:bodyPr/>
          <a:lstStyle>
            <a:lvl1pPr>
              <a:defRPr/>
            </a:lvl1pPr>
          </a:lstStyle>
          <a:p>
            <a:pPr>
              <a:defRPr/>
            </a:pPr>
            <a:fld id="{2D493202-BA67-4D84-925B-68168B84ED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4432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5" name="Chevron 7"/>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8" name="Slide Number Placeholder 5"/>
          <p:cNvSpPr>
            <a:spLocks noGrp="1"/>
          </p:cNvSpPr>
          <p:nvPr>
            <p:ph type="sldNum" sz="quarter" idx="12"/>
          </p:nvPr>
        </p:nvSpPr>
        <p:spPr/>
        <p:txBody>
          <a:bodyPr/>
          <a:lstStyle>
            <a:lvl1pPr>
              <a:defRPr/>
            </a:lvl1pPr>
            <a:extLst/>
          </a:lstStyle>
          <a:p>
            <a:pPr>
              <a:defRPr/>
            </a:pPr>
            <a:fld id="{3E4AAFF5-FC86-4F11-B8BF-4013179477F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560633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7" name="Slide Number Placeholder 6"/>
          <p:cNvSpPr>
            <a:spLocks noGrp="1"/>
          </p:cNvSpPr>
          <p:nvPr>
            <p:ph type="sldNum" sz="quarter" idx="12"/>
          </p:nvPr>
        </p:nvSpPr>
        <p:spPr/>
        <p:txBody>
          <a:bodyPr/>
          <a:lstStyle>
            <a:lvl1pPr>
              <a:defRPr/>
            </a:lvl1pPr>
            <a:extLst/>
          </a:lstStyle>
          <a:p>
            <a:pPr>
              <a:defRPr/>
            </a:pPr>
            <a:fld id="{4D99CDC2-1DB3-4953-B8AF-F75A1091741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904569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r>
              <a:rPr lang="en-US">
                <a:solidFill>
                  <a:prstClr val="black"/>
                </a:solidFill>
              </a:rPr>
              <a:t>8/30/2012</a:t>
            </a: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Provided by the Office of Purchasing, Travel, and Fleet Management</a:t>
            </a:r>
          </a:p>
        </p:txBody>
      </p:sp>
      <p:sp>
        <p:nvSpPr>
          <p:cNvPr id="9" name="Slide Number Placeholder 8"/>
          <p:cNvSpPr>
            <a:spLocks noGrp="1"/>
          </p:cNvSpPr>
          <p:nvPr>
            <p:ph type="sldNum" sz="quarter" idx="12"/>
          </p:nvPr>
        </p:nvSpPr>
        <p:spPr/>
        <p:txBody>
          <a:bodyPr/>
          <a:lstStyle>
            <a:lvl1pPr>
              <a:defRPr/>
            </a:lvl1pPr>
            <a:extLst/>
          </a:lstStyle>
          <a:p>
            <a:pPr>
              <a:defRPr/>
            </a:pPr>
            <a:fld id="{27E4F19E-DD65-43E7-BE93-92C23913D0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01443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r>
              <a:rPr lang="en-US">
                <a:solidFill>
                  <a:prstClr val="white"/>
                </a:solidFill>
              </a:rPr>
              <a:t>8/30/2012</a:t>
            </a: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Provided by the Office of Purchasing, Travel, and Fleet Management</a:t>
            </a:r>
          </a:p>
        </p:txBody>
      </p:sp>
      <p:sp>
        <p:nvSpPr>
          <p:cNvPr id="5" name="Slide Number Placeholder 4"/>
          <p:cNvSpPr>
            <a:spLocks noGrp="1"/>
          </p:cNvSpPr>
          <p:nvPr>
            <p:ph type="sldNum" sz="quarter" idx="12"/>
          </p:nvPr>
        </p:nvSpPr>
        <p:spPr/>
        <p:txBody>
          <a:bodyPr/>
          <a:lstStyle>
            <a:lvl1pPr>
              <a:defRPr/>
            </a:lvl1pPr>
            <a:extLst/>
          </a:lstStyle>
          <a:p>
            <a:pPr>
              <a:defRPr/>
            </a:pPr>
            <a:fld id="{EE9F49BF-85C9-4D4E-AEC3-B44351B6B0D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681628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solidFill>
                  <a:prstClr val="black"/>
                </a:solidFill>
              </a:rPr>
              <a:t>8/30/2012</a:t>
            </a: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Provided by the Office of Purchasing, Travel, and Fleet Management</a:t>
            </a:r>
          </a:p>
        </p:txBody>
      </p:sp>
      <p:sp>
        <p:nvSpPr>
          <p:cNvPr id="4" name="Slide Number Placeholder 17"/>
          <p:cNvSpPr>
            <a:spLocks noGrp="1"/>
          </p:cNvSpPr>
          <p:nvPr>
            <p:ph type="sldNum" sz="quarter" idx="12"/>
          </p:nvPr>
        </p:nvSpPr>
        <p:spPr/>
        <p:txBody>
          <a:bodyPr/>
          <a:lstStyle>
            <a:lvl1pPr>
              <a:defRPr/>
            </a:lvl1pPr>
          </a:lstStyle>
          <a:p>
            <a:pPr>
              <a:defRPr/>
            </a:pPr>
            <a:fld id="{1D1458FA-4A4D-4CF6-9E81-9EDCC5265E7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2713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r>
              <a:rPr lang="en-US">
                <a:solidFill>
                  <a:prstClr val="black"/>
                </a:solidFill>
              </a:rPr>
              <a:t>8/30/2012</a:t>
            </a: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Provided by the Office of Purchasing, Travel, and Fleet Management</a:t>
            </a:r>
          </a:p>
        </p:txBody>
      </p:sp>
      <p:sp>
        <p:nvSpPr>
          <p:cNvPr id="7" name="Slide Number Placeholder 6"/>
          <p:cNvSpPr>
            <a:spLocks noGrp="1"/>
          </p:cNvSpPr>
          <p:nvPr>
            <p:ph type="sldNum" sz="quarter" idx="12"/>
          </p:nvPr>
        </p:nvSpPr>
        <p:spPr/>
        <p:txBody>
          <a:bodyPr/>
          <a:lstStyle>
            <a:lvl1pPr>
              <a:defRPr/>
            </a:lvl1pPr>
            <a:extLst/>
          </a:lstStyle>
          <a:p>
            <a:pPr>
              <a:defRPr/>
            </a:pPr>
            <a:fld id="{52C7118C-6D33-433C-AFF7-57AAE2907F1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802265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endParaRPr>
          </a:p>
        </p:txBody>
      </p:sp>
      <p:sp>
        <p:nvSpPr>
          <p:cNvPr id="6" name="Freeform 8"/>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endParaRPr>
          </a:p>
        </p:txBody>
      </p:sp>
      <p:sp>
        <p:nvSpPr>
          <p:cNvPr id="7" name="Right Triangle 9"/>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8"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10" name="Chevron 12"/>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r>
              <a:rPr lang="en-US">
                <a:solidFill>
                  <a:prstClr val="white"/>
                </a:solidFill>
              </a:rPr>
              <a:t>8/30/2012</a:t>
            </a:r>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solidFill>
                  <a:prstClr val="white"/>
                </a:solidFill>
              </a:rPr>
              <a:t>Provided by the Office of Purchasing, Travel, and Fleet Management</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501839E5-5152-4420-98EB-3A305D78528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914544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r>
              <a:rPr lang="en-US">
                <a:solidFill>
                  <a:prstClr val="black"/>
                </a:solidFill>
              </a:rPr>
              <a:t>8/30/2012</a:t>
            </a: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defRPr>
            </a:lvl1pPr>
            <a:extLst/>
          </a:lstStyle>
          <a:p>
            <a:pPr>
              <a:defRPr/>
            </a:pPr>
            <a:r>
              <a:rPr lang="en-US">
                <a:solidFill>
                  <a:prstClr val="black"/>
                </a:solidFill>
              </a:rPr>
              <a:t>Provided by the Office of Purchasing, Travel, and Fleet Management</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7FDE1210-5896-405F-9BCC-15918B5E5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3502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EB1D3-D2F2-F5E3-90CC-8394A28D4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4E5D0-57B3-7FFF-30F4-1B3F02371BA9}"/>
              </a:ext>
            </a:extLst>
          </p:cNvPr>
          <p:cNvSpPr>
            <a:spLocks noGrp="1"/>
          </p:cNvSpPr>
          <p:nvPr>
            <p:ph type="ctrTitle"/>
          </p:nvPr>
        </p:nvSpPr>
        <p:spPr>
          <a:xfrm>
            <a:off x="914400" y="3718882"/>
            <a:ext cx="10363200" cy="800662"/>
          </a:xfrm>
        </p:spPr>
        <p:txBody>
          <a:bodyPr>
            <a:normAutofit fontScale="90000"/>
          </a:bodyPr>
          <a:lstStyle/>
          <a:p>
            <a:pPr algn="ctr"/>
            <a:br>
              <a:rPr lang="en-US" dirty="0"/>
            </a:br>
            <a:r>
              <a:rPr lang="en-US" dirty="0"/>
              <a:t>Bureau of Purchasing and Contracting</a:t>
            </a:r>
          </a:p>
        </p:txBody>
      </p:sp>
      <p:pic>
        <p:nvPicPr>
          <p:cNvPr id="3" name="Picture 2">
            <a:extLst>
              <a:ext uri="{FF2B5EF4-FFF2-40B4-BE49-F238E27FC236}">
                <a16:creationId xmlns:a16="http://schemas.microsoft.com/office/drawing/2014/main" id="{49A6BE6E-161B-C033-6680-ED1887D0D39B}"/>
              </a:ext>
            </a:extLst>
          </p:cNvPr>
          <p:cNvPicPr>
            <a:picLocks noChangeAspect="1"/>
          </p:cNvPicPr>
          <p:nvPr/>
        </p:nvPicPr>
        <p:blipFill>
          <a:blip r:embed="rId3"/>
          <a:stretch>
            <a:fillRect/>
          </a:stretch>
        </p:blipFill>
        <p:spPr>
          <a:xfrm>
            <a:off x="2367146" y="-375386"/>
            <a:ext cx="7457708" cy="5595573"/>
          </a:xfrm>
          <a:prstGeom prst="rect">
            <a:avLst/>
          </a:prstGeom>
        </p:spPr>
      </p:pic>
    </p:spTree>
    <p:extLst>
      <p:ext uri="{BB962C8B-B14F-4D97-AF65-F5344CB8AC3E}">
        <p14:creationId xmlns:p14="http://schemas.microsoft.com/office/powerpoint/2010/main" val="280649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400" dirty="0"/>
              <a:t>Asphalt, motor graders, paint striping machine, Sand and Gravel</a:t>
            </a:r>
          </a:p>
          <a:p>
            <a:r>
              <a:rPr lang="en-US" b="1" dirty="0"/>
              <a:t>How are they developed?  </a:t>
            </a:r>
            <a:r>
              <a:rPr lang="en-US" sz="2400" dirty="0"/>
              <a:t>Competitive bids by a specific agency</a:t>
            </a:r>
          </a:p>
          <a:p>
            <a:r>
              <a:rPr lang="en-US" b="1" dirty="0"/>
              <a:t>Who can use them?  </a:t>
            </a:r>
            <a:r>
              <a:rPr lang="en-US" sz="2400" dirty="0"/>
              <a:t>Agencies and governing authorities if permitted in the original bid.</a:t>
            </a:r>
          </a:p>
        </p:txBody>
      </p:sp>
      <p:sp>
        <p:nvSpPr>
          <p:cNvPr id="3" name="Title 2"/>
          <p:cNvSpPr>
            <a:spLocks noGrp="1"/>
          </p:cNvSpPr>
          <p:nvPr>
            <p:ph type="title"/>
          </p:nvPr>
        </p:nvSpPr>
        <p:spPr/>
        <p:txBody>
          <a:bodyPr>
            <a:normAutofit/>
          </a:bodyPr>
          <a:lstStyle/>
          <a:p>
            <a:pPr algn="ctr"/>
            <a:r>
              <a:rPr lang="en-US" dirty="0"/>
              <a:t>Statewide Agency Contracts</a:t>
            </a:r>
          </a:p>
        </p:txBody>
      </p:sp>
    </p:spTree>
    <p:extLst>
      <p:ext uri="{BB962C8B-B14F-4D97-AF65-F5344CB8AC3E}">
        <p14:creationId xmlns:p14="http://schemas.microsoft.com/office/powerpoint/2010/main" val="172468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400" dirty="0"/>
              <a:t>Floor covering, medical supplies, building supplies, pharmaceuticals</a:t>
            </a:r>
          </a:p>
          <a:p>
            <a:r>
              <a:rPr lang="en-US" b="1" dirty="0"/>
              <a:t>How are they developed?  </a:t>
            </a:r>
            <a:r>
              <a:rPr lang="en-US" sz="2400" dirty="0"/>
              <a:t>Cooperative contracts are procurements conducted by, or on behalf of, more than one public procurement unit, or by a public procurement unit with an external procurement activity </a:t>
            </a:r>
          </a:p>
          <a:p>
            <a:r>
              <a:rPr lang="en-US" b="1" dirty="0"/>
              <a:t>Who can use them?  </a:t>
            </a:r>
            <a:r>
              <a:rPr lang="en-US" sz="2400" dirty="0"/>
              <a:t>Agencies and governing authorities only when adopted by OPTFM</a:t>
            </a:r>
          </a:p>
          <a:p>
            <a:pPr lvl="1"/>
            <a:r>
              <a:rPr lang="en-US" sz="2000" dirty="0"/>
              <a:t>The only Cooperative Contracts allowed for use in the State of Mississippi by State Agencies and Governing Authorities are the ones that are adopted by OPTFM.</a:t>
            </a:r>
          </a:p>
        </p:txBody>
      </p:sp>
      <p:sp>
        <p:nvSpPr>
          <p:cNvPr id="3" name="Title 2"/>
          <p:cNvSpPr>
            <a:spLocks noGrp="1"/>
          </p:cNvSpPr>
          <p:nvPr>
            <p:ph type="title"/>
          </p:nvPr>
        </p:nvSpPr>
        <p:spPr/>
        <p:txBody>
          <a:bodyPr/>
          <a:lstStyle/>
          <a:p>
            <a:pPr algn="ctr"/>
            <a:r>
              <a:rPr lang="en-US" dirty="0"/>
              <a:t>Cooperative Contracts</a:t>
            </a:r>
          </a:p>
        </p:txBody>
      </p:sp>
    </p:spTree>
    <p:extLst>
      <p:ext uri="{BB962C8B-B14F-4D97-AF65-F5344CB8AC3E}">
        <p14:creationId xmlns:p14="http://schemas.microsoft.com/office/powerpoint/2010/main" val="298776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504EF-E066-D5C5-AD83-E37BDAB2FE2C}"/>
              </a:ext>
            </a:extLst>
          </p:cNvPr>
          <p:cNvPicPr>
            <a:picLocks noChangeAspect="1"/>
          </p:cNvPicPr>
          <p:nvPr/>
        </p:nvPicPr>
        <p:blipFill>
          <a:blip r:embed="rId3"/>
          <a:stretch>
            <a:fillRect/>
          </a:stretch>
        </p:blipFill>
        <p:spPr>
          <a:xfrm>
            <a:off x="373953" y="1019647"/>
            <a:ext cx="11342113" cy="4818706"/>
          </a:xfrm>
          <a:prstGeom prst="rect">
            <a:avLst/>
          </a:prstGeom>
        </p:spPr>
      </p:pic>
      <p:sp>
        <p:nvSpPr>
          <p:cNvPr id="2" name="Title 1"/>
          <p:cNvSpPr>
            <a:spLocks noGrp="1"/>
          </p:cNvSpPr>
          <p:nvPr>
            <p:ph type="title"/>
          </p:nvPr>
        </p:nvSpPr>
        <p:spPr>
          <a:xfrm>
            <a:off x="618647" y="0"/>
            <a:ext cx="10852727" cy="926089"/>
          </a:xfrm>
        </p:spPr>
        <p:txBody>
          <a:bodyPr>
            <a:normAutofit/>
          </a:bodyPr>
          <a:lstStyle/>
          <a:p>
            <a:pPr algn="ctr"/>
            <a:r>
              <a:rPr lang="en-US" dirty="0"/>
              <a:t>Locating State Contract Items</a:t>
            </a:r>
          </a:p>
        </p:txBody>
      </p:sp>
      <p:sp>
        <p:nvSpPr>
          <p:cNvPr id="3" name="Rectangle 2">
            <a:extLst>
              <a:ext uri="{FF2B5EF4-FFF2-40B4-BE49-F238E27FC236}">
                <a16:creationId xmlns:a16="http://schemas.microsoft.com/office/drawing/2014/main" id="{FB2812BD-292B-6242-6147-AE4A21F50428}"/>
              </a:ext>
            </a:extLst>
          </p:cNvPr>
          <p:cNvSpPr/>
          <p:nvPr/>
        </p:nvSpPr>
        <p:spPr>
          <a:xfrm>
            <a:off x="2061990" y="4474297"/>
            <a:ext cx="980388" cy="1876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270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DBAD8-D3D8-3F3E-4478-DDBE28669BA9}"/>
              </a:ext>
            </a:extLst>
          </p:cNvPr>
          <p:cNvPicPr>
            <a:picLocks noChangeAspect="1"/>
          </p:cNvPicPr>
          <p:nvPr/>
        </p:nvPicPr>
        <p:blipFill>
          <a:blip r:embed="rId3"/>
          <a:stretch>
            <a:fillRect/>
          </a:stretch>
        </p:blipFill>
        <p:spPr>
          <a:xfrm>
            <a:off x="0" y="756679"/>
            <a:ext cx="7943529" cy="3507313"/>
          </a:xfrm>
          <a:prstGeom prst="rect">
            <a:avLst/>
          </a:prstGeom>
        </p:spPr>
      </p:pic>
      <p:sp>
        <p:nvSpPr>
          <p:cNvPr id="2" name="Title 1"/>
          <p:cNvSpPr>
            <a:spLocks noGrp="1"/>
          </p:cNvSpPr>
          <p:nvPr>
            <p:ph type="title"/>
          </p:nvPr>
        </p:nvSpPr>
        <p:spPr>
          <a:xfrm>
            <a:off x="517236" y="-121103"/>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Category List</a:t>
            </a:r>
          </a:p>
        </p:txBody>
      </p:sp>
      <p:sp>
        <p:nvSpPr>
          <p:cNvPr id="9" name="Rectangle 8">
            <a:extLst>
              <a:ext uri="{FF2B5EF4-FFF2-40B4-BE49-F238E27FC236}">
                <a16:creationId xmlns:a16="http://schemas.microsoft.com/office/drawing/2014/main" id="{AACB2D93-5D11-0EAE-A64D-4800DD49B70C}"/>
              </a:ext>
            </a:extLst>
          </p:cNvPr>
          <p:cNvSpPr/>
          <p:nvPr/>
        </p:nvSpPr>
        <p:spPr>
          <a:xfrm>
            <a:off x="343980" y="1677545"/>
            <a:ext cx="1090183" cy="222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65DAFA57-4667-ED00-999E-5CAC752D2DE6}"/>
              </a:ext>
            </a:extLst>
          </p:cNvPr>
          <p:cNvPicPr>
            <a:picLocks noChangeAspect="1"/>
          </p:cNvPicPr>
          <p:nvPr/>
        </p:nvPicPr>
        <p:blipFill>
          <a:blip r:embed="rId4"/>
          <a:srcRect l="268" r="19161" b="6895"/>
          <a:stretch>
            <a:fillRect/>
          </a:stretch>
        </p:blipFill>
        <p:spPr>
          <a:xfrm>
            <a:off x="6095999" y="2805458"/>
            <a:ext cx="5964455" cy="3845599"/>
          </a:xfrm>
          <a:prstGeom prst="rect">
            <a:avLst/>
          </a:prstGeom>
        </p:spPr>
      </p:pic>
      <p:sp>
        <p:nvSpPr>
          <p:cNvPr id="5" name="Rectangle 4"/>
          <p:cNvSpPr/>
          <p:nvPr/>
        </p:nvSpPr>
        <p:spPr>
          <a:xfrm>
            <a:off x="6783296" y="3831269"/>
            <a:ext cx="980388" cy="272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6510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2A32BF-AF81-10BF-9F10-8E91513BBBA4}"/>
              </a:ext>
            </a:extLst>
          </p:cNvPr>
          <p:cNvPicPr>
            <a:picLocks noChangeAspect="1"/>
          </p:cNvPicPr>
          <p:nvPr/>
        </p:nvPicPr>
        <p:blipFill>
          <a:blip r:embed="rId3"/>
          <a:stretch>
            <a:fillRect/>
          </a:stretch>
        </p:blipFill>
        <p:spPr>
          <a:xfrm>
            <a:off x="776137" y="816188"/>
            <a:ext cx="10574956" cy="5389499"/>
          </a:xfrm>
          <a:prstGeom prst="rect">
            <a:avLst/>
          </a:prstGeom>
        </p:spPr>
      </p:pic>
      <p:sp>
        <p:nvSpPr>
          <p:cNvPr id="2" name="Title 1"/>
          <p:cNvSpPr>
            <a:spLocks noGrp="1"/>
          </p:cNvSpPr>
          <p:nvPr>
            <p:ph type="title"/>
          </p:nvPr>
        </p:nvSpPr>
        <p:spPr>
          <a:xfrm>
            <a:off x="443063" y="-93592"/>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Category Selection</a:t>
            </a:r>
          </a:p>
        </p:txBody>
      </p:sp>
      <p:sp>
        <p:nvSpPr>
          <p:cNvPr id="8" name="Rectangle 7"/>
          <p:cNvSpPr/>
          <p:nvPr/>
        </p:nvSpPr>
        <p:spPr>
          <a:xfrm>
            <a:off x="2399205" y="3169458"/>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E0DF31C7-FC55-DF01-9A1B-5C2B3791427E}"/>
              </a:ext>
            </a:extLst>
          </p:cNvPr>
          <p:cNvSpPr/>
          <p:nvPr/>
        </p:nvSpPr>
        <p:spPr>
          <a:xfrm>
            <a:off x="2413064" y="5219696"/>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60196FC-D909-C8E1-FF0B-EE89D806E13C}"/>
              </a:ext>
            </a:extLst>
          </p:cNvPr>
          <p:cNvSpPr/>
          <p:nvPr/>
        </p:nvSpPr>
        <p:spPr>
          <a:xfrm>
            <a:off x="2399205" y="4562742"/>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BBB2FF4-6AEF-8530-272D-11E75E6E8587}"/>
              </a:ext>
            </a:extLst>
          </p:cNvPr>
          <p:cNvSpPr/>
          <p:nvPr/>
        </p:nvSpPr>
        <p:spPr>
          <a:xfrm>
            <a:off x="2399205" y="3845809"/>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9CB5276-93BE-3CD5-6907-A50D0545FFA5}"/>
              </a:ext>
            </a:extLst>
          </p:cNvPr>
          <p:cNvSpPr/>
          <p:nvPr/>
        </p:nvSpPr>
        <p:spPr>
          <a:xfrm>
            <a:off x="2418191" y="5915315"/>
            <a:ext cx="662522" cy="182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188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939" y="0"/>
            <a:ext cx="10972800" cy="1143000"/>
          </a:xfrm>
        </p:spPr>
        <p:txBody>
          <a:bodyPr vert="horz" rtlCol="0" anchor="ctr">
            <a:normAutofit/>
            <a:scene3d>
              <a:camera prst="orthographicFront"/>
              <a:lightRig rig="soft" dir="t"/>
            </a:scene3d>
            <a:sp3d prstMaterial="softEdge">
              <a:bevelT w="25400" h="25400"/>
            </a:sp3d>
          </a:bodyPr>
          <a:lstStyle/>
          <a:p>
            <a:pPr algn="ctr"/>
            <a:r>
              <a:rPr lang="en-US" dirty="0"/>
              <a:t>Contract Search</a:t>
            </a:r>
          </a:p>
        </p:txBody>
      </p:sp>
      <p:pic>
        <p:nvPicPr>
          <p:cNvPr id="4" name="Picture 3">
            <a:extLst>
              <a:ext uri="{FF2B5EF4-FFF2-40B4-BE49-F238E27FC236}">
                <a16:creationId xmlns:a16="http://schemas.microsoft.com/office/drawing/2014/main" id="{BBDC3E69-8D72-D499-6918-4D6A9083A9FE}"/>
              </a:ext>
            </a:extLst>
          </p:cNvPr>
          <p:cNvPicPr>
            <a:picLocks noChangeAspect="1"/>
          </p:cNvPicPr>
          <p:nvPr/>
        </p:nvPicPr>
        <p:blipFill>
          <a:blip r:embed="rId3"/>
          <a:stretch>
            <a:fillRect/>
          </a:stretch>
        </p:blipFill>
        <p:spPr>
          <a:xfrm>
            <a:off x="358885" y="1141202"/>
            <a:ext cx="11065844" cy="4575595"/>
          </a:xfrm>
          <a:prstGeom prst="rect">
            <a:avLst/>
          </a:prstGeom>
        </p:spPr>
      </p:pic>
      <p:sp>
        <p:nvSpPr>
          <p:cNvPr id="8" name="Rectangle 7"/>
          <p:cNvSpPr/>
          <p:nvPr/>
        </p:nvSpPr>
        <p:spPr>
          <a:xfrm>
            <a:off x="4006861" y="4675161"/>
            <a:ext cx="4184238" cy="811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EB8D10A-AEAA-1A83-212C-0D3C6679A1D9}"/>
              </a:ext>
            </a:extLst>
          </p:cNvPr>
          <p:cNvSpPr/>
          <p:nvPr/>
        </p:nvSpPr>
        <p:spPr>
          <a:xfrm>
            <a:off x="8479857" y="4745256"/>
            <a:ext cx="1328286" cy="298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39793600-CE82-083F-C97E-F1B90FFE6AEC}"/>
              </a:ext>
            </a:extLst>
          </p:cNvPr>
          <p:cNvSpPr/>
          <p:nvPr/>
        </p:nvSpPr>
        <p:spPr>
          <a:xfrm>
            <a:off x="1518729" y="4745256"/>
            <a:ext cx="2349121" cy="298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012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B8E9-6D61-3C2B-7179-AF7EF3DC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A9505-BDB9-07F8-128B-21767665829E}"/>
              </a:ext>
            </a:extLst>
          </p:cNvPr>
          <p:cNvSpPr>
            <a:spLocks noGrp="1"/>
          </p:cNvSpPr>
          <p:nvPr>
            <p:ph type="ctrTitle"/>
          </p:nvPr>
        </p:nvSpPr>
        <p:spPr/>
        <p:txBody>
          <a:bodyPr/>
          <a:lstStyle/>
          <a:p>
            <a:pPr algn="ctr"/>
            <a:r>
              <a:rPr lang="en-US" dirty="0"/>
              <a:t>Sole Source and Emergency Procurements</a:t>
            </a:r>
          </a:p>
        </p:txBody>
      </p:sp>
    </p:spTree>
    <p:extLst>
      <p:ext uri="{BB962C8B-B14F-4D97-AF65-F5344CB8AC3E}">
        <p14:creationId xmlns:p14="http://schemas.microsoft.com/office/powerpoint/2010/main" val="326297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92A5-651A-5111-53F1-FEF16EEBDA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FD1E9-4600-3A7F-5D72-391C25200725}"/>
              </a:ext>
            </a:extLst>
          </p:cNvPr>
          <p:cNvSpPr>
            <a:spLocks noGrp="1"/>
          </p:cNvSpPr>
          <p:nvPr>
            <p:ph idx="1"/>
          </p:nvPr>
        </p:nvSpPr>
        <p:spPr>
          <a:xfrm>
            <a:off x="609600" y="1481138"/>
            <a:ext cx="10972800" cy="5102224"/>
          </a:xfrm>
        </p:spPr>
        <p:txBody>
          <a:bodyPr>
            <a:normAutofit/>
          </a:bodyPr>
          <a:lstStyle/>
          <a:p>
            <a:pPr marL="621348" lvl="1" indent="-256032" fontAlgn="auto">
              <a:spcAft>
                <a:spcPts val="0"/>
              </a:spcAft>
              <a:buFont typeface="Wingdings 3"/>
              <a:buChar char=""/>
              <a:defRPr/>
            </a:pPr>
            <a:r>
              <a:rPr lang="en-US" sz="2000" dirty="0"/>
              <a:t>Sole-source procurement is not permissible unless a requirement is available from only a single supplier. A requirement for a particular proprietary item does not justify sole-source procurement if there is more than one potential bidder or offeror for that item. The following are examples of circumstances which could necessitate sole-source procurement:</a:t>
            </a:r>
          </a:p>
          <a:p>
            <a:pPr marL="621348" lvl="1" indent="-256032" fontAlgn="auto">
              <a:spcAft>
                <a:spcPts val="0"/>
              </a:spcAft>
              <a:buFont typeface="Wingdings 3"/>
              <a:buChar char=""/>
              <a:defRPr/>
            </a:pPr>
            <a:r>
              <a:rPr lang="en-US" sz="1600" dirty="0"/>
              <a:t>(1) Where the compatibility of equipment, accessories, or replacement parts is the paramount consideration (and manufacturer is sole supplier).</a:t>
            </a:r>
          </a:p>
          <a:p>
            <a:pPr marL="621348" lvl="1" indent="-256032" fontAlgn="auto">
              <a:spcAft>
                <a:spcPts val="0"/>
              </a:spcAft>
              <a:buFont typeface="Wingdings 3"/>
              <a:buChar char=""/>
              <a:defRPr/>
            </a:pPr>
            <a:r>
              <a:rPr lang="en-US" sz="1600" dirty="0"/>
              <a:t>(2) Where a sole supplier's item is needed for trial use or testing.</a:t>
            </a:r>
          </a:p>
          <a:p>
            <a:pPr marL="621348" lvl="1" indent="-256032" fontAlgn="auto">
              <a:spcAft>
                <a:spcPts val="0"/>
              </a:spcAft>
              <a:buFont typeface="Wingdings 3"/>
              <a:buChar char=""/>
              <a:defRPr/>
            </a:pPr>
            <a:r>
              <a:rPr lang="en-US" sz="1600" dirty="0"/>
              <a:t>(3) Where a sole supplier's item is to be required when no other item will serve the need of the user entity</a:t>
            </a:r>
          </a:p>
          <a:p>
            <a:pPr marL="621348" lvl="1" indent="-256032" fontAlgn="auto">
              <a:spcAft>
                <a:spcPts val="0"/>
              </a:spcAft>
              <a:buFont typeface="Wingdings 3"/>
              <a:buChar char=""/>
              <a:defRPr/>
            </a:pPr>
            <a:endParaRPr lang="en-US" sz="1600" dirty="0"/>
          </a:p>
          <a:p>
            <a:pPr marL="365316" lvl="1" indent="0" fontAlgn="auto">
              <a:spcAft>
                <a:spcPts val="0"/>
              </a:spcAft>
              <a:buNone/>
              <a:defRPr/>
            </a:pPr>
            <a:endParaRPr lang="en-US" sz="900" dirty="0"/>
          </a:p>
          <a:p>
            <a:pPr marL="621348" lvl="1" indent="-256032" fontAlgn="auto">
              <a:spcAft>
                <a:spcPts val="0"/>
              </a:spcAft>
              <a:buFont typeface="Wingdings 3"/>
              <a:buChar char=""/>
              <a:defRPr/>
            </a:pPr>
            <a:endParaRPr lang="en-US" sz="1600" dirty="0"/>
          </a:p>
          <a:p>
            <a:pPr marL="621348" lvl="1" indent="-256032" fontAlgn="auto">
              <a:spcAft>
                <a:spcPts val="0"/>
              </a:spcAft>
              <a:buFont typeface="Wingdings 3"/>
              <a:buChar char=""/>
              <a:defRPr/>
            </a:pPr>
            <a:endParaRPr lang="en-US" sz="1600" dirty="0"/>
          </a:p>
          <a:p>
            <a:pPr marL="621348" lvl="1" indent="-256032" fontAlgn="auto">
              <a:spcAft>
                <a:spcPts val="0"/>
              </a:spcAft>
              <a:buFont typeface="Wingdings 3"/>
              <a:buChar char=""/>
              <a:defRPr/>
            </a:pPr>
            <a:endParaRPr lang="en-US" sz="1600" dirty="0"/>
          </a:p>
        </p:txBody>
      </p:sp>
      <p:sp>
        <p:nvSpPr>
          <p:cNvPr id="2" name="Title 1">
            <a:extLst>
              <a:ext uri="{FF2B5EF4-FFF2-40B4-BE49-F238E27FC236}">
                <a16:creationId xmlns:a16="http://schemas.microsoft.com/office/drawing/2014/main" id="{FE86BF94-BFDA-7D29-59D4-C707DC9F93FA}"/>
              </a:ext>
            </a:extLst>
          </p:cNvPr>
          <p:cNvSpPr>
            <a:spLocks noGrp="1"/>
          </p:cNvSpPr>
          <p:nvPr>
            <p:ph type="title"/>
          </p:nvPr>
        </p:nvSpPr>
        <p:spPr/>
        <p:txBody>
          <a:bodyPr/>
          <a:lstStyle/>
          <a:p>
            <a:pPr algn="ctr" fontAlgn="auto">
              <a:spcAft>
                <a:spcPts val="0"/>
              </a:spcAft>
              <a:defRPr/>
            </a:pPr>
            <a:r>
              <a:rPr lang="en-US" dirty="0"/>
              <a:t>Sole Source Procurements</a:t>
            </a:r>
          </a:p>
        </p:txBody>
      </p:sp>
      <p:sp>
        <p:nvSpPr>
          <p:cNvPr id="135170" name="Footer Placeholder 3">
            <a:extLst>
              <a:ext uri="{FF2B5EF4-FFF2-40B4-BE49-F238E27FC236}">
                <a16:creationId xmlns:a16="http://schemas.microsoft.com/office/drawing/2014/main" id="{B0D9EE5E-A27D-B0DB-DEEA-09396089CC2A}"/>
              </a:ext>
            </a:extLst>
          </p:cNvPr>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5171" name="Slide Number Placeholder 4">
            <a:extLst>
              <a:ext uri="{FF2B5EF4-FFF2-40B4-BE49-F238E27FC236}">
                <a16:creationId xmlns:a16="http://schemas.microsoft.com/office/drawing/2014/main" id="{17C34BDE-8618-F789-FAE6-08491C72ED28}"/>
              </a:ext>
            </a:extLst>
          </p:cNvPr>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17D07FA0-6AAD-4975-9336-D02F108AB298}" type="slidenum">
              <a:rPr lang="en-US">
                <a:solidFill>
                  <a:prstClr val="black"/>
                </a:solidFill>
              </a:rPr>
              <a:pPr fontAlgn="base">
                <a:spcBef>
                  <a:spcPct val="0"/>
                </a:spcBef>
                <a:spcAft>
                  <a:spcPct val="0"/>
                </a:spcAft>
              </a:pPr>
              <a:t>17</a:t>
            </a:fld>
            <a:endParaRPr lang="en-US">
              <a:solidFill>
                <a:prstClr val="black"/>
              </a:solidFill>
            </a:endParaRPr>
          </a:p>
        </p:txBody>
      </p:sp>
    </p:spTree>
    <p:extLst>
      <p:ext uri="{BB962C8B-B14F-4D97-AF65-F5344CB8AC3E}">
        <p14:creationId xmlns:p14="http://schemas.microsoft.com/office/powerpoint/2010/main" val="341478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62640-DCD5-21E0-42D1-DB4A4D4F1B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ADCF1C-D1FF-6C11-9A30-BE329EEF4D00}"/>
              </a:ext>
            </a:extLst>
          </p:cNvPr>
          <p:cNvSpPr>
            <a:spLocks noGrp="1"/>
          </p:cNvSpPr>
          <p:nvPr>
            <p:ph idx="1"/>
          </p:nvPr>
        </p:nvSpPr>
        <p:spPr>
          <a:xfrm>
            <a:off x="609600" y="1481138"/>
            <a:ext cx="10972800" cy="5102224"/>
          </a:xfrm>
        </p:spPr>
        <p:txBody>
          <a:bodyPr>
            <a:normAutofit/>
          </a:bodyPr>
          <a:lstStyle/>
          <a:p>
            <a:pPr marL="452628" indent="-342900" fontAlgn="auto">
              <a:spcAft>
                <a:spcPts val="0"/>
              </a:spcAft>
              <a:defRPr/>
            </a:pPr>
            <a:r>
              <a:rPr lang="en-US" sz="2400" dirty="0"/>
              <a:t>Sole Source Procurements must be submitted to OPTFM for approval. Along with your P-1, you will need</a:t>
            </a:r>
          </a:p>
          <a:p>
            <a:pPr marL="621348" lvl="1" indent="-256032" fontAlgn="auto">
              <a:spcAft>
                <a:spcPts val="0"/>
              </a:spcAft>
              <a:buFont typeface="Wingdings 3"/>
              <a:buChar char=""/>
              <a:defRPr/>
            </a:pPr>
            <a:r>
              <a:rPr lang="en-US" sz="1800" dirty="0"/>
              <a:t>Sole Source Determination Form</a:t>
            </a:r>
          </a:p>
          <a:p>
            <a:pPr marL="621348" lvl="1" indent="-256032" fontAlgn="auto">
              <a:spcAft>
                <a:spcPts val="0"/>
              </a:spcAft>
              <a:buFont typeface="Wingdings 3"/>
              <a:buChar char=""/>
              <a:defRPr/>
            </a:pPr>
            <a:r>
              <a:rPr lang="en-US" sz="1800" dirty="0"/>
              <a:t>Valid Quote from Vendor</a:t>
            </a:r>
          </a:p>
          <a:p>
            <a:pPr marL="621348" lvl="1" indent="-256032" fontAlgn="auto">
              <a:spcAft>
                <a:spcPts val="0"/>
              </a:spcAft>
              <a:buFont typeface="Wingdings 3"/>
              <a:buChar char=""/>
              <a:defRPr/>
            </a:pPr>
            <a:r>
              <a:rPr lang="en-US" sz="1800" dirty="0"/>
              <a:t>Justification Letter</a:t>
            </a:r>
          </a:p>
          <a:p>
            <a:pPr marL="621348" lvl="1" indent="-256032" fontAlgn="auto">
              <a:spcAft>
                <a:spcPts val="0"/>
              </a:spcAft>
              <a:buFont typeface="Wingdings 3"/>
              <a:buChar char=""/>
              <a:defRPr/>
            </a:pPr>
            <a:r>
              <a:rPr lang="en-US" sz="1800" dirty="0"/>
              <a:t>Certificate of Publication</a:t>
            </a:r>
          </a:p>
          <a:p>
            <a:pPr marL="621348" lvl="1" indent="-256032" fontAlgn="auto">
              <a:spcAft>
                <a:spcPts val="0"/>
              </a:spcAft>
              <a:buFont typeface="Wingdings 3"/>
              <a:buChar char=""/>
              <a:defRPr/>
            </a:pPr>
            <a:r>
              <a:rPr lang="en-US" sz="1800" dirty="0"/>
              <a:t>Objections</a:t>
            </a:r>
          </a:p>
          <a:p>
            <a:pPr marL="365316" lvl="1" indent="0" fontAlgn="auto">
              <a:spcAft>
                <a:spcPts val="0"/>
              </a:spcAft>
              <a:buNone/>
              <a:defRPr/>
            </a:pPr>
            <a:endParaRPr lang="en-US" sz="1600" dirty="0"/>
          </a:p>
          <a:p>
            <a:pPr marL="365316" lvl="1" indent="0" fontAlgn="auto">
              <a:spcAft>
                <a:spcPts val="0"/>
              </a:spcAft>
              <a:buNone/>
              <a:defRPr/>
            </a:pPr>
            <a:endParaRPr lang="en-US" sz="900" dirty="0"/>
          </a:p>
          <a:p>
            <a:pPr marL="621348" lvl="1" indent="-256032" fontAlgn="auto">
              <a:spcAft>
                <a:spcPts val="0"/>
              </a:spcAft>
              <a:buFont typeface="Wingdings 3"/>
              <a:buChar char=""/>
              <a:defRPr/>
            </a:pPr>
            <a:endParaRPr lang="en-US" sz="1600" dirty="0"/>
          </a:p>
          <a:p>
            <a:pPr marL="621348" lvl="1" indent="-256032" fontAlgn="auto">
              <a:spcAft>
                <a:spcPts val="0"/>
              </a:spcAft>
              <a:buFont typeface="Wingdings 3"/>
              <a:buChar char=""/>
              <a:defRPr/>
            </a:pPr>
            <a:endParaRPr lang="en-US" sz="1600" dirty="0"/>
          </a:p>
          <a:p>
            <a:pPr marL="621348" lvl="1" indent="-256032" fontAlgn="auto">
              <a:spcAft>
                <a:spcPts val="0"/>
              </a:spcAft>
              <a:buFont typeface="Wingdings 3"/>
              <a:buChar char=""/>
              <a:defRPr/>
            </a:pPr>
            <a:endParaRPr lang="en-US" sz="1600" dirty="0"/>
          </a:p>
        </p:txBody>
      </p:sp>
      <p:sp>
        <p:nvSpPr>
          <p:cNvPr id="2" name="Title 1">
            <a:extLst>
              <a:ext uri="{FF2B5EF4-FFF2-40B4-BE49-F238E27FC236}">
                <a16:creationId xmlns:a16="http://schemas.microsoft.com/office/drawing/2014/main" id="{5B45C6FE-F027-AA86-3A5E-F9DFC5708CA0}"/>
              </a:ext>
            </a:extLst>
          </p:cNvPr>
          <p:cNvSpPr>
            <a:spLocks noGrp="1"/>
          </p:cNvSpPr>
          <p:nvPr>
            <p:ph type="title"/>
          </p:nvPr>
        </p:nvSpPr>
        <p:spPr/>
        <p:txBody>
          <a:bodyPr/>
          <a:lstStyle/>
          <a:p>
            <a:pPr algn="ctr" fontAlgn="auto">
              <a:spcAft>
                <a:spcPts val="0"/>
              </a:spcAft>
              <a:defRPr/>
            </a:pPr>
            <a:r>
              <a:rPr lang="en-US" dirty="0"/>
              <a:t>Sole Source Procurements</a:t>
            </a:r>
          </a:p>
        </p:txBody>
      </p:sp>
      <p:sp>
        <p:nvSpPr>
          <p:cNvPr id="135170" name="Footer Placeholder 3">
            <a:extLst>
              <a:ext uri="{FF2B5EF4-FFF2-40B4-BE49-F238E27FC236}">
                <a16:creationId xmlns:a16="http://schemas.microsoft.com/office/drawing/2014/main" id="{152BC5D6-FDB2-B4E7-012C-966B0CF13C94}"/>
              </a:ext>
            </a:extLst>
          </p:cNvPr>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5171" name="Slide Number Placeholder 4">
            <a:extLst>
              <a:ext uri="{FF2B5EF4-FFF2-40B4-BE49-F238E27FC236}">
                <a16:creationId xmlns:a16="http://schemas.microsoft.com/office/drawing/2014/main" id="{C97D68F8-B12E-A91F-ADCA-A93174DA83EA}"/>
              </a:ext>
            </a:extLst>
          </p:cNvPr>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17D07FA0-6AAD-4975-9336-D02F108AB298}" type="slidenum">
              <a:rPr lang="en-US">
                <a:solidFill>
                  <a:prstClr val="black"/>
                </a:solidFill>
              </a:rPr>
              <a:pPr fontAlgn="base">
                <a:spcBef>
                  <a:spcPct val="0"/>
                </a:spcBef>
                <a:spcAft>
                  <a:spcPct val="0"/>
                </a:spcAft>
              </a:pPr>
              <a:t>18</a:t>
            </a:fld>
            <a:endParaRPr lang="en-US">
              <a:solidFill>
                <a:prstClr val="black"/>
              </a:solidFill>
            </a:endParaRPr>
          </a:p>
        </p:txBody>
      </p:sp>
    </p:spTree>
    <p:extLst>
      <p:ext uri="{BB962C8B-B14F-4D97-AF65-F5344CB8AC3E}">
        <p14:creationId xmlns:p14="http://schemas.microsoft.com/office/powerpoint/2010/main" val="212431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sz="2000" dirty="0"/>
              <a:t>“Emergency" - any circumstances caused by fire, flood, explosion, storm, earthquake, epidemic, riot, insurrection, or caused by any inherent defect due to defective construction, or when the immediate preservation of order or public health is necessary by reason of unforeseen emergency, or when the restoration of a condition of usefulness of any public building, equipment, road or bridge appears advisable, or in the case of a public utility when there is a failure of any machine or other thing used and useful in the generation, production or distribution of electricity, water or natural gas or in the transportation or treatment of sewage; or when the delay incident to obtaining competitive bids could cause adverse impact upon the governing authorities or agency, its employees or its citizens. </a:t>
            </a:r>
          </a:p>
          <a:p>
            <a:pPr marL="109728" indent="0" fontAlgn="auto">
              <a:spcAft>
                <a:spcPts val="0"/>
              </a:spcAft>
              <a:buNone/>
              <a:defRPr/>
            </a:pPr>
            <a:endParaRPr lang="en-US" sz="2000" dirty="0"/>
          </a:p>
          <a:p>
            <a:pPr marL="365760" indent="-256032" fontAlgn="auto">
              <a:spcAft>
                <a:spcPts val="0"/>
              </a:spcAft>
              <a:buFont typeface="Wingdings 3"/>
              <a:buChar char=""/>
              <a:defRPr/>
            </a:pPr>
            <a:r>
              <a:rPr lang="en-US" sz="2000" b="1" dirty="0"/>
              <a:t>Emergency procurement shall be limited in scope to those supplies, services, or construction items necessary to meet the emergency and limited in term to the time necessary to meet the emergency; however in no event shall any emergency contract exceed a term of one (1) year. </a:t>
            </a:r>
            <a:endParaRPr lang="en-US" sz="1600" dirty="0"/>
          </a:p>
        </p:txBody>
      </p:sp>
      <p:sp>
        <p:nvSpPr>
          <p:cNvPr id="2" name="Title 1"/>
          <p:cNvSpPr>
            <a:spLocks noGrp="1"/>
          </p:cNvSpPr>
          <p:nvPr>
            <p:ph type="title"/>
          </p:nvPr>
        </p:nvSpPr>
        <p:spPr/>
        <p:txBody>
          <a:bodyPr/>
          <a:lstStyle/>
          <a:p>
            <a:pPr algn="ctr" fontAlgn="auto">
              <a:spcAft>
                <a:spcPts val="0"/>
              </a:spcAft>
              <a:defRPr/>
            </a:pPr>
            <a:r>
              <a:rPr lang="en-US" dirty="0"/>
              <a:t>Emergency Procurements</a:t>
            </a:r>
          </a:p>
        </p:txBody>
      </p:sp>
      <p:sp>
        <p:nvSpPr>
          <p:cNvPr id="13517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517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17D07FA0-6AAD-4975-9336-D02F108AB298}" type="slidenum">
              <a:rPr lang="en-US">
                <a:solidFill>
                  <a:prstClr val="black"/>
                </a:solidFill>
              </a:rPr>
              <a:pPr fontAlgn="base">
                <a:spcBef>
                  <a:spcPct val="0"/>
                </a:spcBef>
                <a:spcAft>
                  <a:spcPct val="0"/>
                </a:spcAft>
              </a:pPr>
              <a:t>19</a:t>
            </a:fld>
            <a:endParaRPr lang="en-US">
              <a:solidFill>
                <a:prstClr val="black"/>
              </a:solidFill>
            </a:endParaRPr>
          </a:p>
        </p:txBody>
      </p:sp>
    </p:spTree>
    <p:extLst>
      <p:ext uri="{BB962C8B-B14F-4D97-AF65-F5344CB8AC3E}">
        <p14:creationId xmlns:p14="http://schemas.microsoft.com/office/powerpoint/2010/main" val="147492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0F3ED-61D1-D178-9C2B-B79E64650C7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A81CB2-149E-0D78-9564-0B54880D8730}"/>
              </a:ext>
            </a:extLst>
          </p:cNvPr>
          <p:cNvSpPr txBox="1"/>
          <p:nvPr/>
        </p:nvSpPr>
        <p:spPr>
          <a:xfrm>
            <a:off x="192506" y="196760"/>
            <a:ext cx="2743200" cy="3862596"/>
          </a:xfrm>
          <a:prstGeom prst="rect">
            <a:avLst/>
          </a:prstGeom>
          <a:noFill/>
        </p:spPr>
        <p:txBody>
          <a:bodyPr wrap="square" rtlCol="0">
            <a:spAutoFit/>
          </a:bodyPr>
          <a:lstStyle/>
          <a:p>
            <a:pPr algn="ctr"/>
            <a:r>
              <a:rPr lang="en-US" u="sng" dirty="0"/>
              <a:t>Ashley Smith</a:t>
            </a:r>
          </a:p>
          <a:p>
            <a:r>
              <a:rPr lang="en-US" sz="1100" dirty="0"/>
              <a:t>Alcorn State</a:t>
            </a:r>
          </a:p>
          <a:p>
            <a:r>
              <a:rPr lang="en-US" sz="1100" dirty="0"/>
              <a:t>Arts Commission</a:t>
            </a:r>
          </a:p>
          <a:p>
            <a:r>
              <a:rPr lang="en-US" sz="1100" dirty="0"/>
              <a:t>Boswell Regional Center</a:t>
            </a:r>
          </a:p>
          <a:p>
            <a:r>
              <a:rPr lang="en-US" sz="1100" dirty="0"/>
              <a:t>Contractors Board</a:t>
            </a:r>
          </a:p>
          <a:p>
            <a:r>
              <a:rPr lang="en-US" sz="1100" dirty="0"/>
              <a:t>Cosmetology Board</a:t>
            </a:r>
          </a:p>
          <a:p>
            <a:r>
              <a:rPr lang="en-US" sz="1100" dirty="0"/>
              <a:t>Examiners Licensure Board</a:t>
            </a:r>
          </a:p>
          <a:p>
            <a:r>
              <a:rPr lang="en-US" sz="1100" dirty="0"/>
              <a:t>Grand Gulf Military</a:t>
            </a:r>
          </a:p>
          <a:p>
            <a:r>
              <a:rPr lang="en-US" sz="1100" dirty="0"/>
              <a:t>Jackson State University</a:t>
            </a:r>
          </a:p>
          <a:p>
            <a:r>
              <a:rPr lang="en-US" sz="1100" dirty="0"/>
              <a:t>Motor Vehicle Commission</a:t>
            </a:r>
          </a:p>
          <a:p>
            <a:r>
              <a:rPr lang="en-US" sz="1100" dirty="0"/>
              <a:t>MS Dept. of Banking and Consumer Finance</a:t>
            </a:r>
          </a:p>
          <a:p>
            <a:r>
              <a:rPr lang="en-US" sz="1100" dirty="0"/>
              <a:t>MS Specialized Treatment Facility</a:t>
            </a:r>
          </a:p>
          <a:p>
            <a:r>
              <a:rPr lang="en-US" sz="1100" dirty="0"/>
              <a:t>Office of The State Auditor</a:t>
            </a:r>
          </a:p>
          <a:p>
            <a:r>
              <a:rPr lang="en-US" sz="1100" dirty="0"/>
              <a:t>Registration Of Pro ENG</a:t>
            </a:r>
          </a:p>
          <a:p>
            <a:r>
              <a:rPr lang="en-US" sz="1100" dirty="0"/>
              <a:t>Senate</a:t>
            </a:r>
          </a:p>
          <a:p>
            <a:r>
              <a:rPr lang="en-US" sz="1100" dirty="0"/>
              <a:t>Status of Women</a:t>
            </a:r>
          </a:p>
          <a:p>
            <a:r>
              <a:rPr lang="en-US" sz="1100" dirty="0"/>
              <a:t>Tombigbee</a:t>
            </a:r>
          </a:p>
          <a:p>
            <a:r>
              <a:rPr lang="en-US" sz="1100" dirty="0"/>
              <a:t>University of Mississippi</a:t>
            </a:r>
          </a:p>
          <a:p>
            <a:r>
              <a:rPr lang="en-US" sz="1100" dirty="0"/>
              <a:t>Veterans Home Purchase Board</a:t>
            </a:r>
          </a:p>
          <a:p>
            <a:r>
              <a:rPr lang="en-US" sz="1100" dirty="0"/>
              <a:t>Wildlife, Fisheries and Parks</a:t>
            </a:r>
          </a:p>
          <a:p>
            <a:endParaRPr lang="en-US" dirty="0"/>
          </a:p>
        </p:txBody>
      </p:sp>
      <p:sp>
        <p:nvSpPr>
          <p:cNvPr id="5" name="TextBox 4">
            <a:extLst>
              <a:ext uri="{FF2B5EF4-FFF2-40B4-BE49-F238E27FC236}">
                <a16:creationId xmlns:a16="http://schemas.microsoft.com/office/drawing/2014/main" id="{2A7C6ABB-1BF1-3AC0-3078-2CF4C45F806D}"/>
              </a:ext>
            </a:extLst>
          </p:cNvPr>
          <p:cNvSpPr txBox="1"/>
          <p:nvPr/>
        </p:nvSpPr>
        <p:spPr>
          <a:xfrm>
            <a:off x="3110788" y="191385"/>
            <a:ext cx="2743200" cy="4370427"/>
          </a:xfrm>
          <a:prstGeom prst="rect">
            <a:avLst/>
          </a:prstGeom>
          <a:noFill/>
        </p:spPr>
        <p:txBody>
          <a:bodyPr wrap="square" rtlCol="0">
            <a:spAutoFit/>
          </a:bodyPr>
          <a:lstStyle/>
          <a:p>
            <a:pPr algn="ctr"/>
            <a:r>
              <a:rPr lang="en-US" u="sng" dirty="0"/>
              <a:t>James Brabston</a:t>
            </a:r>
          </a:p>
          <a:p>
            <a:r>
              <a:rPr lang="en-US" sz="1100" dirty="0"/>
              <a:t>Attorney General</a:t>
            </a:r>
          </a:p>
          <a:p>
            <a:r>
              <a:rPr lang="en-US" sz="1100" dirty="0"/>
              <a:t>Auctioneer Commission</a:t>
            </a:r>
          </a:p>
          <a:p>
            <a:r>
              <a:rPr lang="en-US" sz="1100" dirty="0"/>
              <a:t>Board of Nursing Home Administrators</a:t>
            </a:r>
          </a:p>
          <a:p>
            <a:r>
              <a:rPr lang="en-US" sz="1100" dirty="0"/>
              <a:t>Board of Public Accountancy</a:t>
            </a:r>
          </a:p>
          <a:p>
            <a:r>
              <a:rPr lang="en-US" sz="1100" dirty="0"/>
              <a:t>Central MS Residential Center</a:t>
            </a:r>
          </a:p>
          <a:p>
            <a:r>
              <a:rPr lang="en-US" sz="1100" dirty="0"/>
              <a:t>Charter School Authorizer Board</a:t>
            </a:r>
          </a:p>
          <a:p>
            <a:r>
              <a:rPr lang="en-US" sz="1100" dirty="0"/>
              <a:t>Department of Health</a:t>
            </a:r>
          </a:p>
          <a:p>
            <a:r>
              <a:rPr lang="en-US" sz="1100" dirty="0"/>
              <a:t>Department of Human Services</a:t>
            </a:r>
          </a:p>
          <a:p>
            <a:r>
              <a:rPr lang="en-US" sz="1100" dirty="0"/>
              <a:t>Ellisville State School</a:t>
            </a:r>
          </a:p>
          <a:p>
            <a:r>
              <a:rPr lang="en-US" sz="1100" dirty="0"/>
              <a:t>IHL Board</a:t>
            </a:r>
          </a:p>
          <a:p>
            <a:r>
              <a:rPr lang="en-US" sz="1100" dirty="0"/>
              <a:t>LBO</a:t>
            </a:r>
          </a:p>
          <a:p>
            <a:r>
              <a:rPr lang="en-US" sz="1100" dirty="0"/>
              <a:t>Legislative Joint Operations</a:t>
            </a:r>
          </a:p>
          <a:p>
            <a:r>
              <a:rPr lang="en-US" sz="1100" dirty="0"/>
              <a:t>Military</a:t>
            </a:r>
          </a:p>
          <a:p>
            <a:r>
              <a:rPr lang="en-US" sz="1100" dirty="0"/>
              <a:t>MS Dept. of Corrections</a:t>
            </a:r>
          </a:p>
          <a:p>
            <a:r>
              <a:rPr lang="en-US" sz="1100" dirty="0"/>
              <a:t>MS Development Authority</a:t>
            </a:r>
          </a:p>
          <a:p>
            <a:r>
              <a:rPr lang="en-US" sz="1100" dirty="0"/>
              <a:t>MS Funeral Services Board</a:t>
            </a:r>
          </a:p>
          <a:p>
            <a:r>
              <a:rPr lang="en-US" sz="1100" dirty="0"/>
              <a:t>Public Service Commission</a:t>
            </a:r>
          </a:p>
          <a:p>
            <a:r>
              <a:rPr lang="en-US" sz="1100" dirty="0"/>
              <a:t>Soil and Water</a:t>
            </a:r>
          </a:p>
          <a:p>
            <a:r>
              <a:rPr lang="en-US" sz="1100" dirty="0"/>
              <a:t>State Road Aid</a:t>
            </a:r>
          </a:p>
          <a:p>
            <a:r>
              <a:rPr lang="en-US" sz="1100" dirty="0"/>
              <a:t>University of MS Medical Center</a:t>
            </a:r>
          </a:p>
          <a:p>
            <a:r>
              <a:rPr lang="en-US" sz="1100" dirty="0"/>
              <a:t>Veterans Affairs Board</a:t>
            </a:r>
          </a:p>
          <a:p>
            <a:r>
              <a:rPr lang="en-US" sz="1100" dirty="0"/>
              <a:t>Yellow Creek</a:t>
            </a:r>
          </a:p>
          <a:p>
            <a:endParaRPr lang="en-US" dirty="0"/>
          </a:p>
        </p:txBody>
      </p:sp>
      <p:sp>
        <p:nvSpPr>
          <p:cNvPr id="8" name="TextBox 7">
            <a:extLst>
              <a:ext uri="{FF2B5EF4-FFF2-40B4-BE49-F238E27FC236}">
                <a16:creationId xmlns:a16="http://schemas.microsoft.com/office/drawing/2014/main" id="{4B6D03BC-7084-8B9E-4043-F4D0A5E45657}"/>
              </a:ext>
            </a:extLst>
          </p:cNvPr>
          <p:cNvSpPr txBox="1"/>
          <p:nvPr/>
        </p:nvSpPr>
        <p:spPr>
          <a:xfrm>
            <a:off x="6333186" y="197756"/>
            <a:ext cx="2743200" cy="3524042"/>
          </a:xfrm>
          <a:prstGeom prst="rect">
            <a:avLst/>
          </a:prstGeom>
          <a:noFill/>
        </p:spPr>
        <p:txBody>
          <a:bodyPr wrap="square" rtlCol="0">
            <a:spAutoFit/>
          </a:bodyPr>
          <a:lstStyle/>
          <a:p>
            <a:pPr algn="ctr"/>
            <a:r>
              <a:rPr lang="en-US" u="sng" dirty="0"/>
              <a:t>Shakrita Fields</a:t>
            </a:r>
          </a:p>
          <a:p>
            <a:r>
              <a:rPr lang="en-US" sz="1100" dirty="0"/>
              <a:t>Appraiser Licensure</a:t>
            </a:r>
          </a:p>
          <a:p>
            <a:r>
              <a:rPr lang="en-US" sz="1100" dirty="0"/>
              <a:t>Board of Dental Examiners</a:t>
            </a:r>
          </a:p>
          <a:p>
            <a:r>
              <a:rPr lang="en-US" sz="1100" dirty="0"/>
              <a:t>Board of Registered Professional Geologists</a:t>
            </a:r>
          </a:p>
          <a:p>
            <a:r>
              <a:rPr lang="en-US" sz="1100" dirty="0"/>
              <a:t>East MS State Hospital</a:t>
            </a:r>
          </a:p>
          <a:p>
            <a:r>
              <a:rPr lang="en-US" sz="1100" dirty="0"/>
              <a:t>Ethics</a:t>
            </a:r>
          </a:p>
          <a:p>
            <a:r>
              <a:rPr lang="en-US" sz="1100" dirty="0"/>
              <a:t>Library Commission</a:t>
            </a:r>
          </a:p>
          <a:p>
            <a:r>
              <a:rPr lang="en-US" sz="1100" dirty="0"/>
              <a:t>Marine Resources</a:t>
            </a:r>
          </a:p>
          <a:p>
            <a:r>
              <a:rPr lang="en-US" sz="1100" dirty="0"/>
              <a:t>Medicaid</a:t>
            </a:r>
          </a:p>
          <a:p>
            <a:r>
              <a:rPr lang="en-US" sz="1100" dirty="0"/>
              <a:t>MS Dept. of Archives and History</a:t>
            </a:r>
          </a:p>
          <a:p>
            <a:r>
              <a:rPr lang="en-US" sz="1100" dirty="0"/>
              <a:t>MS Dept. of Education</a:t>
            </a:r>
          </a:p>
          <a:p>
            <a:r>
              <a:rPr lang="en-US" sz="1100" dirty="0"/>
              <a:t>MS Dept. of Finance and Administration</a:t>
            </a:r>
          </a:p>
          <a:p>
            <a:r>
              <a:rPr lang="en-US" sz="1100" dirty="0"/>
              <a:t>MS Gaming Commission</a:t>
            </a:r>
          </a:p>
          <a:p>
            <a:r>
              <a:rPr lang="en-US" sz="1100" dirty="0"/>
              <a:t>MS State Personnel Board</a:t>
            </a:r>
          </a:p>
          <a:p>
            <a:r>
              <a:rPr lang="en-US" sz="1100" dirty="0"/>
              <a:t>MS Valley State University</a:t>
            </a:r>
          </a:p>
          <a:p>
            <a:r>
              <a:rPr lang="en-US" sz="1100" dirty="0"/>
              <a:t>Supreme Court</a:t>
            </a:r>
          </a:p>
          <a:p>
            <a:r>
              <a:rPr lang="en-US" sz="1100" dirty="0"/>
              <a:t>Transportation</a:t>
            </a:r>
          </a:p>
          <a:p>
            <a:r>
              <a:rPr lang="en-US" sz="1100" dirty="0"/>
              <a:t>University Press</a:t>
            </a:r>
          </a:p>
          <a:p>
            <a:endParaRPr lang="en-US" dirty="0"/>
          </a:p>
        </p:txBody>
      </p:sp>
      <p:sp>
        <p:nvSpPr>
          <p:cNvPr id="12" name="TextBox 11">
            <a:extLst>
              <a:ext uri="{FF2B5EF4-FFF2-40B4-BE49-F238E27FC236}">
                <a16:creationId xmlns:a16="http://schemas.microsoft.com/office/drawing/2014/main" id="{6C19F061-869C-7D19-33A6-31895CFC7B7B}"/>
              </a:ext>
            </a:extLst>
          </p:cNvPr>
          <p:cNvSpPr txBox="1"/>
          <p:nvPr/>
        </p:nvSpPr>
        <p:spPr>
          <a:xfrm>
            <a:off x="9380503" y="196758"/>
            <a:ext cx="2743200" cy="4201150"/>
          </a:xfrm>
          <a:prstGeom prst="rect">
            <a:avLst/>
          </a:prstGeom>
          <a:noFill/>
        </p:spPr>
        <p:txBody>
          <a:bodyPr wrap="square" rtlCol="0">
            <a:spAutoFit/>
          </a:bodyPr>
          <a:lstStyle/>
          <a:p>
            <a:pPr algn="ctr"/>
            <a:r>
              <a:rPr lang="en-US" u="sng" dirty="0"/>
              <a:t>LaShun Smith</a:t>
            </a:r>
          </a:p>
          <a:p>
            <a:r>
              <a:rPr lang="en-US" sz="1100" dirty="0"/>
              <a:t>Adolescent Center of MS</a:t>
            </a:r>
          </a:p>
          <a:p>
            <a:r>
              <a:rPr lang="en-US" sz="1100" dirty="0"/>
              <a:t>Board of Chiropractic Examiners</a:t>
            </a:r>
          </a:p>
          <a:p>
            <a:r>
              <a:rPr lang="en-US" sz="1100" dirty="0"/>
              <a:t>Board of Psychology</a:t>
            </a:r>
          </a:p>
          <a:p>
            <a:r>
              <a:rPr lang="en-US" sz="1100" dirty="0"/>
              <a:t>Bureau of Narcotics</a:t>
            </a:r>
          </a:p>
          <a:p>
            <a:r>
              <a:rPr lang="en-US" sz="1100" dirty="0"/>
              <a:t>Capital Past Conviction</a:t>
            </a:r>
          </a:p>
          <a:p>
            <a:r>
              <a:rPr lang="en-US" sz="1100" dirty="0"/>
              <a:t>Delta State University</a:t>
            </a:r>
          </a:p>
          <a:p>
            <a:r>
              <a:rPr lang="en-US" sz="1100" dirty="0"/>
              <a:t>Dept. Of Agriculture and Commerce</a:t>
            </a:r>
          </a:p>
          <a:p>
            <a:r>
              <a:rPr lang="en-US" sz="1100" dirty="0"/>
              <a:t>Dept. Of Environmental Quality</a:t>
            </a:r>
          </a:p>
          <a:p>
            <a:r>
              <a:rPr lang="en-US" sz="1100" dirty="0"/>
              <a:t>Judicial Performance</a:t>
            </a:r>
          </a:p>
          <a:p>
            <a:r>
              <a:rPr lang="en-US" sz="1100" dirty="0"/>
              <a:t>MS Coast Col</a:t>
            </a:r>
          </a:p>
          <a:p>
            <a:r>
              <a:rPr lang="en-US" sz="1100" dirty="0"/>
              <a:t>MS Department of Public Safety</a:t>
            </a:r>
          </a:p>
          <a:p>
            <a:r>
              <a:rPr lang="en-US" sz="1100" dirty="0"/>
              <a:t>MS Port Authority</a:t>
            </a:r>
          </a:p>
          <a:p>
            <a:r>
              <a:rPr lang="en-US" sz="1100" dirty="0"/>
              <a:t>MS State Hospital</a:t>
            </a:r>
          </a:p>
          <a:p>
            <a:r>
              <a:rPr lang="en-US" sz="1100" dirty="0"/>
              <a:t>MS State Oil and Gas Board</a:t>
            </a:r>
          </a:p>
          <a:p>
            <a:r>
              <a:rPr lang="en-US" sz="1100" dirty="0"/>
              <a:t>Physical Therapy</a:t>
            </a:r>
          </a:p>
          <a:p>
            <a:r>
              <a:rPr lang="en-US" sz="1100" dirty="0"/>
              <a:t>Real Estate Comm</a:t>
            </a:r>
          </a:p>
          <a:p>
            <a:r>
              <a:rPr lang="en-US" sz="1100" dirty="0"/>
              <a:t>Rehab Services</a:t>
            </a:r>
          </a:p>
          <a:p>
            <a:r>
              <a:rPr lang="en-US" sz="1100" dirty="0"/>
              <a:t>South MS Regional Center</a:t>
            </a:r>
          </a:p>
          <a:p>
            <a:r>
              <a:rPr lang="en-US" sz="1100" dirty="0"/>
              <a:t>State Public Defender</a:t>
            </a:r>
          </a:p>
          <a:p>
            <a:r>
              <a:rPr lang="en-US" sz="1100" dirty="0"/>
              <a:t>University of Southern Mississippi</a:t>
            </a:r>
          </a:p>
          <a:p>
            <a:r>
              <a:rPr lang="en-US" sz="1100" dirty="0"/>
              <a:t>Workers Comp</a:t>
            </a:r>
          </a:p>
          <a:p>
            <a:endParaRPr lang="en-US" dirty="0"/>
          </a:p>
        </p:txBody>
      </p:sp>
      <p:sp>
        <p:nvSpPr>
          <p:cNvPr id="15" name="TextBox 14">
            <a:extLst>
              <a:ext uri="{FF2B5EF4-FFF2-40B4-BE49-F238E27FC236}">
                <a16:creationId xmlns:a16="http://schemas.microsoft.com/office/drawing/2014/main" id="{11FC0DF2-D831-DB24-BFDA-F02FE363B2FF}"/>
              </a:ext>
            </a:extLst>
          </p:cNvPr>
          <p:cNvSpPr txBox="1"/>
          <p:nvPr/>
        </p:nvSpPr>
        <p:spPr>
          <a:xfrm>
            <a:off x="192506" y="4567185"/>
            <a:ext cx="5197641" cy="5109091"/>
          </a:xfrm>
          <a:prstGeom prst="rect">
            <a:avLst/>
          </a:prstGeom>
          <a:noFill/>
        </p:spPr>
        <p:txBody>
          <a:bodyPr wrap="square" numCol="2" rtlCol="0">
            <a:spAutoFit/>
          </a:bodyPr>
          <a:lstStyle/>
          <a:p>
            <a:r>
              <a:rPr lang="en-US" sz="1100" dirty="0"/>
              <a:t>Board of Barber Examiners</a:t>
            </a:r>
          </a:p>
          <a:p>
            <a:r>
              <a:rPr lang="en-US" sz="1100" dirty="0"/>
              <a:t>Board of Pharmacy</a:t>
            </a:r>
          </a:p>
          <a:p>
            <a:r>
              <a:rPr lang="en-US" sz="1100" dirty="0"/>
              <a:t>Child Protective Services</a:t>
            </a:r>
          </a:p>
          <a:p>
            <a:r>
              <a:rPr lang="en-US" sz="1100" dirty="0"/>
              <a:t>Community College Board</a:t>
            </a:r>
          </a:p>
          <a:p>
            <a:r>
              <a:rPr lang="en-US" sz="1100" dirty="0"/>
              <a:t>Examiners for Social Workers</a:t>
            </a:r>
          </a:p>
          <a:p>
            <a:r>
              <a:rPr lang="en-US" sz="1100" dirty="0"/>
              <a:t>Fire Academy</a:t>
            </a:r>
          </a:p>
          <a:p>
            <a:r>
              <a:rPr lang="en-US" sz="1100" dirty="0"/>
              <a:t>Hudspeth</a:t>
            </a:r>
          </a:p>
          <a:p>
            <a:r>
              <a:rPr lang="en-US" sz="1100" dirty="0"/>
              <a:t>Joint Legislative </a:t>
            </a:r>
            <a:r>
              <a:rPr lang="en-US" sz="1100" dirty="0" err="1"/>
              <a:t>Reapp</a:t>
            </a:r>
            <a:endParaRPr lang="en-US" sz="1100" dirty="0"/>
          </a:p>
          <a:p>
            <a:r>
              <a:rPr lang="en-US" sz="1100" dirty="0"/>
              <a:t>Medical Licensure</a:t>
            </a:r>
          </a:p>
          <a:p>
            <a:r>
              <a:rPr lang="en-US" sz="1100" dirty="0"/>
              <a:t>MEMA</a:t>
            </a:r>
          </a:p>
          <a:p>
            <a:r>
              <a:rPr lang="en-US" sz="1100" dirty="0"/>
              <a:t>MS University for Women</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North MS Regional Medical Center</a:t>
            </a:r>
          </a:p>
          <a:p>
            <a:r>
              <a:rPr lang="en-US" sz="1100" dirty="0"/>
              <a:t>Nursing Board</a:t>
            </a:r>
          </a:p>
          <a:p>
            <a:r>
              <a:rPr lang="en-US" sz="1100" dirty="0"/>
              <a:t>Pearl River Valley Water</a:t>
            </a:r>
          </a:p>
          <a:p>
            <a:r>
              <a:rPr lang="en-US" sz="1100" dirty="0"/>
              <a:t>Public Broadcasting</a:t>
            </a:r>
          </a:p>
          <a:p>
            <a:r>
              <a:rPr lang="en-US" sz="1100" dirty="0"/>
              <a:t>Public Employees Retirement System</a:t>
            </a:r>
          </a:p>
          <a:p>
            <a:r>
              <a:rPr lang="en-US" sz="1100" dirty="0"/>
              <a:t>Sec of State</a:t>
            </a:r>
          </a:p>
          <a:p>
            <a:r>
              <a:rPr lang="en-US" sz="1100" dirty="0"/>
              <a:t>Veterinary Medicine</a:t>
            </a:r>
          </a:p>
          <a:p>
            <a:r>
              <a:rPr lang="en-US" sz="1100" dirty="0"/>
              <a:t>Volunteer Services Commission</a:t>
            </a:r>
          </a:p>
          <a:p>
            <a:endParaRPr lang="en-US" dirty="0"/>
          </a:p>
        </p:txBody>
      </p:sp>
      <p:sp>
        <p:nvSpPr>
          <p:cNvPr id="16" name="TextBox 15">
            <a:extLst>
              <a:ext uri="{FF2B5EF4-FFF2-40B4-BE49-F238E27FC236}">
                <a16:creationId xmlns:a16="http://schemas.microsoft.com/office/drawing/2014/main" id="{0CC91283-4601-A3EF-1C5A-6685F8DC487B}"/>
              </a:ext>
            </a:extLst>
          </p:cNvPr>
          <p:cNvSpPr txBox="1"/>
          <p:nvPr/>
        </p:nvSpPr>
        <p:spPr>
          <a:xfrm>
            <a:off x="6317841" y="4397908"/>
            <a:ext cx="5197641" cy="2677656"/>
          </a:xfrm>
          <a:prstGeom prst="rect">
            <a:avLst/>
          </a:prstGeom>
          <a:noFill/>
        </p:spPr>
        <p:txBody>
          <a:bodyPr wrap="square" numCol="2" rtlCol="0">
            <a:spAutoFit/>
          </a:bodyPr>
          <a:lstStyle/>
          <a:p>
            <a:r>
              <a:rPr lang="en-US" sz="1100" dirty="0"/>
              <a:t>Architecture Board</a:t>
            </a:r>
          </a:p>
          <a:p>
            <a:r>
              <a:rPr lang="en-US" sz="1100" dirty="0"/>
              <a:t>Athletic Commission</a:t>
            </a:r>
          </a:p>
          <a:p>
            <a:r>
              <a:rPr lang="en-US" sz="1100" dirty="0"/>
              <a:t>Board of Animal Health</a:t>
            </a:r>
          </a:p>
          <a:p>
            <a:r>
              <a:rPr lang="en-US" sz="1100" dirty="0"/>
              <a:t>Ellisville School District</a:t>
            </a:r>
          </a:p>
          <a:p>
            <a:r>
              <a:rPr lang="en-US" sz="1100" dirty="0"/>
              <a:t>Gulf Coast Research USM</a:t>
            </a:r>
          </a:p>
          <a:p>
            <a:r>
              <a:rPr lang="en-US" sz="1100" dirty="0"/>
              <a:t>House of Representative</a:t>
            </a:r>
          </a:p>
          <a:p>
            <a:r>
              <a:rPr lang="en-US" sz="1100" dirty="0"/>
              <a:t>Insurance</a:t>
            </a:r>
          </a:p>
          <a:p>
            <a:r>
              <a:rPr lang="en-US" sz="1100" dirty="0"/>
              <a:t>ITS</a:t>
            </a:r>
          </a:p>
          <a:p>
            <a:r>
              <a:rPr lang="en-US" sz="1100" dirty="0"/>
              <a:t>Massage Therapy</a:t>
            </a:r>
          </a:p>
          <a:p>
            <a:r>
              <a:rPr lang="en-US" sz="1100" dirty="0"/>
              <a:t>Mental Health</a:t>
            </a:r>
          </a:p>
          <a:p>
            <a:r>
              <a:rPr lang="en-US" sz="1100" dirty="0"/>
              <a:t>MS Dept of Employment Security</a:t>
            </a:r>
          </a:p>
          <a:p>
            <a:endParaRPr lang="en-US" sz="1100" dirty="0"/>
          </a:p>
          <a:p>
            <a:endParaRPr lang="en-US" sz="1100" dirty="0"/>
          </a:p>
          <a:p>
            <a:endParaRPr lang="en-US" sz="1100" dirty="0"/>
          </a:p>
          <a:p>
            <a:endParaRPr lang="en-US" sz="1100" dirty="0"/>
          </a:p>
          <a:p>
            <a:r>
              <a:rPr lang="en-US" sz="1100" dirty="0"/>
              <a:t>MS Forestry Commission</a:t>
            </a:r>
          </a:p>
          <a:p>
            <a:r>
              <a:rPr lang="en-US" sz="1100" dirty="0"/>
              <a:t>MS State Hospital</a:t>
            </a:r>
          </a:p>
          <a:p>
            <a:r>
              <a:rPr lang="en-US" sz="1100" dirty="0"/>
              <a:t>MS State University</a:t>
            </a:r>
          </a:p>
          <a:p>
            <a:r>
              <a:rPr lang="en-US" sz="1100" dirty="0"/>
              <a:t>PEER</a:t>
            </a:r>
          </a:p>
          <a:p>
            <a:r>
              <a:rPr lang="en-US" sz="1100" dirty="0"/>
              <a:t>Registered Foresters Board</a:t>
            </a:r>
          </a:p>
          <a:p>
            <a:r>
              <a:rPr lang="en-US" sz="1100" dirty="0"/>
              <a:t>Revenue</a:t>
            </a:r>
          </a:p>
          <a:p>
            <a:r>
              <a:rPr lang="en-US" sz="1100" dirty="0"/>
              <a:t>Tax Appeals</a:t>
            </a:r>
          </a:p>
          <a:p>
            <a:endParaRPr lang="en-US" dirty="0"/>
          </a:p>
        </p:txBody>
      </p:sp>
      <p:sp>
        <p:nvSpPr>
          <p:cNvPr id="17" name="TextBox 16">
            <a:extLst>
              <a:ext uri="{FF2B5EF4-FFF2-40B4-BE49-F238E27FC236}">
                <a16:creationId xmlns:a16="http://schemas.microsoft.com/office/drawing/2014/main" id="{474FF83A-DC1B-8282-BB80-E1132FC73CC0}"/>
              </a:ext>
            </a:extLst>
          </p:cNvPr>
          <p:cNvSpPr txBox="1"/>
          <p:nvPr/>
        </p:nvSpPr>
        <p:spPr>
          <a:xfrm>
            <a:off x="1655546" y="4154975"/>
            <a:ext cx="2088682" cy="369332"/>
          </a:xfrm>
          <a:prstGeom prst="rect">
            <a:avLst/>
          </a:prstGeom>
          <a:noFill/>
        </p:spPr>
        <p:txBody>
          <a:bodyPr wrap="square" rtlCol="0">
            <a:spAutoFit/>
          </a:bodyPr>
          <a:lstStyle/>
          <a:p>
            <a:r>
              <a:rPr lang="en-US" u="sng" dirty="0"/>
              <a:t>Kizzie Shorter</a:t>
            </a:r>
          </a:p>
        </p:txBody>
      </p:sp>
      <p:sp>
        <p:nvSpPr>
          <p:cNvPr id="18" name="TextBox 17">
            <a:extLst>
              <a:ext uri="{FF2B5EF4-FFF2-40B4-BE49-F238E27FC236}">
                <a16:creationId xmlns:a16="http://schemas.microsoft.com/office/drawing/2014/main" id="{4958AD12-A6DD-F1E7-DF4A-99B1331A362D}"/>
              </a:ext>
            </a:extLst>
          </p:cNvPr>
          <p:cNvSpPr txBox="1"/>
          <p:nvPr/>
        </p:nvSpPr>
        <p:spPr>
          <a:xfrm>
            <a:off x="7704786" y="4056099"/>
            <a:ext cx="2088682" cy="369332"/>
          </a:xfrm>
          <a:prstGeom prst="rect">
            <a:avLst/>
          </a:prstGeom>
          <a:noFill/>
        </p:spPr>
        <p:txBody>
          <a:bodyPr wrap="square" rtlCol="0">
            <a:spAutoFit/>
          </a:bodyPr>
          <a:lstStyle/>
          <a:p>
            <a:r>
              <a:rPr lang="en-US" u="sng" dirty="0"/>
              <a:t>Easter Haimur</a:t>
            </a:r>
          </a:p>
        </p:txBody>
      </p:sp>
    </p:spTree>
    <p:extLst>
      <p:ext uri="{BB962C8B-B14F-4D97-AF65-F5344CB8AC3E}">
        <p14:creationId xmlns:p14="http://schemas.microsoft.com/office/powerpoint/2010/main" val="153740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5771"/>
            <a:ext cx="10972800" cy="4025900"/>
          </a:xfrm>
        </p:spPr>
        <p:txBody>
          <a:bodyPr/>
          <a:lstStyle/>
          <a:p>
            <a:r>
              <a:rPr lang="en-US" sz="2200" dirty="0"/>
              <a:t>These do not require </a:t>
            </a:r>
            <a:r>
              <a:rPr lang="en-US" sz="2200" b="1" dirty="0"/>
              <a:t>prior</a:t>
            </a:r>
            <a:r>
              <a:rPr lang="en-US" sz="2200" dirty="0"/>
              <a:t> approval from OPTFM.</a:t>
            </a:r>
          </a:p>
          <a:p>
            <a:r>
              <a:rPr lang="en-US" sz="2200" dirty="0"/>
              <a:t>If such emergency threatens the health or safety of any person, or the preservation or protection of property, then the provisions of competitive bidding shall not apply. Any officer or agent of the agency having general or specific authority for making the purchase or repair contract shall approve the bill presented for payment.</a:t>
            </a:r>
          </a:p>
          <a:p>
            <a:endParaRPr lang="en-US" sz="2200" dirty="0"/>
          </a:p>
          <a:p>
            <a:r>
              <a:rPr lang="en-US" sz="2400" dirty="0"/>
              <a:t>Along with your P-1, you will need a quote from the vendor and a letter from the agency head, on agency letterhead. </a:t>
            </a:r>
            <a:endParaRPr lang="en-US" sz="2200" dirty="0"/>
          </a:p>
        </p:txBody>
      </p:sp>
      <p:sp>
        <p:nvSpPr>
          <p:cNvPr id="3" name="Title 2"/>
          <p:cNvSpPr>
            <a:spLocks noGrp="1"/>
          </p:cNvSpPr>
          <p:nvPr>
            <p:ph type="title"/>
          </p:nvPr>
        </p:nvSpPr>
        <p:spPr>
          <a:xfrm>
            <a:off x="609600" y="137203"/>
            <a:ext cx="10972800" cy="1143000"/>
          </a:xfrm>
        </p:spPr>
        <p:txBody>
          <a:bodyPr>
            <a:noAutofit/>
          </a:bodyPr>
          <a:lstStyle/>
          <a:p>
            <a:pPr algn="ctr"/>
            <a:r>
              <a:rPr lang="en-US" sz="4000" dirty="0"/>
              <a:t>Type 1 Emergencies</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63980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651" y="1183907"/>
            <a:ext cx="10596465" cy="4572000"/>
          </a:xfrm>
        </p:spPr>
        <p:txBody>
          <a:bodyPr/>
          <a:lstStyle/>
          <a:p>
            <a:endParaRPr lang="en-US" sz="2400" dirty="0"/>
          </a:p>
          <a:p>
            <a:r>
              <a:rPr lang="en-US" sz="2400" dirty="0"/>
              <a:t>If the governing board or the executive head, or his designees, of any agency of the state shall determine that an emergency exists in regard to the purchase of any commodities or repair contracts, so that the delay incident to giving opportunity for competitive bidding would be detrimental to the interests of the state, then the head of such agency, or his designees, shall seek approval of the Office of Purchasing, Travel and Fleet Management using the electronic P-1 process.</a:t>
            </a:r>
          </a:p>
          <a:p>
            <a:endParaRPr lang="en-US" sz="2400" dirty="0"/>
          </a:p>
          <a:p>
            <a:r>
              <a:rPr lang="en-US" sz="2000" dirty="0"/>
              <a:t>These require prior approval from DFA. Along with your P-1, you will need a quote from the vendor and a letter from the agency head, on agency letterhead. This letter will be signed and approved by DFA’s executive director before the P-1 can be approved.</a:t>
            </a:r>
          </a:p>
          <a:p>
            <a:endParaRPr lang="en-US" sz="2000" dirty="0"/>
          </a:p>
          <a:p>
            <a:endParaRPr lang="en-US" dirty="0"/>
          </a:p>
        </p:txBody>
      </p:sp>
      <p:sp>
        <p:nvSpPr>
          <p:cNvPr id="3" name="Title 2"/>
          <p:cNvSpPr>
            <a:spLocks noGrp="1"/>
          </p:cNvSpPr>
          <p:nvPr>
            <p:ph type="title"/>
          </p:nvPr>
        </p:nvSpPr>
        <p:spPr/>
        <p:txBody>
          <a:bodyPr>
            <a:noAutofit/>
          </a:bodyPr>
          <a:lstStyle/>
          <a:p>
            <a:pPr algn="ctr"/>
            <a:r>
              <a:rPr lang="en-US" dirty="0"/>
              <a:t>Type 2 Emergencies</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42418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F9D66-C0F2-098E-68B7-86074496B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87CC8-0088-6C0B-FEE2-D42DD10FE1E9}"/>
              </a:ext>
            </a:extLst>
          </p:cNvPr>
          <p:cNvSpPr>
            <a:spLocks noGrp="1"/>
          </p:cNvSpPr>
          <p:nvPr>
            <p:ph type="ctrTitle"/>
          </p:nvPr>
        </p:nvSpPr>
        <p:spPr/>
        <p:txBody>
          <a:bodyPr/>
          <a:lstStyle/>
          <a:p>
            <a:pPr algn="ctr"/>
            <a:r>
              <a:rPr lang="en-US" dirty="0"/>
              <a:t>Competitive Purchases</a:t>
            </a:r>
          </a:p>
        </p:txBody>
      </p:sp>
    </p:spTree>
    <p:extLst>
      <p:ext uri="{BB962C8B-B14F-4D97-AF65-F5344CB8AC3E}">
        <p14:creationId xmlns:p14="http://schemas.microsoft.com/office/powerpoint/2010/main" val="145260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idx="1"/>
          </p:nvPr>
        </p:nvSpPr>
        <p:spPr/>
        <p:txBody>
          <a:bodyPr/>
          <a:lstStyle/>
          <a:p>
            <a:r>
              <a:rPr lang="en-US" dirty="0"/>
              <a:t>Small purchases costing more than $5,000 but not more than $75,000 require </a:t>
            </a:r>
            <a:r>
              <a:rPr lang="en-US" u="sng" dirty="0"/>
              <a:t>quotes</a:t>
            </a:r>
            <a:r>
              <a:rPr lang="en-US" dirty="0"/>
              <a:t> from two or more businesses.</a:t>
            </a:r>
          </a:p>
          <a:p>
            <a:pPr lvl="1"/>
            <a:r>
              <a:rPr lang="en-US" dirty="0"/>
              <a:t>Quotes</a:t>
            </a:r>
          </a:p>
          <a:p>
            <a:pPr lvl="2"/>
            <a:r>
              <a:rPr lang="en-US" dirty="0"/>
              <a:t>A quote submitted on a bid form or a bid submitted on a vendor’s letterhead or identifiable bid form and signed by authorized personnel representing the vendor. </a:t>
            </a:r>
          </a:p>
          <a:p>
            <a:pPr lvl="2"/>
            <a:r>
              <a:rPr lang="en-US" dirty="0"/>
              <a:t>This does not require an advertisement</a:t>
            </a:r>
          </a:p>
        </p:txBody>
      </p:sp>
      <p:sp>
        <p:nvSpPr>
          <p:cNvPr id="2" name="Title 1"/>
          <p:cNvSpPr>
            <a:spLocks noGrp="1"/>
          </p:cNvSpPr>
          <p:nvPr>
            <p:ph type="title"/>
          </p:nvPr>
        </p:nvSpPr>
        <p:spPr/>
        <p:txBody>
          <a:bodyPr>
            <a:normAutofit/>
          </a:bodyPr>
          <a:lstStyle/>
          <a:p>
            <a:pPr fontAlgn="auto">
              <a:spcAft>
                <a:spcPts val="0"/>
              </a:spcAft>
              <a:defRPr/>
            </a:pPr>
            <a:r>
              <a:rPr lang="en-US" dirty="0"/>
              <a:t>Purchases between $5,000.00 &amp; $75,000.00</a:t>
            </a:r>
          </a:p>
        </p:txBody>
      </p:sp>
      <p:sp>
        <p:nvSpPr>
          <p:cNvPr id="118786"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878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78F36DA6-3029-472B-8D3A-074937170041}" type="slidenum">
              <a:rPr lang="en-US">
                <a:solidFill>
                  <a:prstClr val="black"/>
                </a:solidFill>
              </a:rPr>
              <a:pPr fontAlgn="base">
                <a:spcBef>
                  <a:spcPct val="0"/>
                </a:spcBef>
                <a:spcAft>
                  <a:spcPct val="0"/>
                </a:spcAft>
              </a:pPr>
              <a:t>23</a:t>
            </a:fld>
            <a:endParaRPr lang="en-US">
              <a:solidFill>
                <a:prstClr val="black"/>
              </a:solidFill>
            </a:endParaRPr>
          </a:p>
        </p:txBody>
      </p:sp>
    </p:spTree>
    <p:extLst>
      <p:ext uri="{BB962C8B-B14F-4D97-AF65-F5344CB8AC3E}">
        <p14:creationId xmlns:p14="http://schemas.microsoft.com/office/powerpoint/2010/main" val="362851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a:spLocks noGrp="1"/>
          </p:cNvSpPr>
          <p:nvPr>
            <p:ph idx="1"/>
          </p:nvPr>
        </p:nvSpPr>
        <p:spPr>
          <a:xfrm>
            <a:off x="709127" y="1961271"/>
            <a:ext cx="11000791" cy="4525962"/>
          </a:xfrm>
        </p:spPr>
        <p:txBody>
          <a:bodyPr/>
          <a:lstStyle/>
          <a:p>
            <a:r>
              <a:rPr lang="en-US" dirty="0"/>
              <a:t>Award shall be made to the lowest and best responsive quote provided at least two competitive quotes have been obtained.</a:t>
            </a:r>
          </a:p>
          <a:p>
            <a:r>
              <a:rPr lang="en-US" dirty="0"/>
              <a:t>Total cost must be used; items cannot be split up to avoid advertising for formal bids.</a:t>
            </a:r>
          </a:p>
          <a:p>
            <a:r>
              <a:rPr lang="en-US" dirty="0"/>
              <a:t>Purchase orders must be prepared and approved by OPTFM.</a:t>
            </a:r>
          </a:p>
        </p:txBody>
      </p:sp>
      <p:sp>
        <p:nvSpPr>
          <p:cNvPr id="5" name="Title 4"/>
          <p:cNvSpPr>
            <a:spLocks noGrp="1"/>
          </p:cNvSpPr>
          <p:nvPr>
            <p:ph type="title"/>
          </p:nvPr>
        </p:nvSpPr>
        <p:spPr>
          <a:xfrm>
            <a:off x="513183" y="178509"/>
            <a:ext cx="11505249" cy="1782762"/>
          </a:xfrm>
        </p:spPr>
        <p:txBody>
          <a:bodyPr>
            <a:normAutofit/>
          </a:bodyPr>
          <a:lstStyle/>
          <a:p>
            <a:pPr fontAlgn="auto">
              <a:spcAft>
                <a:spcPts val="0"/>
              </a:spcAft>
              <a:defRPr/>
            </a:pPr>
            <a:r>
              <a:rPr lang="en-US" sz="3600" dirty="0"/>
              <a:t>Awarding Competitive Quote Between $5,000 and $75,000.00</a:t>
            </a:r>
          </a:p>
        </p:txBody>
      </p:sp>
      <p:sp>
        <p:nvSpPr>
          <p:cNvPr id="120834"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0835"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26B19F4B-CF69-424D-9DBE-E152E8C67370}" type="slidenum">
              <a:rPr lang="en-US">
                <a:solidFill>
                  <a:prstClr val="black"/>
                </a:solidFill>
              </a:rPr>
              <a:pPr fontAlgn="base">
                <a:spcBef>
                  <a:spcPct val="0"/>
                </a:spcBef>
                <a:spcAft>
                  <a:spcPct val="0"/>
                </a:spcAft>
              </a:pPr>
              <a:t>24</a:t>
            </a:fld>
            <a:endParaRPr lang="en-US">
              <a:solidFill>
                <a:prstClr val="black"/>
              </a:solidFill>
            </a:endParaRPr>
          </a:p>
        </p:txBody>
      </p:sp>
    </p:spTree>
    <p:extLst>
      <p:ext uri="{BB962C8B-B14F-4D97-AF65-F5344CB8AC3E}">
        <p14:creationId xmlns:p14="http://schemas.microsoft.com/office/powerpoint/2010/main" val="9172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95" y="1317509"/>
            <a:ext cx="10972800" cy="4525962"/>
          </a:xfrm>
        </p:spPr>
        <p:txBody>
          <a:bodyPr/>
          <a:lstStyle/>
          <a:p>
            <a:r>
              <a:rPr lang="en-US" sz="2400" dirty="0"/>
              <a:t>Approval prior to award must be submitted to OPTFM on electronic P-1</a:t>
            </a:r>
          </a:p>
          <a:p>
            <a:r>
              <a:rPr lang="en-US" sz="2400" dirty="0"/>
              <a:t>All procurement manual rules and regulations must be followed</a:t>
            </a:r>
          </a:p>
          <a:p>
            <a:r>
              <a:rPr lang="en-US" sz="2400" dirty="0"/>
              <a:t>Reverse Auctions are the primary method</a:t>
            </a:r>
          </a:p>
          <a:p>
            <a:pPr lvl="1"/>
            <a:r>
              <a:rPr lang="en-US" sz="2000" dirty="0"/>
              <a:t>State agencies utilize MAGIC to perform auctions</a:t>
            </a:r>
          </a:p>
          <a:p>
            <a:r>
              <a:rPr lang="en-US" sz="2400" dirty="0"/>
              <a:t>Electronic bidding must be provided </a:t>
            </a:r>
          </a:p>
          <a:p>
            <a:pPr lvl="1"/>
            <a:r>
              <a:rPr lang="en-US" sz="2000" dirty="0"/>
              <a:t>“secure electronic interactive system” – MAGIC </a:t>
            </a:r>
          </a:p>
          <a:p>
            <a:pPr lvl="1"/>
            <a:r>
              <a:rPr lang="en-US" sz="2000" dirty="0"/>
              <a:t>Cannot require vendors to submit electronically </a:t>
            </a:r>
          </a:p>
          <a:p>
            <a:pPr marL="365125" lvl="1" indent="-255588">
              <a:spcBef>
                <a:spcPts val="400"/>
              </a:spcBef>
              <a:buSzPct val="68000"/>
              <a:buFont typeface="Wingdings 3" pitchFamily="18" charset="2"/>
              <a:buChar char=""/>
            </a:pPr>
            <a:r>
              <a:rPr lang="en-US" sz="2400" dirty="0"/>
              <a:t>Awards should only be made as described in specifications</a:t>
            </a:r>
          </a:p>
          <a:p>
            <a:pPr marL="365125" lvl="1" indent="-255588">
              <a:spcBef>
                <a:spcPts val="400"/>
              </a:spcBef>
              <a:buSzPct val="68000"/>
              <a:buFont typeface="Wingdings 3" pitchFamily="18" charset="2"/>
              <a:buChar char=""/>
            </a:pPr>
            <a:r>
              <a:rPr lang="en-US" sz="2400" dirty="0"/>
              <a:t>Advertisement must be done correctly</a:t>
            </a:r>
          </a:p>
          <a:p>
            <a:r>
              <a:rPr lang="en-US" sz="2400" dirty="0"/>
              <a:t>MMPTAP (MS Apex Accelerator) must be notified Reverse Auctions </a:t>
            </a:r>
          </a:p>
          <a:p>
            <a:pPr lvl="1"/>
            <a:r>
              <a:rPr lang="en-US" sz="2000" dirty="0"/>
              <a:t>MAGIC does this automatically</a:t>
            </a:r>
          </a:p>
        </p:txBody>
      </p:sp>
      <p:sp>
        <p:nvSpPr>
          <p:cNvPr id="3" name="Title 2"/>
          <p:cNvSpPr>
            <a:spLocks noGrp="1"/>
          </p:cNvSpPr>
          <p:nvPr>
            <p:ph type="title"/>
          </p:nvPr>
        </p:nvSpPr>
        <p:spPr/>
        <p:txBody>
          <a:bodyPr/>
          <a:lstStyle/>
          <a:p>
            <a:pPr algn="ctr"/>
            <a:r>
              <a:rPr lang="en-US" dirty="0"/>
              <a:t>Competitive Bids over $75,000.00</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5004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75C5E-B87E-7BA4-35E5-857F3393F70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AA3EE-A75D-5647-7D07-F832EBFC8EA4}"/>
              </a:ext>
            </a:extLst>
          </p:cNvPr>
          <p:cNvSpPr>
            <a:spLocks noGrp="1"/>
          </p:cNvSpPr>
          <p:nvPr>
            <p:ph idx="1"/>
          </p:nvPr>
        </p:nvSpPr>
        <p:spPr>
          <a:xfrm>
            <a:off x="417095" y="1317508"/>
            <a:ext cx="10972800" cy="5456355"/>
          </a:xfrm>
        </p:spPr>
        <p:txBody>
          <a:bodyPr/>
          <a:lstStyle/>
          <a:p>
            <a:r>
              <a:rPr lang="en-US" sz="2400" dirty="0"/>
              <a:t>Approval prior to award must be submitted to OPTFM on electronic P-1</a:t>
            </a:r>
          </a:p>
          <a:p>
            <a:r>
              <a:rPr lang="en-US" sz="2400" dirty="0"/>
              <a:t>All procurement manual rules and regulations must be followed</a:t>
            </a:r>
          </a:p>
          <a:p>
            <a:r>
              <a:rPr lang="en-US" sz="2400" dirty="0"/>
              <a:t>Reverse Auctions are the primary method</a:t>
            </a:r>
          </a:p>
          <a:p>
            <a:pPr lvl="1"/>
            <a:r>
              <a:rPr lang="en-US" sz="2000" dirty="0"/>
              <a:t>State agencies utilize MAGIC to perform auctions</a:t>
            </a:r>
          </a:p>
          <a:p>
            <a:r>
              <a:rPr lang="en-US" sz="2400" dirty="0"/>
              <a:t>Electronic bidding must be provided </a:t>
            </a:r>
          </a:p>
          <a:p>
            <a:pPr lvl="1"/>
            <a:r>
              <a:rPr lang="en-US" sz="2000" dirty="0"/>
              <a:t>“secure electronic interactive system” – MAGIC </a:t>
            </a:r>
          </a:p>
          <a:p>
            <a:pPr lvl="1"/>
            <a:r>
              <a:rPr lang="en-US" sz="2000" dirty="0"/>
              <a:t>Cannot require vendors to submit electronically </a:t>
            </a:r>
          </a:p>
          <a:p>
            <a:pPr marL="365125" lvl="1" indent="-255588">
              <a:spcBef>
                <a:spcPts val="400"/>
              </a:spcBef>
              <a:buSzPct val="68000"/>
              <a:buFont typeface="Wingdings 3" pitchFamily="18" charset="2"/>
              <a:buChar char=""/>
            </a:pPr>
            <a:r>
              <a:rPr lang="en-US" sz="2400" dirty="0"/>
              <a:t>Awards should only be made as described in specifications</a:t>
            </a:r>
          </a:p>
          <a:p>
            <a:pPr marL="365125" lvl="1" indent="-255588">
              <a:spcBef>
                <a:spcPts val="400"/>
              </a:spcBef>
              <a:buSzPct val="68000"/>
              <a:buFont typeface="Wingdings 3" pitchFamily="18" charset="2"/>
              <a:buChar char=""/>
            </a:pPr>
            <a:r>
              <a:rPr lang="en-US" sz="2400" dirty="0"/>
              <a:t>Advertisement must be done correctly</a:t>
            </a:r>
          </a:p>
          <a:p>
            <a:r>
              <a:rPr lang="en-US" sz="2400" dirty="0"/>
              <a:t>MMPTAP (MS Apex Accelerator) must be notified Reverse Auctions </a:t>
            </a:r>
          </a:p>
          <a:p>
            <a:pPr lvl="1"/>
            <a:r>
              <a:rPr lang="en-US" sz="2000" dirty="0"/>
              <a:t>MAGIC does this automatically</a:t>
            </a:r>
            <a:endParaRPr lang="en-US" sz="2400" dirty="0"/>
          </a:p>
          <a:p>
            <a:pPr marL="365125" lvl="1" indent="-255588">
              <a:spcBef>
                <a:spcPts val="400"/>
              </a:spcBef>
              <a:buSzPct val="68000"/>
              <a:buFont typeface="Wingdings 3" pitchFamily="18" charset="2"/>
              <a:buChar char=""/>
            </a:pPr>
            <a:r>
              <a:rPr lang="en-US" sz="2400" b="1" dirty="0"/>
              <a:t>PPRB MUST APPROVE</a:t>
            </a:r>
          </a:p>
        </p:txBody>
      </p:sp>
      <p:sp>
        <p:nvSpPr>
          <p:cNvPr id="3" name="Title 2">
            <a:extLst>
              <a:ext uri="{FF2B5EF4-FFF2-40B4-BE49-F238E27FC236}">
                <a16:creationId xmlns:a16="http://schemas.microsoft.com/office/drawing/2014/main" id="{2DA16624-562C-211F-B9A3-A9403B5D4238}"/>
              </a:ext>
            </a:extLst>
          </p:cNvPr>
          <p:cNvSpPr>
            <a:spLocks noGrp="1"/>
          </p:cNvSpPr>
          <p:nvPr>
            <p:ph type="title"/>
          </p:nvPr>
        </p:nvSpPr>
        <p:spPr/>
        <p:txBody>
          <a:bodyPr/>
          <a:lstStyle/>
          <a:p>
            <a:pPr algn="ctr"/>
            <a:r>
              <a:rPr lang="en-US" dirty="0"/>
              <a:t>Competitive Bids over $500,000.00</a:t>
            </a:r>
          </a:p>
        </p:txBody>
      </p:sp>
      <p:sp>
        <p:nvSpPr>
          <p:cNvPr id="4" name="Footer Placeholder 3">
            <a:extLst>
              <a:ext uri="{FF2B5EF4-FFF2-40B4-BE49-F238E27FC236}">
                <a16:creationId xmlns:a16="http://schemas.microsoft.com/office/drawing/2014/main" id="{A75A0408-FAA9-9943-A44E-698CDC70DC7B}"/>
              </a:ext>
            </a:extLst>
          </p:cNvPr>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a:extLst>
              <a:ext uri="{FF2B5EF4-FFF2-40B4-BE49-F238E27FC236}">
                <a16:creationId xmlns:a16="http://schemas.microsoft.com/office/drawing/2014/main" id="{7570736F-8D72-CF9E-3BBA-A2C3AE0028D1}"/>
              </a:ext>
            </a:extLst>
          </p:cNvPr>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71008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34249306"/>
              </p:ext>
            </p:extLst>
          </p:nvPr>
        </p:nvGraphicFramePr>
        <p:xfrm>
          <a:off x="2971801" y="1417638"/>
          <a:ext cx="6477000" cy="4108010"/>
        </p:xfrm>
        <a:graphic>
          <a:graphicData uri="http://schemas.openxmlformats.org/drawingml/2006/table">
            <a:tbl>
              <a:tblPr>
                <a:tableStyleId>{073A0DAA-6AF3-43AB-8588-CEC1D06C72B9}</a:tableStyleId>
              </a:tblPr>
              <a:tblGrid>
                <a:gridCol w="1562139">
                  <a:extLst>
                    <a:ext uri="{9D8B030D-6E8A-4147-A177-3AD203B41FA5}">
                      <a16:colId xmlns:a16="http://schemas.microsoft.com/office/drawing/2014/main" val="20000"/>
                    </a:ext>
                  </a:extLst>
                </a:gridCol>
                <a:gridCol w="1045547">
                  <a:extLst>
                    <a:ext uri="{9D8B030D-6E8A-4147-A177-3AD203B41FA5}">
                      <a16:colId xmlns:a16="http://schemas.microsoft.com/office/drawing/2014/main" val="20001"/>
                    </a:ext>
                  </a:extLst>
                </a:gridCol>
                <a:gridCol w="1045547">
                  <a:extLst>
                    <a:ext uri="{9D8B030D-6E8A-4147-A177-3AD203B41FA5}">
                      <a16:colId xmlns:a16="http://schemas.microsoft.com/office/drawing/2014/main" val="20002"/>
                    </a:ext>
                  </a:extLst>
                </a:gridCol>
                <a:gridCol w="796040">
                  <a:extLst>
                    <a:ext uri="{9D8B030D-6E8A-4147-A177-3AD203B41FA5}">
                      <a16:colId xmlns:a16="http://schemas.microsoft.com/office/drawing/2014/main" val="20003"/>
                    </a:ext>
                  </a:extLst>
                </a:gridCol>
                <a:gridCol w="1091036">
                  <a:extLst>
                    <a:ext uri="{9D8B030D-6E8A-4147-A177-3AD203B41FA5}">
                      <a16:colId xmlns:a16="http://schemas.microsoft.com/office/drawing/2014/main" val="20004"/>
                    </a:ext>
                  </a:extLst>
                </a:gridCol>
                <a:gridCol w="936691">
                  <a:extLst>
                    <a:ext uri="{9D8B030D-6E8A-4147-A177-3AD203B41FA5}">
                      <a16:colId xmlns:a16="http://schemas.microsoft.com/office/drawing/2014/main" val="20005"/>
                    </a:ext>
                  </a:extLst>
                </a:gridCol>
              </a:tblGrid>
              <a:tr h="1391970">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Open Market Purchase</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 Quotes from Vendor</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State Contract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Competitive Bid</a:t>
                      </a:r>
                    </a:p>
                    <a:p>
                      <a:pPr algn="ctr" fontAlgn="ctr"/>
                      <a:r>
                        <a:rPr lang="en-US" sz="1600" b="0" i="0" u="none" strike="noStrike" dirty="0">
                          <a:solidFill>
                            <a:srgbClr val="000000"/>
                          </a:solidFill>
                          <a:effectLst/>
                          <a:latin typeface="+mn-lt"/>
                        </a:rPr>
                        <a:t>(Reverse Auction)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PPRB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9010">
                <a:tc>
                  <a:txBody>
                    <a:bodyPr/>
                    <a:lstStyle/>
                    <a:p>
                      <a:pPr algn="ctr" fontAlgn="ctr"/>
                      <a:r>
                        <a:rPr lang="en-US" sz="1600" u="none" strike="noStrike" dirty="0">
                          <a:effectLst/>
                        </a:rPr>
                        <a:t>$0.00 - $5,000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9010">
                <a:tc>
                  <a:txBody>
                    <a:bodyPr/>
                    <a:lstStyle/>
                    <a:p>
                      <a:pPr algn="ctr" fontAlgn="ctr"/>
                      <a:r>
                        <a:rPr lang="en-US" sz="1600" u="none" strike="noStrike" dirty="0">
                          <a:effectLst/>
                        </a:rPr>
                        <a:t>Over $5,000.00 - $75,000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9010">
                <a:tc>
                  <a:txBody>
                    <a:bodyPr/>
                    <a:lstStyle/>
                    <a:p>
                      <a:pPr algn="ctr" fontAlgn="ctr"/>
                      <a:r>
                        <a:rPr lang="en-US" sz="1600" u="none" strike="noStrike" dirty="0">
                          <a:effectLst/>
                        </a:rPr>
                        <a:t>Over $75,000.00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9010">
                <a:tc>
                  <a:txBody>
                    <a:bodyPr/>
                    <a:lstStyle/>
                    <a:p>
                      <a:pPr algn="ctr" fontAlgn="ctr"/>
                      <a:r>
                        <a:rPr lang="en-US" sz="1600" b="0" i="0" u="none" strike="noStrike" dirty="0">
                          <a:solidFill>
                            <a:srgbClr val="000000"/>
                          </a:solidFill>
                          <a:effectLst/>
                          <a:latin typeface="+mn-lt"/>
                        </a:rPr>
                        <a:t>Over $500,000.00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828800" y="274638"/>
            <a:ext cx="8610600" cy="1143000"/>
          </a:xfrm>
        </p:spPr>
        <p:txBody>
          <a:bodyPr>
            <a:normAutofit fontScale="90000"/>
          </a:bodyPr>
          <a:lstStyle/>
          <a:p>
            <a:r>
              <a:rPr lang="en-US" dirty="0"/>
              <a:t>Commodity Threshold Requirements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75975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3" y="1143000"/>
            <a:ext cx="11030552" cy="5410200"/>
          </a:xfrm>
        </p:spPr>
        <p:txBody>
          <a:bodyPr/>
          <a:lstStyle/>
          <a:p>
            <a:r>
              <a:rPr lang="en-US" dirty="0"/>
              <a:t>Published once each week for two consecutive weeks with the second notice being published on or after the 7</a:t>
            </a:r>
            <a:r>
              <a:rPr lang="en-US" baseline="30000" dirty="0"/>
              <a:t>th</a:t>
            </a:r>
            <a:r>
              <a:rPr lang="en-US" dirty="0"/>
              <a:t> calendar date after the first notice was published</a:t>
            </a:r>
          </a:p>
          <a:p>
            <a:r>
              <a:rPr lang="en-US" dirty="0"/>
              <a:t>Opening date must not be less than seven (7) </a:t>
            </a:r>
            <a:r>
              <a:rPr lang="en-US" b="1" u="sng" dirty="0"/>
              <a:t>working days</a:t>
            </a:r>
            <a:r>
              <a:rPr lang="en-US" dirty="0"/>
              <a:t> after the last notice in the newspaper (must not be sooner than the 8</a:t>
            </a:r>
            <a:r>
              <a:rPr lang="en-US" baseline="30000" dirty="0"/>
              <a:t>th</a:t>
            </a:r>
            <a:r>
              <a:rPr lang="en-US" dirty="0"/>
              <a:t> day)</a:t>
            </a:r>
          </a:p>
          <a:p>
            <a:r>
              <a:rPr lang="en-US" dirty="0"/>
              <a:t>MPTAP (MS Apex Accelerator) must receive notice same day or prior to first publication in the paper</a:t>
            </a:r>
          </a:p>
        </p:txBody>
      </p:sp>
      <p:sp>
        <p:nvSpPr>
          <p:cNvPr id="3" name="Title 2"/>
          <p:cNvSpPr>
            <a:spLocks noGrp="1"/>
          </p:cNvSpPr>
          <p:nvPr>
            <p:ph type="title"/>
          </p:nvPr>
        </p:nvSpPr>
        <p:spPr>
          <a:xfrm>
            <a:off x="1729339" y="151087"/>
            <a:ext cx="8534400" cy="1143000"/>
          </a:xfrm>
        </p:spPr>
        <p:txBody>
          <a:bodyPr>
            <a:normAutofit/>
          </a:bodyPr>
          <a:lstStyle/>
          <a:p>
            <a:pPr algn="ctr"/>
            <a:r>
              <a:rPr lang="en-US" sz="3000" dirty="0"/>
              <a:t>COMMODITY ADVERTISING REQUIREMENTS</a:t>
            </a:r>
          </a:p>
        </p:txBody>
      </p:sp>
      <p:sp>
        <p:nvSpPr>
          <p:cNvPr id="4" name="Footer Placeholder 3"/>
          <p:cNvSpPr>
            <a:spLocks noGrp="1"/>
          </p:cNvSpPr>
          <p:nvPr>
            <p:ph type="ftr" sz="quarter" idx="11"/>
          </p:nvPr>
        </p:nvSpPr>
        <p:spPr>
          <a:xfrm>
            <a:off x="8153401" y="6492876"/>
            <a:ext cx="2351087" cy="365125"/>
          </a:xfrm>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748837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96127"/>
            <a:ext cx="10972800" cy="4525962"/>
          </a:xfrm>
        </p:spPr>
        <p:txBody>
          <a:bodyPr numCol="2"/>
          <a:lstStyle/>
          <a:p>
            <a:pPr marL="109537" indent="0">
              <a:buNone/>
            </a:pPr>
            <a:r>
              <a:rPr lang="en-US" sz="1400" dirty="0"/>
              <a:t>(1) Transactions listed in Section 31-7-13(m), Mississippi Code of 1972, Annotated</a:t>
            </a:r>
          </a:p>
          <a:p>
            <a:pPr marL="109537" indent="0">
              <a:buNone/>
            </a:pPr>
            <a:r>
              <a:rPr lang="en-US" sz="1400" dirty="0"/>
              <a:t>(2) Transfer, sale, or exchange of personal property between state agencies or between state agencies and governing authorities - (For transfer, sale or exchange of vehicles, see State Fleet Manual)</a:t>
            </a:r>
          </a:p>
          <a:p>
            <a:pPr marL="109537" indent="0">
              <a:buNone/>
            </a:pPr>
            <a:r>
              <a:rPr lang="en-US" sz="1400" dirty="0"/>
              <a:t>(3) Service contracts provided by businesses or persons which do not include the acquisition of a commodity or equipment and which are under the purview of the Office of Personal Service Contract Review</a:t>
            </a:r>
          </a:p>
          <a:p>
            <a:pPr marL="109537" indent="0">
              <a:buNone/>
            </a:pPr>
            <a:r>
              <a:rPr lang="en-US" sz="1400" dirty="0"/>
              <a:t>(4) Transportation of items (freight charges) - This exemption shall not apply to the travel contracts established by the Office of Purchasing, Travel and Fleet Management.</a:t>
            </a:r>
          </a:p>
          <a:p>
            <a:pPr marL="109537" indent="0">
              <a:buNone/>
            </a:pPr>
            <a:r>
              <a:rPr lang="en-US" sz="1400" dirty="0"/>
              <a:t>(5) Postage</a:t>
            </a:r>
          </a:p>
          <a:p>
            <a:pPr marL="109537" indent="0">
              <a:buNone/>
            </a:pPr>
            <a:r>
              <a:rPr lang="en-US" sz="1400" dirty="0"/>
              <a:t>(6) Workers Compensation Insurance and Personnel Bond required by law</a:t>
            </a:r>
          </a:p>
          <a:p>
            <a:pPr marL="109537" indent="0">
              <a:buNone/>
            </a:pPr>
            <a:r>
              <a:rPr lang="en-US" sz="1400" dirty="0"/>
              <a:t>(7) Utilities</a:t>
            </a:r>
          </a:p>
          <a:p>
            <a:pPr marL="109537" indent="0">
              <a:buNone/>
            </a:pPr>
            <a:r>
              <a:rPr lang="en-US" sz="1400" dirty="0"/>
              <a:t>(8) Commodities purchased for resale</a:t>
            </a:r>
          </a:p>
          <a:p>
            <a:pPr marL="109537" indent="0">
              <a:buNone/>
            </a:pPr>
            <a:r>
              <a:rPr lang="en-US" sz="1400" dirty="0"/>
              <a:t>(9) Highway right-of-way and highway construction contracts governed by specific laws dealing with such contracts</a:t>
            </a:r>
          </a:p>
          <a:p>
            <a:pPr marL="109537" indent="0">
              <a:buNone/>
            </a:pPr>
            <a:r>
              <a:rPr lang="en-US" sz="1400" dirty="0"/>
              <a:t>(10) Food and lodging reimbursable on a travel voucher</a:t>
            </a:r>
          </a:p>
          <a:p>
            <a:pPr marL="109537" indent="0">
              <a:buNone/>
            </a:pPr>
            <a:r>
              <a:rPr lang="en-US" sz="1400" dirty="0"/>
              <a:t>(11) Maintenance contracts under the purview of the Department of Information Technology Services or the Office of Personal Service Contract Review</a:t>
            </a:r>
          </a:p>
          <a:p>
            <a:pPr marL="109537" indent="0">
              <a:buNone/>
            </a:pPr>
            <a:r>
              <a:rPr lang="en-US" sz="1400" dirty="0"/>
              <a:t>(12) Live animals</a:t>
            </a:r>
          </a:p>
          <a:p>
            <a:pPr marL="109537" indent="0">
              <a:buNone/>
            </a:pPr>
            <a:r>
              <a:rPr lang="en-US" sz="1400" dirty="0"/>
              <a:t>(13) Textbooks</a:t>
            </a:r>
          </a:p>
          <a:p>
            <a:pPr marL="109537" indent="0">
              <a:buNone/>
            </a:pPr>
            <a:r>
              <a:rPr lang="en-US" sz="1400" dirty="0"/>
              <a:t>(14) Library books and other reference materials purchased by or for libraries</a:t>
            </a:r>
          </a:p>
          <a:p>
            <a:pPr marL="109537" indent="0">
              <a:buNone/>
            </a:pPr>
            <a:r>
              <a:rPr lang="en-US" sz="1400" dirty="0"/>
              <a:t>(15) Purchases of original artwork and artifacts by museums for public display</a:t>
            </a:r>
          </a:p>
          <a:p>
            <a:pPr marL="109537" indent="0">
              <a:buNone/>
            </a:pPr>
            <a:r>
              <a:rPr lang="en-US" sz="1400" dirty="0"/>
              <a:t>(16) Purchases of original artwork (paintings, statues, sculptures, etc.) for public display</a:t>
            </a:r>
          </a:p>
          <a:p>
            <a:pPr marL="109537" indent="0">
              <a:buNone/>
            </a:pPr>
            <a:r>
              <a:rPr lang="en-US" sz="1400" dirty="0"/>
              <a:t>(17) Subscriptions</a:t>
            </a:r>
          </a:p>
          <a:p>
            <a:pPr marL="109537" indent="0">
              <a:buNone/>
            </a:pPr>
            <a:r>
              <a:rPr lang="en-US" sz="1400" dirty="0"/>
              <a:t>(18) Purchases made from state operated industries such as Mississippi Industries for the Blind</a:t>
            </a:r>
          </a:p>
        </p:txBody>
      </p:sp>
      <p:sp>
        <p:nvSpPr>
          <p:cNvPr id="3" name="Title 2"/>
          <p:cNvSpPr>
            <a:spLocks noGrp="1"/>
          </p:cNvSpPr>
          <p:nvPr>
            <p:ph type="title"/>
          </p:nvPr>
        </p:nvSpPr>
        <p:spPr/>
        <p:txBody>
          <a:bodyPr>
            <a:normAutofit/>
          </a:bodyPr>
          <a:lstStyle/>
          <a:p>
            <a:pPr algn="ctr"/>
            <a:r>
              <a:rPr lang="en-US" sz="3000" dirty="0"/>
              <a:t>EXEMPTIONS FROM BID REQUIREMENTS </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94757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62883978"/>
              </p:ext>
            </p:extLst>
          </p:nvPr>
        </p:nvGraphicFramePr>
        <p:xfrm>
          <a:off x="1752600" y="1219200"/>
          <a:ext cx="8686800"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ctr"/>
            <a:r>
              <a:rPr lang="en-US" dirty="0"/>
              <a:t>Mississippi Purchasing Process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8026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Types of purchases requiring approval</a:t>
            </a:r>
          </a:p>
          <a:p>
            <a:pPr marL="625475" lvl="1" indent="-220663"/>
            <a:r>
              <a:rPr lang="en-US" sz="2600" dirty="0"/>
              <a:t>Exemptions from Reverse Auction</a:t>
            </a:r>
          </a:p>
          <a:p>
            <a:pPr lvl="1"/>
            <a:r>
              <a:rPr lang="en-US" sz="2600" dirty="0"/>
              <a:t>Purchases made as the result of alternative process after exemption is granted </a:t>
            </a:r>
          </a:p>
          <a:p>
            <a:pPr lvl="1"/>
            <a:r>
              <a:rPr lang="en-US" sz="2600" dirty="0"/>
              <a:t>Purchases greater than $500,000</a:t>
            </a:r>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a:t>Public Procurement Review </a:t>
            </a:r>
            <a:r>
              <a:rPr lang="en-US" dirty="0" err="1"/>
              <a:t>Boared</a:t>
            </a:r>
            <a:r>
              <a:rPr lang="en-US" dirty="0"/>
              <a:t> Required Approvals</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60105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Content Placeholder 1"/>
          <p:cNvSpPr>
            <a:spLocks noGrp="1"/>
          </p:cNvSpPr>
          <p:nvPr>
            <p:ph idx="1"/>
          </p:nvPr>
        </p:nvSpPr>
        <p:spPr/>
        <p:txBody>
          <a:bodyPr/>
          <a:lstStyle/>
          <a:p>
            <a:r>
              <a:rPr lang="en-US" dirty="0"/>
              <a:t>P-1 requests must be submitted to OPTFM by the published deadline. </a:t>
            </a:r>
          </a:p>
          <a:p>
            <a:r>
              <a:rPr lang="en-US" dirty="0"/>
              <a:t>Deadlines for PPRB agenda items are on the prior meeting date. </a:t>
            </a:r>
          </a:p>
          <a:p>
            <a:endParaRPr lang="en-US" dirty="0"/>
          </a:p>
          <a:p>
            <a:endParaRPr lang="en-US" dirty="0"/>
          </a:p>
          <a:p>
            <a:r>
              <a:rPr lang="en-US" dirty="0"/>
              <a:t>Agencies must have a representative on the phone if you have submitted a P-1 for the previous month regardless if it has an agenda item or not. </a:t>
            </a:r>
          </a:p>
          <a:p>
            <a:endParaRPr lang="en-US" dirty="0"/>
          </a:p>
          <a:p>
            <a:endParaRPr lang="en-US" dirty="0"/>
          </a:p>
        </p:txBody>
      </p:sp>
      <p:sp>
        <p:nvSpPr>
          <p:cNvPr id="5" name="Title 4"/>
          <p:cNvSpPr>
            <a:spLocks noGrp="1"/>
          </p:cNvSpPr>
          <p:nvPr>
            <p:ph type="title"/>
          </p:nvPr>
        </p:nvSpPr>
        <p:spPr/>
        <p:txBody>
          <a:bodyPr/>
          <a:lstStyle/>
          <a:p>
            <a:pPr fontAlgn="auto">
              <a:spcAft>
                <a:spcPts val="0"/>
              </a:spcAft>
              <a:defRPr/>
            </a:pPr>
            <a:r>
              <a:rPr lang="en-US" dirty="0"/>
              <a:t>PPRB Agenda Item Deadline</a:t>
            </a:r>
          </a:p>
        </p:txBody>
      </p:sp>
      <p:sp>
        <p:nvSpPr>
          <p:cNvPr id="138242" name="Footer Placeholder 2"/>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3824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3D51E9B5-5521-4C6F-8861-7E6CBA9586D9}" type="slidenum">
              <a:rPr lang="en-US">
                <a:solidFill>
                  <a:prstClr val="black"/>
                </a:solidFill>
              </a:rPr>
              <a:pPr fontAlgn="base">
                <a:spcBef>
                  <a:spcPct val="0"/>
                </a:spcBef>
                <a:spcAft>
                  <a:spcPct val="0"/>
                </a:spcAft>
              </a:pPr>
              <a:t>31</a:t>
            </a:fld>
            <a:endParaRPr lang="en-US">
              <a:solidFill>
                <a:prstClr val="black"/>
              </a:solidFill>
            </a:endParaRPr>
          </a:p>
        </p:txBody>
      </p:sp>
    </p:spTree>
    <p:extLst>
      <p:ext uri="{BB962C8B-B14F-4D97-AF65-F5344CB8AC3E}">
        <p14:creationId xmlns:p14="http://schemas.microsoft.com/office/powerpoint/2010/main" val="270017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P-1s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32</a:t>
            </a:fld>
            <a:endParaRPr lang="en-US">
              <a:solidFill>
                <a:prstClr val="black"/>
              </a:solidFill>
            </a:endParaRPr>
          </a:p>
        </p:txBody>
      </p:sp>
      <p:pic>
        <p:nvPicPr>
          <p:cNvPr id="1028" name="Picture 4" descr="Image result for REJECTED clip art"/>
          <p:cNvPicPr>
            <a:picLocks noChangeAspect="1" noChangeArrowheads="1"/>
          </p:cNvPicPr>
          <p:nvPr/>
        </p:nvPicPr>
        <p:blipFill rotWithShape="1">
          <a:blip r:embed="rId2">
            <a:extLst>
              <a:ext uri="{28A0092B-C50C-407E-A947-70E740481C1C}">
                <a14:useLocalDpi xmlns:a14="http://schemas.microsoft.com/office/drawing/2010/main" val="0"/>
              </a:ext>
            </a:extLst>
          </a:blip>
          <a:srcRect l="-1057" t="-431" r="1057" b="6164"/>
          <a:stretch/>
        </p:blipFill>
        <p:spPr bwMode="auto">
          <a:xfrm>
            <a:off x="4349445" y="1594843"/>
            <a:ext cx="3726958" cy="369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73321"/>
            <a:ext cx="10972800" cy="5279736"/>
          </a:xfrm>
        </p:spPr>
        <p:txBody>
          <a:bodyPr/>
          <a:lstStyle/>
          <a:p>
            <a:pPr marL="109537" indent="0">
              <a:buNone/>
            </a:pPr>
            <a:endParaRPr lang="en-US" sz="2200" dirty="0"/>
          </a:p>
          <a:p>
            <a:r>
              <a:rPr lang="en-US" sz="2200" dirty="0"/>
              <a:t>OREQ- Oversight Request</a:t>
            </a:r>
          </a:p>
          <a:p>
            <a:pPr lvl="1"/>
            <a:r>
              <a:rPr lang="en-US" sz="1800" dirty="0"/>
              <a:t>Multiple awards from a single bid solicitation (RFx)</a:t>
            </a:r>
          </a:p>
          <a:p>
            <a:pPr lvl="1"/>
            <a:r>
              <a:rPr lang="en-US" sz="1800" dirty="0"/>
              <a:t>Trade-in of Equipment with Purchase</a:t>
            </a:r>
          </a:p>
          <a:p>
            <a:pPr lvl="1"/>
            <a:r>
              <a:rPr lang="en-US" sz="1800" dirty="0"/>
              <a:t>Exemption from procuring state contract items</a:t>
            </a:r>
          </a:p>
          <a:p>
            <a:r>
              <a:rPr lang="en-US" sz="2200" dirty="0"/>
              <a:t>SOLC- Sole Source Purchase Order</a:t>
            </a:r>
          </a:p>
          <a:p>
            <a:pPr lvl="1"/>
            <a:r>
              <a:rPr lang="en-US" sz="1800" dirty="0"/>
              <a:t>All Sole Source awards</a:t>
            </a:r>
          </a:p>
          <a:p>
            <a:r>
              <a:rPr lang="en-US" sz="2200" dirty="0"/>
              <a:t>CNTR- Purchasing General</a:t>
            </a:r>
          </a:p>
          <a:p>
            <a:pPr lvl="1"/>
            <a:r>
              <a:rPr lang="en-US" sz="1800" dirty="0"/>
              <a:t> Single award from a bid solicitation (RFx)</a:t>
            </a:r>
          </a:p>
          <a:p>
            <a:pPr lvl="1"/>
            <a:r>
              <a:rPr lang="en-US" sz="1800" dirty="0"/>
              <a:t>Copier/mailing equipment rental agreements</a:t>
            </a:r>
          </a:p>
          <a:p>
            <a:r>
              <a:rPr lang="en-US" sz="2200" dirty="0"/>
              <a:t>EMEC- Emergency Contract</a:t>
            </a:r>
          </a:p>
          <a:p>
            <a:r>
              <a:rPr lang="en-US" sz="2200" dirty="0"/>
              <a:t>EMER (PO) – Emergency Purchase Order</a:t>
            </a:r>
          </a:p>
        </p:txBody>
      </p:sp>
      <p:sp>
        <p:nvSpPr>
          <p:cNvPr id="3" name="Title 2"/>
          <p:cNvSpPr>
            <a:spLocks noGrp="1"/>
          </p:cNvSpPr>
          <p:nvPr>
            <p:ph type="title"/>
          </p:nvPr>
        </p:nvSpPr>
        <p:spPr/>
        <p:txBody>
          <a:bodyPr/>
          <a:lstStyle/>
          <a:p>
            <a:pPr algn="ctr"/>
            <a:r>
              <a:rPr lang="en-US" dirty="0"/>
              <a:t>Different types of P-1’s</a:t>
            </a:r>
          </a:p>
        </p:txBody>
      </p:sp>
      <p:sp>
        <p:nvSpPr>
          <p:cNvPr id="4" name="Footer Placeholder 3"/>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11878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2879-C008-385F-D3B6-7582595B508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E94F8-44D6-46C4-525A-054CC6DEFEB5}"/>
              </a:ext>
            </a:extLst>
          </p:cNvPr>
          <p:cNvSpPr>
            <a:spLocks noGrp="1"/>
          </p:cNvSpPr>
          <p:nvPr>
            <p:ph idx="1"/>
          </p:nvPr>
        </p:nvSpPr>
        <p:spPr>
          <a:xfrm>
            <a:off x="609600" y="770021"/>
            <a:ext cx="10972800" cy="5898539"/>
          </a:xfrm>
        </p:spPr>
        <p:txBody>
          <a:bodyPr numCol="2"/>
          <a:lstStyle/>
          <a:p>
            <a:pPr marL="109537" indent="0">
              <a:buNone/>
            </a:pPr>
            <a:endParaRPr lang="en-US" sz="2200" dirty="0"/>
          </a:p>
          <a:p>
            <a:r>
              <a:rPr lang="en-US" sz="2200" dirty="0"/>
              <a:t>OREQ- Oversight Request or CNTR- Purchasing General</a:t>
            </a:r>
          </a:p>
          <a:p>
            <a:pPr lvl="1"/>
            <a:r>
              <a:rPr lang="en-US" sz="1800" dirty="0"/>
              <a:t>Proof of Advertisement</a:t>
            </a:r>
          </a:p>
          <a:p>
            <a:pPr lvl="1"/>
            <a:r>
              <a:rPr lang="en-US" sz="1800" dirty="0"/>
              <a:t>Specifications</a:t>
            </a:r>
          </a:p>
          <a:p>
            <a:pPr lvl="1"/>
            <a:r>
              <a:rPr lang="en-US" sz="1800" dirty="0"/>
              <a:t>Bid Tabulation Sheet</a:t>
            </a:r>
          </a:p>
          <a:p>
            <a:pPr lvl="1"/>
            <a:r>
              <a:rPr lang="en-US" sz="1800" dirty="0"/>
              <a:t>Lowest Bidder Proposal</a:t>
            </a:r>
          </a:p>
          <a:p>
            <a:pPr lvl="1"/>
            <a:r>
              <a:rPr lang="en-US" sz="1800" dirty="0"/>
              <a:t>Winning Bid Submission</a:t>
            </a:r>
          </a:p>
          <a:p>
            <a:pPr lvl="1"/>
            <a:r>
              <a:rPr lang="en-US" sz="1800" dirty="0"/>
              <a:t>Signed Contract</a:t>
            </a:r>
          </a:p>
          <a:p>
            <a:pPr marL="392113" lvl="1" indent="0">
              <a:buNone/>
            </a:pPr>
            <a:endParaRPr lang="en-US" sz="1800" dirty="0"/>
          </a:p>
          <a:p>
            <a:r>
              <a:rPr lang="en-US" sz="2200" dirty="0"/>
              <a:t>SOLC- Sole Source Contract or PO</a:t>
            </a:r>
          </a:p>
          <a:p>
            <a:pPr lvl="1"/>
            <a:r>
              <a:rPr lang="en-US" sz="1800" dirty="0"/>
              <a:t>Sole Source Determination Form</a:t>
            </a:r>
          </a:p>
          <a:p>
            <a:pPr lvl="1"/>
            <a:r>
              <a:rPr lang="en-US" sz="1800" dirty="0"/>
              <a:t>Valid Quote from Vendor</a:t>
            </a:r>
          </a:p>
          <a:p>
            <a:pPr lvl="1"/>
            <a:r>
              <a:rPr lang="en-US" sz="1800" dirty="0"/>
              <a:t>Justification Letter</a:t>
            </a:r>
          </a:p>
          <a:p>
            <a:pPr lvl="1"/>
            <a:r>
              <a:rPr lang="en-US" sz="1800" dirty="0"/>
              <a:t>Certificate of Publication</a:t>
            </a:r>
          </a:p>
          <a:p>
            <a:pPr lvl="1"/>
            <a:r>
              <a:rPr lang="en-US" sz="1800" dirty="0"/>
              <a:t>Any Objections</a:t>
            </a:r>
          </a:p>
          <a:p>
            <a:pPr lvl="1"/>
            <a:endParaRPr lang="en-US" sz="1800" dirty="0"/>
          </a:p>
          <a:p>
            <a:pPr lvl="1"/>
            <a:endParaRPr lang="en-US" sz="1800" dirty="0"/>
          </a:p>
          <a:p>
            <a:pPr lvl="1"/>
            <a:endParaRPr lang="en-US" sz="1800" dirty="0"/>
          </a:p>
          <a:p>
            <a:r>
              <a:rPr lang="en-US" sz="2200" dirty="0"/>
              <a:t>EMEC- Emergency Contract or PO</a:t>
            </a:r>
          </a:p>
          <a:p>
            <a:pPr lvl="1"/>
            <a:r>
              <a:rPr lang="en-US" sz="1800" dirty="0"/>
              <a:t>Valid Quote from Vendor</a:t>
            </a:r>
          </a:p>
          <a:p>
            <a:pPr lvl="1"/>
            <a:r>
              <a:rPr lang="en-US" sz="1800" dirty="0"/>
              <a:t>Justification Letter </a:t>
            </a:r>
          </a:p>
        </p:txBody>
      </p:sp>
      <p:sp>
        <p:nvSpPr>
          <p:cNvPr id="3" name="Title 2">
            <a:extLst>
              <a:ext uri="{FF2B5EF4-FFF2-40B4-BE49-F238E27FC236}">
                <a16:creationId xmlns:a16="http://schemas.microsoft.com/office/drawing/2014/main" id="{5E784BAE-60F6-2BBF-CED8-2327D6B65846}"/>
              </a:ext>
            </a:extLst>
          </p:cNvPr>
          <p:cNvSpPr>
            <a:spLocks noGrp="1"/>
          </p:cNvSpPr>
          <p:nvPr>
            <p:ph type="title"/>
          </p:nvPr>
        </p:nvSpPr>
        <p:spPr/>
        <p:txBody>
          <a:bodyPr/>
          <a:lstStyle/>
          <a:p>
            <a:pPr algn="ctr"/>
            <a:r>
              <a:rPr lang="en-US" dirty="0"/>
              <a:t>Documentation Needed</a:t>
            </a:r>
          </a:p>
        </p:txBody>
      </p:sp>
      <p:sp>
        <p:nvSpPr>
          <p:cNvPr id="4" name="Footer Placeholder 3">
            <a:extLst>
              <a:ext uri="{FF2B5EF4-FFF2-40B4-BE49-F238E27FC236}">
                <a16:creationId xmlns:a16="http://schemas.microsoft.com/office/drawing/2014/main" id="{932B7759-8BA0-4AA2-FA74-7DAFEFAE9D2B}"/>
              </a:ext>
            </a:extLst>
          </p:cNvPr>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a:extLst>
              <a:ext uri="{FF2B5EF4-FFF2-40B4-BE49-F238E27FC236}">
                <a16:creationId xmlns:a16="http://schemas.microsoft.com/office/drawing/2014/main" id="{32C88CCE-9608-D17E-B533-23B6A826041C}"/>
              </a:ext>
            </a:extLst>
          </p:cNvPr>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81566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10972800" cy="1143000"/>
          </a:xfrm>
        </p:spPr>
        <p:txBody>
          <a:bodyPr/>
          <a:lstStyle/>
          <a:p>
            <a:r>
              <a:rPr lang="en-US" b="1" dirty="0"/>
              <a:t>How to get a vendor registered with the State of Mississippi</a:t>
            </a:r>
          </a:p>
          <a:p>
            <a:pPr lvl="1"/>
            <a:r>
              <a:rPr lang="en-US" b="1" dirty="0"/>
              <a:t>  </a:t>
            </a:r>
            <a:r>
              <a:rPr lang="en-US" sz="2400" dirty="0"/>
              <a:t>Direct vendors to DFA’s website</a:t>
            </a:r>
          </a:p>
          <a:p>
            <a:pPr lvl="1"/>
            <a:endParaRPr lang="en-US" sz="2400" dirty="0"/>
          </a:p>
          <a:p>
            <a:pPr lvl="1"/>
            <a:endParaRPr lang="en-US" sz="2400" dirty="0"/>
          </a:p>
          <a:p>
            <a:pPr marL="109537" indent="0">
              <a:buNone/>
            </a:pPr>
            <a:endParaRPr lang="en-US" dirty="0"/>
          </a:p>
          <a:p>
            <a:pPr marL="109537" indent="0">
              <a:buNone/>
            </a:pPr>
            <a:endParaRPr lang="en-US" dirty="0"/>
          </a:p>
        </p:txBody>
      </p:sp>
      <p:sp>
        <p:nvSpPr>
          <p:cNvPr id="3" name="Title 2"/>
          <p:cNvSpPr>
            <a:spLocks noGrp="1"/>
          </p:cNvSpPr>
          <p:nvPr>
            <p:ph type="title"/>
          </p:nvPr>
        </p:nvSpPr>
        <p:spPr/>
        <p:txBody>
          <a:bodyPr/>
          <a:lstStyle/>
          <a:p>
            <a:pPr algn="ctr"/>
            <a:r>
              <a:rPr lang="en-US" dirty="0"/>
              <a:t>Vendor Registration</a:t>
            </a:r>
          </a:p>
        </p:txBody>
      </p:sp>
      <p:sp>
        <p:nvSpPr>
          <p:cNvPr id="4" name="Footer Placeholder 3"/>
          <p:cNvSpPr>
            <a:spLocks noGrp="1"/>
          </p:cNvSpPr>
          <p:nvPr>
            <p:ph type="ftr" sz="quarter" idx="11"/>
          </p:nvPr>
        </p:nvSpPr>
        <p:spPr/>
        <p:txBody>
          <a:bodyPr/>
          <a:lstStyle/>
          <a:p>
            <a:pPr>
              <a:defRPr/>
            </a:pPr>
            <a:r>
              <a:rPr lang="en-US" dirty="0">
                <a:solidFill>
                  <a:prstClr val="black"/>
                </a:solidFill>
              </a:rPr>
              <a:t>Provided by the Office of Purchasing, Travel, and Fleet Management</a:t>
            </a:r>
          </a:p>
        </p:txBody>
      </p:sp>
      <p:sp>
        <p:nvSpPr>
          <p:cNvPr id="5" name="Slide Number Placeholder 4"/>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35</a:t>
            </a:fld>
            <a:endParaRPr lang="en-US" dirty="0">
              <a:solidFill>
                <a:prstClr val="black"/>
              </a:solidFill>
            </a:endParaRPr>
          </a:p>
        </p:txBody>
      </p:sp>
      <p:pic>
        <p:nvPicPr>
          <p:cNvPr id="11" name="Picture 10">
            <a:extLst>
              <a:ext uri="{FF2B5EF4-FFF2-40B4-BE49-F238E27FC236}">
                <a16:creationId xmlns:a16="http://schemas.microsoft.com/office/drawing/2014/main" id="{AACF622F-AFF7-39B1-F2EF-11FFDB5B2009}"/>
              </a:ext>
            </a:extLst>
          </p:cNvPr>
          <p:cNvPicPr>
            <a:picLocks noChangeAspect="1"/>
          </p:cNvPicPr>
          <p:nvPr/>
        </p:nvPicPr>
        <p:blipFill>
          <a:blip r:embed="rId3"/>
          <a:stretch>
            <a:fillRect/>
          </a:stretch>
        </p:blipFill>
        <p:spPr>
          <a:xfrm>
            <a:off x="609600" y="2445366"/>
            <a:ext cx="10913552" cy="4412634"/>
          </a:xfrm>
          <a:prstGeom prst="rect">
            <a:avLst/>
          </a:prstGeom>
        </p:spPr>
      </p:pic>
      <p:sp>
        <p:nvSpPr>
          <p:cNvPr id="12" name="Rectangle 11">
            <a:extLst>
              <a:ext uri="{FF2B5EF4-FFF2-40B4-BE49-F238E27FC236}">
                <a16:creationId xmlns:a16="http://schemas.microsoft.com/office/drawing/2014/main" id="{1BE91E69-4E8F-3B66-EC09-922CF6E78C15}"/>
              </a:ext>
            </a:extLst>
          </p:cNvPr>
          <p:cNvSpPr/>
          <p:nvPr/>
        </p:nvSpPr>
        <p:spPr>
          <a:xfrm>
            <a:off x="8200724" y="5628243"/>
            <a:ext cx="1357162" cy="223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90416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E193-5E25-EB27-DC81-EC119D8B76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839350-2DA4-F8B7-0242-EF25D90CEE85}"/>
              </a:ext>
            </a:extLst>
          </p:cNvPr>
          <p:cNvSpPr>
            <a:spLocks noGrp="1"/>
          </p:cNvSpPr>
          <p:nvPr>
            <p:ph type="title"/>
          </p:nvPr>
        </p:nvSpPr>
        <p:spPr>
          <a:xfrm>
            <a:off x="609600" y="2459573"/>
            <a:ext cx="10972800" cy="1143000"/>
          </a:xfrm>
        </p:spPr>
        <p:txBody>
          <a:bodyPr/>
          <a:lstStyle/>
          <a:p>
            <a:pPr algn="ctr"/>
            <a:r>
              <a:rPr lang="en-US" dirty="0"/>
              <a:t>Thank you!!</a:t>
            </a:r>
          </a:p>
        </p:txBody>
      </p:sp>
      <p:sp>
        <p:nvSpPr>
          <p:cNvPr id="4" name="Footer Placeholder 3">
            <a:extLst>
              <a:ext uri="{FF2B5EF4-FFF2-40B4-BE49-F238E27FC236}">
                <a16:creationId xmlns:a16="http://schemas.microsoft.com/office/drawing/2014/main" id="{AC0D9163-FCC9-0169-7002-DD9DAB01B885}"/>
              </a:ext>
            </a:extLst>
          </p:cNvPr>
          <p:cNvSpPr>
            <a:spLocks noGrp="1"/>
          </p:cNvSpPr>
          <p:nvPr>
            <p:ph type="ftr" sz="quarter" idx="11"/>
          </p:nvPr>
        </p:nvSpPr>
        <p:spPr/>
        <p:txBody>
          <a:bodyPr/>
          <a:lstStyle/>
          <a:p>
            <a:pPr>
              <a:defRPr/>
            </a:pPr>
            <a:r>
              <a:rPr lang="en-US">
                <a:solidFill>
                  <a:prstClr val="black"/>
                </a:solidFill>
              </a:rPr>
              <a:t>Provided by the Office of Purchasing, Travel, and Fleet Management</a:t>
            </a:r>
          </a:p>
        </p:txBody>
      </p:sp>
      <p:sp>
        <p:nvSpPr>
          <p:cNvPr id="5" name="Slide Number Placeholder 4">
            <a:extLst>
              <a:ext uri="{FF2B5EF4-FFF2-40B4-BE49-F238E27FC236}">
                <a16:creationId xmlns:a16="http://schemas.microsoft.com/office/drawing/2014/main" id="{52B11A69-E33F-4592-991E-4FFDB605B626}"/>
              </a:ext>
            </a:extLst>
          </p:cNvPr>
          <p:cNvSpPr>
            <a:spLocks noGrp="1"/>
          </p:cNvSpPr>
          <p:nvPr>
            <p:ph type="sldNum" sz="quarter" idx="12"/>
          </p:nvPr>
        </p:nvSpPr>
        <p:spPr/>
        <p:txBody>
          <a:bodyPr/>
          <a:lstStyle/>
          <a:p>
            <a:pPr>
              <a:defRPr/>
            </a:pPr>
            <a:fld id="{2D493202-BA67-4D84-925B-68168B84ED9B}"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83332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2"/>
          <p:cNvSpPr>
            <a:spLocks noGrp="1"/>
          </p:cNvSpPr>
          <p:nvPr>
            <p:ph idx="1"/>
          </p:nvPr>
        </p:nvSpPr>
        <p:spPr/>
        <p:txBody>
          <a:bodyPr/>
          <a:lstStyle/>
          <a:p>
            <a:r>
              <a:rPr lang="en-US" dirty="0"/>
              <a:t>Authority to Make Small Purchases $5,000.00 or Less</a:t>
            </a:r>
          </a:p>
          <a:p>
            <a:r>
              <a:rPr lang="en-US" dirty="0"/>
              <a:t>State Contract</a:t>
            </a:r>
          </a:p>
          <a:p>
            <a:r>
              <a:rPr lang="fr-FR" dirty="0"/>
              <a:t>Sole-Source Procurements</a:t>
            </a:r>
          </a:p>
          <a:p>
            <a:r>
              <a:rPr lang="en-US" dirty="0"/>
              <a:t>Emergency Procurements</a:t>
            </a:r>
          </a:p>
          <a:p>
            <a:r>
              <a:rPr lang="en-US" dirty="0"/>
              <a:t>Competitive Sealed Bids </a:t>
            </a:r>
          </a:p>
          <a:p>
            <a:pPr lvl="1"/>
            <a:r>
              <a:rPr lang="en-US" dirty="0"/>
              <a:t>Reverse Auctions</a:t>
            </a:r>
          </a:p>
          <a:p>
            <a:pPr lvl="1"/>
            <a:r>
              <a:rPr lang="en-US" dirty="0"/>
              <a:t>Traditional sealed bids</a:t>
            </a:r>
          </a:p>
        </p:txBody>
      </p:sp>
      <p:sp>
        <p:nvSpPr>
          <p:cNvPr id="2" name="Title 1"/>
          <p:cNvSpPr>
            <a:spLocks noGrp="1"/>
          </p:cNvSpPr>
          <p:nvPr>
            <p:ph type="title"/>
          </p:nvPr>
        </p:nvSpPr>
        <p:spPr/>
        <p:txBody>
          <a:bodyPr/>
          <a:lstStyle/>
          <a:p>
            <a:pPr algn="ctr" fontAlgn="auto">
              <a:spcAft>
                <a:spcPts val="0"/>
              </a:spcAft>
              <a:defRPr/>
            </a:pPr>
            <a:r>
              <a:rPr lang="en-US" dirty="0"/>
              <a:t>Method of Source Selection</a:t>
            </a:r>
          </a:p>
        </p:txBody>
      </p:sp>
      <p:sp>
        <p:nvSpPr>
          <p:cNvPr id="114690"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14691"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CB55885A-9C71-4E3A-9C2F-088560395C51}" type="slidenum">
              <a:rPr lang="en-US">
                <a:solidFill>
                  <a:prstClr val="black"/>
                </a:solidFill>
              </a:rPr>
              <a:pPr fontAlgn="base">
                <a:spcBef>
                  <a:spcPct val="0"/>
                </a:spcBef>
                <a:spcAft>
                  <a:spcPct val="0"/>
                </a:spcAft>
              </a:pPr>
              <a:t>4</a:t>
            </a:fld>
            <a:endParaRPr lang="en-US">
              <a:solidFill>
                <a:prstClr val="black"/>
              </a:solidFill>
            </a:endParaRPr>
          </a:p>
        </p:txBody>
      </p:sp>
    </p:spTree>
    <p:extLst>
      <p:ext uri="{BB962C8B-B14F-4D97-AF65-F5344CB8AC3E}">
        <p14:creationId xmlns:p14="http://schemas.microsoft.com/office/powerpoint/2010/main" val="148025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2"/>
          <p:cNvSpPr>
            <a:spLocks noGrp="1"/>
          </p:cNvSpPr>
          <p:nvPr>
            <p:ph idx="1"/>
          </p:nvPr>
        </p:nvSpPr>
        <p:spPr/>
        <p:txBody>
          <a:bodyPr/>
          <a:lstStyle/>
          <a:p>
            <a:r>
              <a:rPr lang="en-US" dirty="0"/>
              <a:t>Check competitive state contract for item</a:t>
            </a:r>
          </a:p>
          <a:p>
            <a:r>
              <a:rPr lang="en-US" dirty="0"/>
              <a:t>Purchases may be made on open market. Purchasing agent will obtain pricing from multiple sources to ensure competition, quotes are not required</a:t>
            </a:r>
          </a:p>
          <a:p>
            <a:r>
              <a:rPr lang="en-US" dirty="0"/>
              <a:t>Purchase requisitions and purchase orders must be prepared and approved prior to making the purchase</a:t>
            </a:r>
          </a:p>
          <a:p>
            <a:r>
              <a:rPr lang="en-US" dirty="0"/>
              <a:t>Total cost must be used; items cannot be split up to avoid obtaining quotes or bids</a:t>
            </a:r>
          </a:p>
        </p:txBody>
      </p:sp>
      <p:sp>
        <p:nvSpPr>
          <p:cNvPr id="2" name="Title 1"/>
          <p:cNvSpPr>
            <a:spLocks noGrp="1"/>
          </p:cNvSpPr>
          <p:nvPr>
            <p:ph type="title"/>
          </p:nvPr>
        </p:nvSpPr>
        <p:spPr/>
        <p:txBody>
          <a:bodyPr/>
          <a:lstStyle/>
          <a:p>
            <a:pPr algn="ctr" fontAlgn="auto">
              <a:spcAft>
                <a:spcPts val="0"/>
              </a:spcAft>
              <a:defRPr/>
            </a:pPr>
            <a:r>
              <a:rPr lang="en-US" dirty="0"/>
              <a:t>Purchases $5,000.00 and below</a:t>
            </a:r>
          </a:p>
        </p:txBody>
      </p:sp>
      <p:sp>
        <p:nvSpPr>
          <p:cNvPr id="121858" name="Footer Placeholder 3"/>
          <p:cNvSpPr>
            <a:spLocks noGrp="1"/>
          </p:cNvSpPr>
          <p:nvPr>
            <p:ph type="ftr" sz="quarter" idx="11"/>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r>
              <a:rPr lang="en-US">
                <a:solidFill>
                  <a:prstClr val="black"/>
                </a:solidFill>
              </a:rPr>
              <a:t>Provided by the Office of Purchasing, Travel, and Fleet Management</a:t>
            </a:r>
          </a:p>
        </p:txBody>
      </p:sp>
      <p:sp>
        <p:nvSpPr>
          <p:cNvPr id="121859"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pPr>
            <a:fld id="{39EF791A-E01E-425E-9526-75B8AB92E070}" type="slidenum">
              <a:rPr lang="en-US">
                <a:solidFill>
                  <a:prstClr val="black"/>
                </a:solidFill>
              </a:rPr>
              <a:pPr fontAlgn="base">
                <a:spcBef>
                  <a:spcPct val="0"/>
                </a:spcBef>
                <a:spcAft>
                  <a:spcPct val="0"/>
                </a:spcAft>
              </a:pPr>
              <a:t>5</a:t>
            </a:fld>
            <a:endParaRPr lang="en-US">
              <a:solidFill>
                <a:prstClr val="black"/>
              </a:solidFill>
            </a:endParaRPr>
          </a:p>
        </p:txBody>
      </p:sp>
    </p:spTree>
    <p:extLst>
      <p:ext uri="{BB962C8B-B14F-4D97-AF65-F5344CB8AC3E}">
        <p14:creationId xmlns:p14="http://schemas.microsoft.com/office/powerpoint/2010/main" val="325076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Utilizing State Contracts</a:t>
            </a:r>
          </a:p>
        </p:txBody>
      </p:sp>
    </p:spTree>
    <p:extLst>
      <p:ext uri="{BB962C8B-B14F-4D97-AF65-F5344CB8AC3E}">
        <p14:creationId xmlns:p14="http://schemas.microsoft.com/office/powerpoint/2010/main" val="425373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Competitive Contracts</a:t>
            </a:r>
          </a:p>
          <a:p>
            <a:r>
              <a:rPr lang="en-US" dirty="0"/>
              <a:t>Negotiated Contracts (Convenience) </a:t>
            </a:r>
          </a:p>
          <a:p>
            <a:r>
              <a:rPr lang="en-US" dirty="0"/>
              <a:t>State Agency Contracts</a:t>
            </a:r>
          </a:p>
          <a:p>
            <a:r>
              <a:rPr lang="en-US" dirty="0"/>
              <a:t>Cooperative Contracts</a:t>
            </a:r>
          </a:p>
          <a:p>
            <a:pPr marL="109728" indent="0">
              <a:buNone/>
            </a:pPr>
            <a:endParaRPr lang="en-US" dirty="0"/>
          </a:p>
        </p:txBody>
      </p:sp>
      <p:sp>
        <p:nvSpPr>
          <p:cNvPr id="3" name="Title 2"/>
          <p:cNvSpPr>
            <a:spLocks noGrp="1"/>
          </p:cNvSpPr>
          <p:nvPr>
            <p:ph type="title"/>
          </p:nvPr>
        </p:nvSpPr>
        <p:spPr/>
        <p:txBody>
          <a:bodyPr/>
          <a:lstStyle/>
          <a:p>
            <a:pPr algn="ctr"/>
            <a:r>
              <a:rPr lang="en-US" dirty="0"/>
              <a:t>Types of Contracts</a:t>
            </a:r>
          </a:p>
        </p:txBody>
      </p:sp>
    </p:spTree>
    <p:extLst>
      <p:ext uri="{BB962C8B-B14F-4D97-AF65-F5344CB8AC3E}">
        <p14:creationId xmlns:p14="http://schemas.microsoft.com/office/powerpoint/2010/main" val="151662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items are they used for?  </a:t>
            </a:r>
            <a:r>
              <a:rPr lang="en-US" sz="2800" dirty="0"/>
              <a:t>Examples – office supplies, toner cartridges, office papers</a:t>
            </a:r>
          </a:p>
          <a:p>
            <a:r>
              <a:rPr lang="en-US" b="1" dirty="0"/>
              <a:t>How are they Developed?</a:t>
            </a:r>
            <a:r>
              <a:rPr lang="en-US" sz="2800" b="1" dirty="0"/>
              <a:t>  </a:t>
            </a:r>
            <a:r>
              <a:rPr lang="en-US" sz="2800" dirty="0"/>
              <a:t>Competitive sealed bids</a:t>
            </a:r>
          </a:p>
          <a:p>
            <a:r>
              <a:rPr lang="en-US" b="1" dirty="0"/>
              <a:t>Who can use them?  </a:t>
            </a:r>
            <a:r>
              <a:rPr lang="en-US" sz="2800" dirty="0"/>
              <a:t>Governing authorities  and state agencies</a:t>
            </a:r>
          </a:p>
          <a:p>
            <a:r>
              <a:rPr lang="en-US" b="1" dirty="0"/>
              <a:t>Who must use them?  </a:t>
            </a:r>
            <a:r>
              <a:rPr lang="en-US" sz="2800" dirty="0"/>
              <a:t>State agencies</a:t>
            </a:r>
            <a:endParaRPr lang="en-US" b="1" dirty="0"/>
          </a:p>
          <a:p>
            <a:pPr marL="109537" indent="0">
              <a:buNone/>
            </a:pPr>
            <a:endParaRPr lang="en-US" b="1" dirty="0"/>
          </a:p>
        </p:txBody>
      </p:sp>
      <p:sp>
        <p:nvSpPr>
          <p:cNvPr id="3" name="Title 2"/>
          <p:cNvSpPr>
            <a:spLocks noGrp="1"/>
          </p:cNvSpPr>
          <p:nvPr>
            <p:ph type="title"/>
          </p:nvPr>
        </p:nvSpPr>
        <p:spPr/>
        <p:txBody>
          <a:bodyPr/>
          <a:lstStyle/>
          <a:p>
            <a:pPr algn="ctr"/>
            <a:r>
              <a:rPr lang="en-US" dirty="0"/>
              <a:t>Competitive Bid Contracts</a:t>
            </a:r>
          </a:p>
        </p:txBody>
      </p:sp>
    </p:spTree>
    <p:extLst>
      <p:ext uri="{BB962C8B-B14F-4D97-AF65-F5344CB8AC3E}">
        <p14:creationId xmlns:p14="http://schemas.microsoft.com/office/powerpoint/2010/main" val="179041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a:t>(Convenience/Multiple Award Contracts)</a:t>
            </a:r>
          </a:p>
          <a:p>
            <a:pPr algn="ctr"/>
            <a:endParaRPr lang="en-US" dirty="0"/>
          </a:p>
          <a:p>
            <a:r>
              <a:rPr lang="en-US" b="1" dirty="0"/>
              <a:t>What items are they used for?  </a:t>
            </a:r>
            <a:r>
              <a:rPr lang="en-US" sz="2400" dirty="0"/>
              <a:t>Examples – automotive parts, copiers, furniture,  janitorial products</a:t>
            </a:r>
          </a:p>
          <a:p>
            <a:r>
              <a:rPr lang="en-US" b="1" dirty="0"/>
              <a:t>How are they Developed?</a:t>
            </a:r>
            <a:r>
              <a:rPr lang="en-US" sz="2400" dirty="0"/>
              <a:t>  Proposals from many vendors  </a:t>
            </a:r>
          </a:p>
          <a:p>
            <a:r>
              <a:rPr lang="en-US" b="1" dirty="0"/>
              <a:t>Who can use them?  </a:t>
            </a:r>
            <a:r>
              <a:rPr lang="en-US" sz="2400" dirty="0"/>
              <a:t>Agencies and governing authorities</a:t>
            </a:r>
          </a:p>
          <a:p>
            <a:r>
              <a:rPr lang="en-US" sz="2400" dirty="0"/>
              <a:t>These are convenience contracts that are there for the buyers to utilize and users should negotiate the best possible price</a:t>
            </a:r>
          </a:p>
        </p:txBody>
      </p:sp>
      <p:sp>
        <p:nvSpPr>
          <p:cNvPr id="3" name="Title 2"/>
          <p:cNvSpPr>
            <a:spLocks noGrp="1"/>
          </p:cNvSpPr>
          <p:nvPr>
            <p:ph type="title"/>
          </p:nvPr>
        </p:nvSpPr>
        <p:spPr/>
        <p:txBody>
          <a:bodyPr/>
          <a:lstStyle/>
          <a:p>
            <a:pPr algn="ctr"/>
            <a:r>
              <a:rPr lang="en-US" dirty="0"/>
              <a:t>Negotiated Contracts</a:t>
            </a:r>
          </a:p>
        </p:txBody>
      </p:sp>
    </p:spTree>
    <p:extLst>
      <p:ext uri="{BB962C8B-B14F-4D97-AF65-F5344CB8AC3E}">
        <p14:creationId xmlns:p14="http://schemas.microsoft.com/office/powerpoint/2010/main" val="2900973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12D112AFBB754BB9BAF0589D55C023" ma:contentTypeVersion="10" ma:contentTypeDescription="Create a new document." ma:contentTypeScope="" ma:versionID="99b689a27bb2ce9f45d3692ebb75ed2e">
  <xsd:schema xmlns:xsd="http://www.w3.org/2001/XMLSchema" xmlns:xs="http://www.w3.org/2001/XMLSchema" xmlns:p="http://schemas.microsoft.com/office/2006/metadata/properties" xmlns:ns3="ffdf0216-9e1d-47eb-90e6-9e9225864c15" targetNamespace="http://schemas.microsoft.com/office/2006/metadata/properties" ma:root="true" ma:fieldsID="959aea7fd284eaeb7083379f84a3b5fe" ns3:_="">
    <xsd:import namespace="ffdf0216-9e1d-47eb-90e6-9e9225864c1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f0216-9e1d-47eb-90e6-9e9225864c1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df0216-9e1d-47eb-90e6-9e9225864c15" xsi:nil="true"/>
  </documentManagement>
</p:properties>
</file>

<file path=customXml/itemProps1.xml><?xml version="1.0" encoding="utf-8"?>
<ds:datastoreItem xmlns:ds="http://schemas.openxmlformats.org/officeDocument/2006/customXml" ds:itemID="{720DA600-A751-4DA2-9E55-B16319424DB4}">
  <ds:schemaRefs>
    <ds:schemaRef ds:uri="http://schemas.microsoft.com/sharepoint/v3/contenttype/forms"/>
  </ds:schemaRefs>
</ds:datastoreItem>
</file>

<file path=customXml/itemProps2.xml><?xml version="1.0" encoding="utf-8"?>
<ds:datastoreItem xmlns:ds="http://schemas.openxmlformats.org/officeDocument/2006/customXml" ds:itemID="{A3495BF3-9981-451C-8F5F-97CE09799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f0216-9e1d-47eb-90e6-9e9225864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F2E98F-4DAB-4B10-B046-CE8DB18C4BF4}">
  <ds:schemaRefs>
    <ds:schemaRef ds:uri="http://purl.org/dc/dcmitype/"/>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ffdf0216-9e1d-47eb-90e6-9e9225864c15"/>
  </ds:schemaRefs>
</ds:datastoreItem>
</file>

<file path=docProps/app.xml><?xml version="1.0" encoding="utf-8"?>
<Properties xmlns="http://schemas.openxmlformats.org/officeDocument/2006/extended-properties" xmlns:vt="http://schemas.openxmlformats.org/officeDocument/2006/docPropsVTypes">
  <Template/>
  <TotalTime>9718</TotalTime>
  <Words>2772</Words>
  <Application>Microsoft Office PowerPoint</Application>
  <PresentationFormat>Widescreen</PresentationFormat>
  <Paragraphs>482</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 Bureau of Purchasing and Contracting</vt:lpstr>
      <vt:lpstr>PowerPoint Presentation</vt:lpstr>
      <vt:lpstr>Mississippi Purchasing Process</vt:lpstr>
      <vt:lpstr>Method of Source Selection</vt:lpstr>
      <vt:lpstr>Purchases $5,000.00 and below</vt:lpstr>
      <vt:lpstr>Utilizing State Contracts</vt:lpstr>
      <vt:lpstr>Types of Contracts</vt:lpstr>
      <vt:lpstr>Competitive Bid Contracts</vt:lpstr>
      <vt:lpstr>Negotiated Contracts</vt:lpstr>
      <vt:lpstr>Statewide Agency Contracts</vt:lpstr>
      <vt:lpstr>Cooperative Contracts</vt:lpstr>
      <vt:lpstr>Locating State Contract Items</vt:lpstr>
      <vt:lpstr>Contract Category List</vt:lpstr>
      <vt:lpstr>Category Selection</vt:lpstr>
      <vt:lpstr>Contract Search</vt:lpstr>
      <vt:lpstr>Sole Source and Emergency Procurements</vt:lpstr>
      <vt:lpstr>Sole Source Procurements</vt:lpstr>
      <vt:lpstr>Sole Source Procurements</vt:lpstr>
      <vt:lpstr>Emergency Procurements</vt:lpstr>
      <vt:lpstr>Type 1 Emergencies</vt:lpstr>
      <vt:lpstr>Type 2 Emergencies</vt:lpstr>
      <vt:lpstr>Competitive Purchases</vt:lpstr>
      <vt:lpstr>Purchases between $5,000.00 &amp; $75,000.00</vt:lpstr>
      <vt:lpstr>Awarding Competitive Quote Between $5,000 and $75,000.00</vt:lpstr>
      <vt:lpstr>Competitive Bids over $75,000.00</vt:lpstr>
      <vt:lpstr>Competitive Bids over $500,000.00</vt:lpstr>
      <vt:lpstr>Commodity Threshold Requirements</vt:lpstr>
      <vt:lpstr>COMMODITY ADVERTISING REQUIREMENTS</vt:lpstr>
      <vt:lpstr>EXEMPTIONS FROM BID REQUIREMENTS </vt:lpstr>
      <vt:lpstr>Public Procurement Review Boared Required Approvals</vt:lpstr>
      <vt:lpstr>PPRB Agenda Item Deadline</vt:lpstr>
      <vt:lpstr>P-1s</vt:lpstr>
      <vt:lpstr>Different types of P-1’s</vt:lpstr>
      <vt:lpstr>Documentation Needed</vt:lpstr>
      <vt:lpstr>Vendor Registration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Certified Mississippi Purchasing Agent (CMPA) Course</dc:title>
  <dc:creator>Symone Bounds</dc:creator>
  <cp:lastModifiedBy>Tiffany Frazier</cp:lastModifiedBy>
  <cp:revision>138</cp:revision>
  <cp:lastPrinted>2019-11-18T16:38:46Z</cp:lastPrinted>
  <dcterms:created xsi:type="dcterms:W3CDTF">2016-01-08T22:54:29Z</dcterms:created>
  <dcterms:modified xsi:type="dcterms:W3CDTF">2025-11-25T14:47:16Z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0x010100F912D112AFBB754BB9BAF0589D55C023</vt:lpwstr>
  </property>
</Properties>
</file>