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753600" cy="7315200"/>
  <p:notesSz cx="6858000" cy="9144000"/>
  <p:embeddedFontLst>
    <p:embeddedFont>
      <p:font typeface="Big Shoulders Display" panose="020B0604020202020204" charset="0"/>
      <p:regular r:id="rId37"/>
    </p:embeddedFont>
    <p:embeddedFont>
      <p:font typeface="Big Shoulders Display Bold" panose="020B0604020202020204" charset="0"/>
      <p:regular r:id="rId38"/>
    </p:embeddedFont>
    <p:embeddedFont>
      <p:font typeface="Canva Sans" panose="020B0604020202020204" charset="0"/>
      <p:regular r:id="rId39"/>
    </p:embeddedFont>
    <p:embeddedFont>
      <p:font typeface="Canva Sans Bold" panose="020B0604020202020204" charset="0"/>
      <p:regular r:id="rId40"/>
    </p:embeddedFont>
    <p:embeddedFont>
      <p:font typeface="Josefin Sans" pitchFamily="2" charset="0"/>
      <p:regular r:id="rId41"/>
      <p:bold r:id="rId42"/>
    </p:embeddedFont>
    <p:embeddedFont>
      <p:font typeface="Kollektif" panose="020B0604020202020204" charset="0"/>
      <p:regular r:id="rId43"/>
    </p:embeddedFont>
    <p:embeddedFont>
      <p:font typeface="League Spartan" panose="020B0604020202020204" charset="0"/>
      <p:regular r:id="rId44"/>
    </p:embeddedFont>
    <p:embeddedFont>
      <p:font typeface="Libre Baskerville" panose="020F0502020204030204" pitchFamily="2" charset="0"/>
      <p:regular r:id="rId45"/>
      <p:bold r:id="rId46"/>
      <p:italic r:id="rId47"/>
    </p:embeddedFont>
    <p:embeddedFont>
      <p:font typeface="Yellowtail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BF1035-77AD-184E-0EAF-C5C2B8824E4A}" v="1" dt="2025-11-24T19:38:55.919"/>
    <p1510:client id="{BC8E1F37-D19B-5A4D-5353-677E27F16649}" v="7" dt="2025-11-24T18:49:04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457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789"/>
            <a:ext cx="10630245" cy="7906508"/>
            <a:chOff x="0" y="0"/>
            <a:chExt cx="14173660" cy="1054201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9000"/>
            </a:blip>
            <a:srcRect l="5295" r="5295"/>
            <a:stretch>
              <a:fillRect/>
            </a:stretch>
          </p:blipFill>
          <p:spPr>
            <a:xfrm>
              <a:off x="0" y="0"/>
              <a:ext cx="14173660" cy="1054201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583180" y="2489660"/>
            <a:ext cx="6327443" cy="152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8"/>
              </a:lnSpc>
            </a:pPr>
            <a:r>
              <a:rPr lang="en-US" sz="511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Procurement Card Program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51440" y="1696290"/>
            <a:ext cx="5060858" cy="570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622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State of Mississippi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642554" y="4837160"/>
            <a:ext cx="4455158" cy="165271"/>
            <a:chOff x="0" y="0"/>
            <a:chExt cx="17117517" cy="63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117518" cy="635000"/>
            </a:xfrm>
            <a:custGeom>
              <a:avLst/>
              <a:gdLst/>
              <a:ahLst/>
              <a:cxnLst/>
              <a:rect l="l" t="t" r="r" b="b"/>
              <a:pathLst>
                <a:path w="17117518" h="635000">
                  <a:moveTo>
                    <a:pt x="0" y="0"/>
                  </a:moveTo>
                  <a:lnTo>
                    <a:pt x="17117518" y="0"/>
                  </a:lnTo>
                  <a:lnTo>
                    <a:pt x="17117518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E5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51443" y="5335629"/>
            <a:ext cx="5060858" cy="596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408" spc="309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OFFICE OF PURCHASING, TRAVEL &amp; FLEET MANAGEMENT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3193" y="2197414"/>
            <a:ext cx="4230050" cy="140596"/>
            <a:chOff x="0" y="0"/>
            <a:chExt cx="19104914" cy="63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04914" cy="635000"/>
            </a:xfrm>
            <a:custGeom>
              <a:avLst/>
              <a:gdLst/>
              <a:ahLst/>
              <a:cxnLst/>
              <a:rect l="l" t="t" r="r" b="b"/>
              <a:pathLst>
                <a:path w="19104914" h="635000">
                  <a:moveTo>
                    <a:pt x="0" y="0"/>
                  </a:moveTo>
                  <a:lnTo>
                    <a:pt x="19104914" y="0"/>
                  </a:lnTo>
                  <a:lnTo>
                    <a:pt x="19104914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E5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305550" y="-133350"/>
            <a:ext cx="3695503" cy="7526674"/>
            <a:chOff x="0" y="0"/>
            <a:chExt cx="4927337" cy="1003556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31802" r="31802"/>
            <a:stretch>
              <a:fillRect/>
            </a:stretch>
          </p:blipFill>
          <p:spPr>
            <a:xfrm>
              <a:off x="0" y="0"/>
              <a:ext cx="4927337" cy="10035565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5080" y="4455323"/>
            <a:ext cx="3527824" cy="26282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19340" y="2640905"/>
            <a:ext cx="4899304" cy="173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7"/>
              </a:lnSpc>
            </a:pPr>
            <a:r>
              <a:rPr lang="en-US" sz="1159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100%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3193" y="1110834"/>
            <a:ext cx="4162425" cy="627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7"/>
              </a:lnSpc>
              <a:spcBef>
                <a:spcPct val="0"/>
              </a:spcBef>
            </a:pPr>
            <a:r>
              <a:rPr lang="en-US" sz="36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Did you get a...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5760" y="1483178"/>
            <a:ext cx="9022080" cy="58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4175" lvl="1" indent="-187087" algn="ctr">
              <a:lnSpc>
                <a:spcPts val="2443"/>
              </a:lnSpc>
              <a:spcBef>
                <a:spcPct val="0"/>
              </a:spcBef>
              <a:buFont typeface="Arial"/>
              <a:buChar char="•"/>
            </a:pPr>
            <a:r>
              <a:rPr lang="en-US" sz="1733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Establish internal procedures consistent with the guidelines/policies</a:t>
            </a:r>
          </a:p>
          <a:p>
            <a:pPr algn="ctr">
              <a:lnSpc>
                <a:spcPts val="2443"/>
              </a:lnSpc>
              <a:spcBef>
                <a:spcPct val="0"/>
              </a:spcBef>
            </a:pPr>
            <a:endParaRPr lang="en-US" sz="1733" b="1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374175" lvl="1" indent="-187087" algn="ctr">
              <a:lnSpc>
                <a:spcPts val="2443"/>
              </a:lnSpc>
              <a:spcBef>
                <a:spcPct val="0"/>
              </a:spcBef>
              <a:buFont typeface="Arial"/>
              <a:buChar char="•"/>
            </a:pPr>
            <a:r>
              <a:rPr lang="en-US" sz="1733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Identify cardholders authorized to purchase on behalf of the agency/department</a:t>
            </a:r>
          </a:p>
          <a:p>
            <a:pPr algn="ctr">
              <a:lnSpc>
                <a:spcPts val="2443"/>
              </a:lnSpc>
              <a:spcBef>
                <a:spcPct val="0"/>
              </a:spcBef>
            </a:pPr>
            <a:endParaRPr lang="en-US" sz="1733" b="1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374175" lvl="1" indent="-187087" algn="ctr">
              <a:lnSpc>
                <a:spcPts val="2443"/>
              </a:lnSpc>
              <a:spcBef>
                <a:spcPct val="0"/>
              </a:spcBef>
              <a:buFont typeface="Arial"/>
              <a:buChar char="•"/>
            </a:pPr>
            <a:r>
              <a:rPr lang="en-US" sz="1733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Set single transaction limits and over all monthly credit limits for cardholders</a:t>
            </a:r>
          </a:p>
          <a:p>
            <a:pPr algn="ctr">
              <a:lnSpc>
                <a:spcPts val="2443"/>
              </a:lnSpc>
              <a:spcBef>
                <a:spcPct val="0"/>
              </a:spcBef>
            </a:pPr>
            <a:endParaRPr lang="en-US" sz="1733" b="1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374175" lvl="1" indent="-187087" algn="ctr">
              <a:lnSpc>
                <a:spcPts val="2443"/>
              </a:lnSpc>
              <a:spcBef>
                <a:spcPct val="0"/>
              </a:spcBef>
              <a:buFont typeface="Arial"/>
              <a:buChar char="•"/>
            </a:pPr>
            <a:r>
              <a:rPr lang="en-US" sz="1733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Approve, copy, and submit completed applications/forms to OPTFM</a:t>
            </a:r>
          </a:p>
          <a:p>
            <a:pPr algn="ctr">
              <a:lnSpc>
                <a:spcPts val="2443"/>
              </a:lnSpc>
              <a:spcBef>
                <a:spcPct val="0"/>
              </a:spcBef>
            </a:pPr>
            <a:endParaRPr lang="en-US" sz="1733" b="1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374175" lvl="1" indent="-187087" algn="ctr">
              <a:lnSpc>
                <a:spcPts val="2443"/>
              </a:lnSpc>
              <a:spcBef>
                <a:spcPct val="0"/>
              </a:spcBef>
              <a:buFont typeface="Arial"/>
              <a:buChar char="•"/>
            </a:pPr>
            <a:r>
              <a:rPr lang="en-US" sz="1733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Conduct orientation/training session of authorized cardholders and provide cardholders with information concerning the procurement card program and state purchasing laws</a:t>
            </a:r>
          </a:p>
          <a:p>
            <a:pPr algn="ctr">
              <a:lnSpc>
                <a:spcPts val="2443"/>
              </a:lnSpc>
              <a:spcBef>
                <a:spcPct val="0"/>
              </a:spcBef>
            </a:pPr>
            <a:endParaRPr lang="en-US" sz="1733" b="1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374175" lvl="1" indent="-187087" algn="ctr">
              <a:lnSpc>
                <a:spcPts val="2443"/>
              </a:lnSpc>
              <a:spcBef>
                <a:spcPct val="0"/>
              </a:spcBef>
              <a:buFont typeface="Arial"/>
              <a:buChar char="•"/>
            </a:pPr>
            <a:r>
              <a:rPr lang="en-US" sz="1733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Responsible for distribution of pertinent information to agency/department staff</a:t>
            </a:r>
          </a:p>
          <a:p>
            <a:pPr algn="ctr">
              <a:lnSpc>
                <a:spcPts val="2443"/>
              </a:lnSpc>
              <a:spcBef>
                <a:spcPct val="0"/>
              </a:spcBef>
            </a:pPr>
            <a:endParaRPr lang="en-US" sz="1733" b="1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374175" lvl="1" indent="-187087" algn="ctr">
              <a:lnSpc>
                <a:spcPts val="2443"/>
              </a:lnSpc>
              <a:spcBef>
                <a:spcPct val="0"/>
              </a:spcBef>
              <a:buFont typeface="Arial"/>
              <a:buChar char="•"/>
            </a:pPr>
            <a:r>
              <a:rPr lang="en-US" sz="1733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Communicate with Program Administrator for any updates to the cards that need to be made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84907" y="261902"/>
            <a:ext cx="8383786" cy="589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3"/>
              </a:lnSpc>
              <a:spcBef>
                <a:spcPct val="0"/>
              </a:spcBef>
            </a:pPr>
            <a:r>
              <a:rPr lang="en-US" sz="3431" u="sng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Program Coordinator Responsibilites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15355" y="399796"/>
            <a:ext cx="6922889" cy="65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Cardholder Responsibilites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9248" y="1319530"/>
            <a:ext cx="9595104" cy="624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ctr">
              <a:lnSpc>
                <a:spcPts val="3079"/>
              </a:lnSpc>
              <a:buFont typeface="Arial"/>
              <a:buChar char="•"/>
            </a:pPr>
            <a:r>
              <a:rPr lang="en-US" sz="2199" spc="483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SIGN CARDHOLDER AGREEMENT</a:t>
            </a:r>
          </a:p>
          <a:p>
            <a:pPr algn="ctr">
              <a:lnSpc>
                <a:spcPts val="3079"/>
              </a:lnSpc>
            </a:pPr>
            <a:endParaRPr lang="en-US" sz="2199" spc="483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marL="474979" lvl="1" indent="-237490" algn="ctr">
              <a:lnSpc>
                <a:spcPts val="3079"/>
              </a:lnSpc>
              <a:buFont typeface="Arial"/>
              <a:buChar char="•"/>
            </a:pPr>
            <a:r>
              <a:rPr lang="en-US" sz="2199" spc="483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GET ITEMIZED RECEIPTS FOR ALL YOUR PURCHASES</a:t>
            </a:r>
          </a:p>
          <a:p>
            <a:pPr algn="ctr">
              <a:lnSpc>
                <a:spcPts val="3079"/>
              </a:lnSpc>
            </a:pPr>
            <a:endParaRPr lang="en-US" sz="2199" spc="483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marL="474979" lvl="1" indent="-237490" algn="ctr">
              <a:lnSpc>
                <a:spcPts val="3079"/>
              </a:lnSpc>
              <a:buFont typeface="Arial"/>
              <a:buChar char="•"/>
            </a:pPr>
            <a:r>
              <a:rPr lang="en-US" sz="2199" spc="483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RECONCILE YOUR OWN MONTHLY STATEMENTS </a:t>
            </a:r>
          </a:p>
          <a:p>
            <a:pPr algn="ctr">
              <a:lnSpc>
                <a:spcPts val="3079"/>
              </a:lnSpc>
            </a:pPr>
            <a:endParaRPr lang="en-US" sz="2199" spc="483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marL="474979" lvl="1" indent="-237490" algn="ctr">
              <a:lnSpc>
                <a:spcPts val="3079"/>
              </a:lnSpc>
              <a:buFont typeface="Arial"/>
              <a:buChar char="•"/>
            </a:pPr>
            <a:r>
              <a:rPr lang="en-US" sz="2199" spc="483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KEEP YOUR CARD IN A SAFE PLACE</a:t>
            </a:r>
          </a:p>
          <a:p>
            <a:pPr algn="ctr">
              <a:lnSpc>
                <a:spcPts val="3079"/>
              </a:lnSpc>
            </a:pPr>
            <a:endParaRPr lang="en-US" sz="2199" spc="483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marL="474979" lvl="1" indent="-237490" algn="ctr">
              <a:lnSpc>
                <a:spcPts val="3079"/>
              </a:lnSpc>
              <a:buFont typeface="Arial"/>
              <a:buChar char="•"/>
            </a:pPr>
            <a:r>
              <a:rPr lang="en-US" sz="2199" spc="483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FOLLOW YOUR PROGRAM COORDINATORS INSTRUCTIONS </a:t>
            </a:r>
          </a:p>
          <a:p>
            <a:pPr algn="ctr">
              <a:lnSpc>
                <a:spcPts val="3079"/>
              </a:lnSpc>
            </a:pPr>
            <a:endParaRPr lang="en-US" sz="2199" spc="483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marL="474979" lvl="1" indent="-237490" algn="ctr">
              <a:lnSpc>
                <a:spcPts val="3079"/>
              </a:lnSpc>
              <a:buFont typeface="Arial"/>
              <a:buChar char="•"/>
            </a:pPr>
            <a:r>
              <a:rPr lang="en-US" sz="2199" spc="483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DO YOUR DUE DILLEGENCE ON PRICING</a:t>
            </a:r>
          </a:p>
          <a:p>
            <a:pPr algn="ctr">
              <a:lnSpc>
                <a:spcPts val="3079"/>
              </a:lnSpc>
            </a:pPr>
            <a:endParaRPr lang="en-US" sz="2199" spc="483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marL="474979" lvl="1" indent="-237490" algn="ctr">
              <a:lnSpc>
                <a:spcPts val="3079"/>
              </a:lnSpc>
              <a:buFont typeface="Arial"/>
              <a:buChar char="•"/>
            </a:pPr>
            <a:r>
              <a:rPr lang="en-US" sz="2199" spc="483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COMMUNICATE!!</a:t>
            </a:r>
          </a:p>
          <a:p>
            <a:pPr algn="ctr">
              <a:lnSpc>
                <a:spcPts val="3079"/>
              </a:lnSpc>
            </a:pPr>
            <a:endParaRPr lang="en-US" sz="2199" spc="483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3591" y="1292352"/>
            <a:ext cx="3095543" cy="5905660"/>
          </a:xfrm>
          <a:custGeom>
            <a:avLst/>
            <a:gdLst/>
            <a:ahLst/>
            <a:cxnLst/>
            <a:rect l="l" t="t" r="r" b="b"/>
            <a:pathLst>
              <a:path w="3095543" h="5905660">
                <a:moveTo>
                  <a:pt x="0" y="0"/>
                </a:moveTo>
                <a:lnTo>
                  <a:pt x="3095543" y="0"/>
                </a:lnTo>
                <a:lnTo>
                  <a:pt x="3095543" y="5905660"/>
                </a:lnTo>
                <a:lnTo>
                  <a:pt x="0" y="5905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46" b="-33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26623" y="1292352"/>
            <a:ext cx="3376001" cy="5905660"/>
          </a:xfrm>
          <a:custGeom>
            <a:avLst/>
            <a:gdLst/>
            <a:ahLst/>
            <a:cxnLst/>
            <a:rect l="l" t="t" r="r" b="b"/>
            <a:pathLst>
              <a:path w="3376001" h="5905660">
                <a:moveTo>
                  <a:pt x="0" y="0"/>
                </a:moveTo>
                <a:lnTo>
                  <a:pt x="3376001" y="0"/>
                </a:lnTo>
                <a:lnTo>
                  <a:pt x="3376001" y="5905660"/>
                </a:lnTo>
                <a:lnTo>
                  <a:pt x="0" y="5905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61" r="-352" b="-64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421362" y="542168"/>
            <a:ext cx="5666780" cy="65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Good vs. Bad Receipts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3886" y="2168176"/>
            <a:ext cx="7181979" cy="3218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7"/>
              </a:lnSpc>
            </a:pPr>
            <a:r>
              <a:rPr lang="en-US" sz="36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If a receipt cannot be obtained, complete a Missing Document Affidavit Form. This form is located on the OPTFM website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393883" y="6234684"/>
            <a:ext cx="1434593" cy="140596"/>
            <a:chOff x="0" y="0"/>
            <a:chExt cx="6479305" cy="63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479305" cy="635000"/>
            </a:xfrm>
            <a:custGeom>
              <a:avLst/>
              <a:gdLst/>
              <a:ahLst/>
              <a:cxnLst/>
              <a:rect l="l" t="t" r="r" b="b"/>
              <a:pathLst>
                <a:path w="6479305" h="635000">
                  <a:moveTo>
                    <a:pt x="0" y="0"/>
                  </a:moveTo>
                  <a:lnTo>
                    <a:pt x="6479305" y="0"/>
                  </a:lnTo>
                  <a:lnTo>
                    <a:pt x="647930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2828544" y="460137"/>
            <a:ext cx="3901440" cy="1180186"/>
          </a:xfrm>
          <a:custGeom>
            <a:avLst/>
            <a:gdLst/>
            <a:ahLst/>
            <a:cxnLst/>
            <a:rect l="l" t="t" r="r" b="b"/>
            <a:pathLst>
              <a:path w="3901440" h="1180186">
                <a:moveTo>
                  <a:pt x="0" y="0"/>
                </a:moveTo>
                <a:lnTo>
                  <a:pt x="3901440" y="0"/>
                </a:lnTo>
                <a:lnTo>
                  <a:pt x="3901440" y="1180186"/>
                </a:lnTo>
                <a:lnTo>
                  <a:pt x="0" y="11801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112" y="85725"/>
            <a:ext cx="1348657" cy="1972442"/>
          </a:xfrm>
          <a:custGeom>
            <a:avLst/>
            <a:gdLst/>
            <a:ahLst/>
            <a:cxnLst/>
            <a:rect l="l" t="t" r="r" b="b"/>
            <a:pathLst>
              <a:path w="1348657" h="1972442">
                <a:moveTo>
                  <a:pt x="0" y="0"/>
                </a:moveTo>
                <a:lnTo>
                  <a:pt x="1348657" y="0"/>
                </a:lnTo>
                <a:lnTo>
                  <a:pt x="1348657" y="1972442"/>
                </a:lnTo>
                <a:lnTo>
                  <a:pt x="0" y="1972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07507" y="5365109"/>
            <a:ext cx="1932197" cy="202324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04850" y="813816"/>
            <a:ext cx="8324850" cy="755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</a:pPr>
            <a:r>
              <a:rPr lang="en-US" sz="4830">
                <a:solidFill>
                  <a:srgbClr val="000000"/>
                </a:solidFill>
                <a:latin typeface="Yellowtail"/>
                <a:ea typeface="Yellowtail"/>
                <a:cs typeface="Yellowtail"/>
                <a:sym typeface="Yellowtail"/>
              </a:rPr>
              <a:t>Food Purchases on the P-Card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4112" y="2277242"/>
            <a:ext cx="9619488" cy="73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Food may be purchased in restaurants, grocery stores or any location where food is sold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3316610"/>
            <a:ext cx="9753600" cy="73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</a:t>
            </a:r>
            <a:r>
              <a:rPr lang="en-US" sz="21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ood purchases for business meetings may be purchasedon the procurement card provided the following requirements aremet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9870" y="4287393"/>
            <a:ext cx="8128099" cy="1980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◦An agenda is needed</a:t>
            </a:r>
          </a:p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◦The purchase of food must serve a legitimate business purpose</a:t>
            </a:r>
          </a:p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◦More than one person must be present for the purchase of food</a:t>
            </a:r>
          </a:p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◦No alcohol may be purchased</a:t>
            </a:r>
          </a:p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◦Any gratuity over 20% requires a written</a:t>
            </a:r>
          </a:p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◦Food Form located on the OPTFM website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350" y="-28575"/>
            <a:ext cx="10132102" cy="7378036"/>
            <a:chOff x="0" y="0"/>
            <a:chExt cx="13509470" cy="983738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7000"/>
            </a:blip>
            <a:srcRect l="3995" r="3995"/>
            <a:stretch>
              <a:fillRect/>
            </a:stretch>
          </p:blipFill>
          <p:spPr>
            <a:xfrm>
              <a:off x="0" y="0"/>
              <a:ext cx="13509470" cy="9837382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491554" y="1704191"/>
            <a:ext cx="4899304" cy="107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1"/>
              </a:lnSpc>
            </a:pPr>
            <a:r>
              <a:rPr lang="en-US" sz="719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Taxes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1713" y="2689447"/>
            <a:ext cx="8270367" cy="3321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822">
                <a:solidFill>
                  <a:srgbClr val="FFFFFF"/>
                </a:solidFill>
                <a:latin typeface="Big Shoulders Display"/>
                <a:ea typeface="Big Shoulders Display"/>
                <a:cs typeface="Big Shoulders Display"/>
                <a:sym typeface="Big Shoulders Display"/>
              </a:rPr>
              <a:t>State of Mississippi Sales Tax should not be charged to the procurement card</a:t>
            </a:r>
          </a:p>
          <a:p>
            <a:pPr marL="609382" lvl="1" indent="-304691" algn="ctr">
              <a:lnSpc>
                <a:spcPts val="3330"/>
              </a:lnSpc>
              <a:buFont typeface="Arial"/>
              <a:buChar char="•"/>
            </a:pPr>
            <a:r>
              <a:rPr lang="en-US" sz="2822">
                <a:solidFill>
                  <a:srgbClr val="FFFFFF"/>
                </a:solidFill>
                <a:latin typeface="Big Shoulders Display"/>
                <a:ea typeface="Big Shoulders Display"/>
                <a:cs typeface="Big Shoulders Display"/>
                <a:sym typeface="Big Shoulders Display"/>
              </a:rPr>
              <a:t>Internet &amp; Out-of-State purchases are exempt from the sales tax rule</a:t>
            </a:r>
          </a:p>
          <a:p>
            <a:pPr marL="609382" lvl="1" indent="-304691" algn="ctr">
              <a:lnSpc>
                <a:spcPts val="3330"/>
              </a:lnSpc>
              <a:buFont typeface="Arial"/>
              <a:buChar char="•"/>
            </a:pPr>
            <a:r>
              <a:rPr lang="en-US" sz="2822">
                <a:solidFill>
                  <a:srgbClr val="FFFFFF"/>
                </a:solidFill>
                <a:latin typeface="Big Shoulders Display"/>
                <a:ea typeface="Big Shoulders Display"/>
                <a:cs typeface="Big Shoulders Display"/>
                <a:sym typeface="Big Shoulders Display"/>
              </a:rPr>
              <a:t>It is the responsibility of card user to inform the vendor of tax exempt status</a:t>
            </a:r>
          </a:p>
          <a:p>
            <a:pPr marL="609382" lvl="1" indent="-304691" algn="ctr">
              <a:lnSpc>
                <a:spcPts val="3330"/>
              </a:lnSpc>
              <a:buFont typeface="Arial"/>
              <a:buChar char="•"/>
            </a:pPr>
            <a:r>
              <a:rPr lang="en-US" sz="2822">
                <a:solidFill>
                  <a:srgbClr val="FFFFFF"/>
                </a:solidFill>
                <a:latin typeface="Big Shoulders Display"/>
                <a:ea typeface="Big Shoulders Display"/>
                <a:cs typeface="Big Shoulders Display"/>
                <a:sym typeface="Big Shoulders Display"/>
              </a:rPr>
              <a:t>If taxes are charge, cardholder should attempt to obtain a credit</a:t>
            </a:r>
          </a:p>
          <a:p>
            <a:pPr marL="587793" lvl="1" indent="-293896" algn="ctr">
              <a:lnSpc>
                <a:spcPts val="3212"/>
              </a:lnSpc>
              <a:buFont typeface="Arial"/>
              <a:buChar char="•"/>
            </a:pPr>
            <a:r>
              <a:rPr lang="en-US" sz="2722">
                <a:solidFill>
                  <a:srgbClr val="FFFFFF"/>
                </a:solidFill>
                <a:latin typeface="Big Shoulders Display"/>
                <a:ea typeface="Big Shoulders Display"/>
                <a:cs typeface="Big Shoulders Display"/>
                <a:sym typeface="Big Shoulders Display"/>
              </a:rPr>
              <a:t>If no credit is obtained, cardholder must submit payment to their entity for total tax amount for that transaction on which taxes were applied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99574" y="6973800"/>
            <a:ext cx="1434593" cy="140596"/>
            <a:chOff x="0" y="0"/>
            <a:chExt cx="6479305" cy="63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479305" cy="635000"/>
            </a:xfrm>
            <a:custGeom>
              <a:avLst/>
              <a:gdLst/>
              <a:ahLst/>
              <a:cxnLst/>
              <a:rect l="l" t="t" r="r" b="b"/>
              <a:pathLst>
                <a:path w="6479305" h="635000">
                  <a:moveTo>
                    <a:pt x="0" y="0"/>
                  </a:moveTo>
                  <a:lnTo>
                    <a:pt x="6479305" y="0"/>
                  </a:lnTo>
                  <a:lnTo>
                    <a:pt x="647930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E5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301811" y="406353"/>
            <a:ext cx="1278789" cy="127878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E5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20091" y="741045"/>
            <a:ext cx="1042230" cy="84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9"/>
              </a:lnSpc>
            </a:pPr>
            <a:r>
              <a:rPr lang="en-US" sz="563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5375" y="4019550"/>
            <a:ext cx="4230050" cy="140596"/>
            <a:chOff x="0" y="0"/>
            <a:chExt cx="19104914" cy="63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04914" cy="635000"/>
            </a:xfrm>
            <a:custGeom>
              <a:avLst/>
              <a:gdLst/>
              <a:ahLst/>
              <a:cxnLst/>
              <a:rect l="l" t="t" r="r" b="b"/>
              <a:pathLst>
                <a:path w="19104914" h="635000">
                  <a:moveTo>
                    <a:pt x="0" y="0"/>
                  </a:moveTo>
                  <a:lnTo>
                    <a:pt x="19104914" y="0"/>
                  </a:lnTo>
                  <a:lnTo>
                    <a:pt x="19104914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E5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91431" y="2462481"/>
            <a:ext cx="4899304" cy="9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2"/>
              </a:lnSpc>
            </a:pPr>
            <a:r>
              <a:rPr lang="en-US" sz="639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Surcharges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09950" y="4336329"/>
            <a:ext cx="3862264" cy="282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2"/>
              </a:lnSpc>
            </a:pPr>
            <a:r>
              <a:rPr lang="en-US" sz="1680" spc="11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Surcharge is when a vendor charges an extra fee for using a credit card as a form of payment instead of cash</a:t>
            </a:r>
          </a:p>
          <a:p>
            <a:pPr algn="ctr">
              <a:lnSpc>
                <a:spcPts val="2252"/>
              </a:lnSpc>
            </a:pPr>
            <a:r>
              <a:rPr lang="en-US" sz="1680" spc="11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MS Code Section 31-7-9 (1)(d) prohibits a vendor form imposing a surcharge of State of MS P-Card</a:t>
            </a:r>
          </a:p>
          <a:p>
            <a:pPr algn="ctr">
              <a:lnSpc>
                <a:spcPts val="2252"/>
              </a:lnSpc>
            </a:pPr>
            <a:r>
              <a:rPr lang="en-US" sz="1680" spc="11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If a surcharge is assessed cardholder should do ask vendor for a credit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85850" y="1714500"/>
            <a:ext cx="4230050" cy="140596"/>
            <a:chOff x="0" y="0"/>
            <a:chExt cx="19104914" cy="63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04914" cy="635000"/>
            </a:xfrm>
            <a:custGeom>
              <a:avLst/>
              <a:gdLst/>
              <a:ahLst/>
              <a:cxnLst/>
              <a:rect l="l" t="t" r="r" b="b"/>
              <a:pathLst>
                <a:path w="19104914" h="635000">
                  <a:moveTo>
                    <a:pt x="0" y="0"/>
                  </a:moveTo>
                  <a:lnTo>
                    <a:pt x="19104914" y="0"/>
                  </a:lnTo>
                  <a:lnTo>
                    <a:pt x="19104914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E5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305550" y="-133350"/>
            <a:ext cx="3695503" cy="7526674"/>
            <a:chOff x="0" y="0"/>
            <a:chExt cx="4927337" cy="1003556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31802" r="31802"/>
            <a:stretch>
              <a:fillRect/>
            </a:stretch>
          </p:blipFill>
          <p:spPr>
            <a:xfrm>
              <a:off x="0" y="0"/>
              <a:ext cx="4927337" cy="100355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95214" y="163396"/>
            <a:ext cx="2963173" cy="2140892"/>
          </a:xfrm>
          <a:custGeom>
            <a:avLst/>
            <a:gdLst/>
            <a:ahLst/>
            <a:cxnLst/>
            <a:rect l="l" t="t" r="r" b="b"/>
            <a:pathLst>
              <a:path w="2963173" h="2140892">
                <a:moveTo>
                  <a:pt x="0" y="0"/>
                </a:moveTo>
                <a:lnTo>
                  <a:pt x="2963172" y="0"/>
                </a:lnTo>
                <a:lnTo>
                  <a:pt x="2963172" y="2140892"/>
                </a:lnTo>
                <a:lnTo>
                  <a:pt x="0" y="2140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86316" y="2537079"/>
            <a:ext cx="6180969" cy="73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*No hotel charges are allowed on the P-card for State of Mississippi employees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30156" y="3811894"/>
            <a:ext cx="6180969" cy="259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only hotel charges allowed on the P-card are for the following:</a:t>
            </a:r>
          </a:p>
          <a:p>
            <a:pPr algn="ctr">
              <a:lnSpc>
                <a:spcPts val="2940"/>
              </a:lnSpc>
            </a:pPr>
            <a:endParaRPr lang="en-US" sz="2100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-Visitors of the State</a:t>
            </a:r>
          </a:p>
          <a:p>
            <a:pPr algn="ctr">
              <a:lnSpc>
                <a:spcPts val="2940"/>
              </a:lnSpc>
            </a:pPr>
            <a:endParaRPr lang="en-US" sz="2100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-For conference rooms/meeting spaces within the hotel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80866" y="3675380"/>
            <a:ext cx="399186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Subheading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04465" y="2644781"/>
            <a:ext cx="8912825" cy="259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484" lvl="1" indent="-226742" algn="ctr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maximum amount for a P-card purchase is $5000</a:t>
            </a:r>
          </a:p>
          <a:p>
            <a:pPr marL="453484" lvl="1" indent="-226742" algn="ctr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Split purchases is taking one purchase totaling more than $5000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and dividing it into several purchases to circumvent the $5000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limit</a:t>
            </a:r>
          </a:p>
          <a:p>
            <a:pPr marL="453484" lvl="1" indent="-226742" algn="ctr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Purchases over $5000 must be on a purchase order and requires two written quotes</a:t>
            </a:r>
          </a:p>
        </p:txBody>
      </p:sp>
      <p:sp>
        <p:nvSpPr>
          <p:cNvPr id="4" name="Freeform 4"/>
          <p:cNvSpPr/>
          <p:nvPr/>
        </p:nvSpPr>
        <p:spPr>
          <a:xfrm>
            <a:off x="4156206" y="0"/>
            <a:ext cx="1609344" cy="7315200"/>
          </a:xfrm>
          <a:custGeom>
            <a:avLst/>
            <a:gdLst/>
            <a:ahLst/>
            <a:cxnLst/>
            <a:rect l="l" t="t" r="r" b="b"/>
            <a:pathLst>
              <a:path w="1609344" h="7315200">
                <a:moveTo>
                  <a:pt x="0" y="0"/>
                </a:moveTo>
                <a:lnTo>
                  <a:pt x="1609344" y="0"/>
                </a:lnTo>
                <a:lnTo>
                  <a:pt x="1609344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04465" y="5597253"/>
            <a:ext cx="2302183" cy="1453793"/>
          </a:xfrm>
          <a:custGeom>
            <a:avLst/>
            <a:gdLst/>
            <a:ahLst/>
            <a:cxnLst/>
            <a:rect l="l" t="t" r="r" b="b"/>
            <a:pathLst>
              <a:path w="2302183" h="1453793">
                <a:moveTo>
                  <a:pt x="0" y="0"/>
                </a:moveTo>
                <a:lnTo>
                  <a:pt x="2302183" y="0"/>
                </a:lnTo>
                <a:lnTo>
                  <a:pt x="2302183" y="1453793"/>
                </a:lnTo>
                <a:lnTo>
                  <a:pt x="0" y="145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766882" y="668031"/>
            <a:ext cx="1463438" cy="1457950"/>
          </a:xfrm>
          <a:custGeom>
            <a:avLst/>
            <a:gdLst/>
            <a:ahLst/>
            <a:cxnLst/>
            <a:rect l="l" t="t" r="r" b="b"/>
            <a:pathLst>
              <a:path w="1463438" h="1457950">
                <a:moveTo>
                  <a:pt x="0" y="0"/>
                </a:moveTo>
                <a:lnTo>
                  <a:pt x="1463438" y="0"/>
                </a:lnTo>
                <a:lnTo>
                  <a:pt x="1463438" y="1457950"/>
                </a:lnTo>
                <a:lnTo>
                  <a:pt x="0" y="1457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832778" y="825506"/>
            <a:ext cx="5725864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Split Purchases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76142" y="316272"/>
            <a:ext cx="7181979" cy="127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7"/>
              </a:lnSpc>
            </a:pPr>
            <a:r>
              <a:rPr lang="en-US" sz="36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Procurement Card Staff</a:t>
            </a:r>
          </a:p>
          <a:p>
            <a:pPr algn="ctr">
              <a:lnSpc>
                <a:spcPts val="5107"/>
              </a:lnSpc>
            </a:pPr>
            <a:endParaRPr lang="en-US" sz="3622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159250" y="1085850"/>
            <a:ext cx="1434593" cy="140596"/>
            <a:chOff x="0" y="0"/>
            <a:chExt cx="6479305" cy="63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479305" cy="635000"/>
            </a:xfrm>
            <a:custGeom>
              <a:avLst/>
              <a:gdLst/>
              <a:ahLst/>
              <a:cxnLst/>
              <a:rect l="l" t="t" r="r" b="b"/>
              <a:pathLst>
                <a:path w="6479305" h="635000">
                  <a:moveTo>
                    <a:pt x="0" y="0"/>
                  </a:moveTo>
                  <a:lnTo>
                    <a:pt x="6479305" y="0"/>
                  </a:lnTo>
                  <a:lnTo>
                    <a:pt x="647930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59503" y="6443084"/>
            <a:ext cx="1434593" cy="140596"/>
            <a:chOff x="0" y="0"/>
            <a:chExt cx="6479305" cy="63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79305" cy="635000"/>
            </a:xfrm>
            <a:custGeom>
              <a:avLst/>
              <a:gdLst/>
              <a:ahLst/>
              <a:cxnLst/>
              <a:rect l="l" t="t" r="r" b="b"/>
              <a:pathLst>
                <a:path w="6479305" h="635000">
                  <a:moveTo>
                    <a:pt x="0" y="0"/>
                  </a:moveTo>
                  <a:lnTo>
                    <a:pt x="6479305" y="0"/>
                  </a:lnTo>
                  <a:lnTo>
                    <a:pt x="647930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31104" y="1744087"/>
            <a:ext cx="3455944" cy="4232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69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Candice Hay</a:t>
            </a:r>
          </a:p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69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Procurement Card Administrator</a:t>
            </a:r>
          </a:p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69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Office of Purchasing, Travel and Fleet Management</a:t>
            </a:r>
          </a:p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69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601-359-5099</a:t>
            </a:r>
          </a:p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69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Candice.hay@dfa.ms.gov</a:t>
            </a:r>
          </a:p>
          <a:p>
            <a:pPr algn="ctr">
              <a:lnSpc>
                <a:spcPts val="2393"/>
              </a:lnSpc>
              <a:spcBef>
                <a:spcPct val="0"/>
              </a:spcBef>
            </a:pPr>
            <a:endParaRPr lang="en-US" sz="1697" b="1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69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Demetra Hayes</a:t>
            </a:r>
          </a:p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69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Travel Coordinator</a:t>
            </a:r>
          </a:p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69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Office of Purchasing, Travel and Fleet Management</a:t>
            </a:r>
          </a:p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69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601-359-3912</a:t>
            </a:r>
          </a:p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697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demetra.hayes@dfa.ms.gov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52341" y="1744087"/>
            <a:ext cx="5391531" cy="182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4"/>
              </a:lnSpc>
              <a:spcBef>
                <a:spcPct val="0"/>
              </a:spcBef>
            </a:pPr>
            <a:r>
              <a:rPr lang="en-US" sz="171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Yolanda Thurman, Director</a:t>
            </a:r>
          </a:p>
          <a:p>
            <a:pPr algn="ctr">
              <a:lnSpc>
                <a:spcPts val="2424"/>
              </a:lnSpc>
              <a:spcBef>
                <a:spcPct val="0"/>
              </a:spcBef>
            </a:pPr>
            <a:r>
              <a:rPr lang="en-US" sz="171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Marketing, Travel and Card Programs</a:t>
            </a:r>
          </a:p>
          <a:p>
            <a:pPr algn="ctr">
              <a:lnSpc>
                <a:spcPts val="2424"/>
              </a:lnSpc>
              <a:spcBef>
                <a:spcPct val="0"/>
              </a:spcBef>
            </a:pPr>
            <a:r>
              <a:rPr lang="en-US" sz="171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Office of Purchasing, Travel and Fleet Management</a:t>
            </a:r>
          </a:p>
          <a:p>
            <a:pPr algn="ctr">
              <a:lnSpc>
                <a:spcPts val="2424"/>
              </a:lnSpc>
              <a:spcBef>
                <a:spcPct val="0"/>
              </a:spcBef>
            </a:pPr>
            <a:r>
              <a:rPr lang="en-US" sz="171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601-359-2016</a:t>
            </a:r>
          </a:p>
          <a:p>
            <a:pPr algn="ctr">
              <a:lnSpc>
                <a:spcPts val="2424"/>
              </a:lnSpc>
              <a:spcBef>
                <a:spcPct val="0"/>
              </a:spcBef>
            </a:pPr>
            <a:r>
              <a:rPr lang="en-US" sz="171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Yolanda.thurman@dfa.ms.gov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25069" y="4165141"/>
            <a:ext cx="3846076" cy="1811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5"/>
              </a:lnSpc>
              <a:spcBef>
                <a:spcPct val="0"/>
              </a:spcBef>
            </a:pPr>
            <a:r>
              <a:rPr lang="en-US" sz="17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Niki Hobkirk</a:t>
            </a:r>
          </a:p>
          <a:p>
            <a:pPr algn="ctr">
              <a:lnSpc>
                <a:spcPts val="2425"/>
              </a:lnSpc>
              <a:spcBef>
                <a:spcPct val="0"/>
              </a:spcBef>
            </a:pPr>
            <a:r>
              <a:rPr lang="en-US" sz="171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Contract Analyst</a:t>
            </a:r>
          </a:p>
          <a:p>
            <a:pPr algn="ctr">
              <a:lnSpc>
                <a:spcPts val="2425"/>
              </a:lnSpc>
              <a:spcBef>
                <a:spcPct val="0"/>
              </a:spcBef>
            </a:pPr>
            <a:r>
              <a:rPr lang="en-US" sz="171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Office of Purchasing,Travel and Fleet Management</a:t>
            </a:r>
          </a:p>
          <a:p>
            <a:pPr algn="ctr">
              <a:lnSpc>
                <a:spcPts val="2425"/>
              </a:lnSpc>
              <a:spcBef>
                <a:spcPct val="0"/>
              </a:spcBef>
            </a:pPr>
            <a:r>
              <a:rPr lang="en-US" sz="171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601-359-9373</a:t>
            </a:r>
          </a:p>
          <a:p>
            <a:pPr algn="ctr">
              <a:lnSpc>
                <a:spcPts val="2425"/>
              </a:lnSpc>
              <a:spcBef>
                <a:spcPct val="0"/>
              </a:spcBef>
            </a:pPr>
            <a:r>
              <a:rPr lang="en-US" sz="171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Niki.Hobkirk@dfa.ms.gov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44237" y="247337"/>
            <a:ext cx="5892552" cy="86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u="sng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Program Reviews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7711" y="1384062"/>
            <a:ext cx="9418179" cy="6235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5"/>
              </a:lnSpc>
            </a:pPr>
            <a:r>
              <a:rPr lang="en-US" sz="1604" spc="352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REVIEWS ARE CONDUCTED TO ENSURE THAT </a:t>
            </a:r>
          </a:p>
          <a:p>
            <a:pPr algn="ctr">
              <a:lnSpc>
                <a:spcPts val="2245"/>
              </a:lnSpc>
            </a:pPr>
            <a:r>
              <a:rPr lang="en-US" sz="1604" spc="352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CARDHOLDERS ARE UTILIZING THE PROGRAM </a:t>
            </a:r>
          </a:p>
          <a:p>
            <a:pPr algn="ctr">
              <a:lnSpc>
                <a:spcPts val="2245"/>
              </a:lnSpc>
            </a:pPr>
            <a:r>
              <a:rPr lang="en-US" sz="1604" spc="352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CORRECTLY</a:t>
            </a:r>
          </a:p>
          <a:p>
            <a:pPr algn="ctr">
              <a:lnSpc>
                <a:spcPts val="2245"/>
              </a:lnSpc>
            </a:pPr>
            <a:endParaRPr lang="en-US" sz="1604" spc="352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2245"/>
              </a:lnSpc>
            </a:pPr>
            <a:r>
              <a:rPr lang="en-US" sz="1604" spc="352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ENTITIES WILL RECEIVE A NOTICE FROM OPTFM NOTIFYING THE PROGRAM COORDINATOR OF WHICH ACCOUNTS WILL BE REVIEW AS WELL AS THE TIME FRAME TO HAVE ALL RECEIPTS AND STATEMENTS SUBMITTED</a:t>
            </a:r>
          </a:p>
          <a:p>
            <a:pPr algn="ctr">
              <a:lnSpc>
                <a:spcPts val="2245"/>
              </a:lnSpc>
            </a:pPr>
            <a:endParaRPr lang="en-US" sz="1604" spc="352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2245"/>
              </a:lnSpc>
            </a:pPr>
            <a:r>
              <a:rPr lang="en-US" sz="1604" spc="352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IF ANY INCONSISTENCIES OR FINDINGS ARE NOTED DURING YOUR REVIEW THE ENTITY IS REQUIRED TO:</a:t>
            </a:r>
          </a:p>
          <a:p>
            <a:pPr algn="ctr">
              <a:lnSpc>
                <a:spcPts val="2245"/>
              </a:lnSpc>
            </a:pPr>
            <a:endParaRPr lang="en-US" sz="1604" spc="352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2245"/>
              </a:lnSpc>
            </a:pPr>
            <a:r>
              <a:rPr lang="en-US" sz="1604" spc="352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SUBMIT ANY DEPARTMENT MEMOS TO ANSWER ANY QUESTIONS</a:t>
            </a:r>
          </a:p>
          <a:p>
            <a:pPr algn="ctr">
              <a:lnSpc>
                <a:spcPts val="2245"/>
              </a:lnSpc>
            </a:pPr>
            <a:r>
              <a:rPr lang="en-US" sz="1604" spc="352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SUBMIT A PLAN ON HOW THE ERRORS WILL BE CORRECTED IN THE FUTURE</a:t>
            </a:r>
          </a:p>
          <a:p>
            <a:pPr algn="ctr">
              <a:lnSpc>
                <a:spcPts val="2245"/>
              </a:lnSpc>
            </a:pPr>
            <a:r>
              <a:rPr lang="en-US" sz="1604" spc="352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SUBMIT PROOF SHOWING CARDHOLDER HAS REIMBURSED ENTITY FOR ANY TAXES, SURCHARGES OR UNAPPROVED EXPENSES</a:t>
            </a:r>
          </a:p>
          <a:p>
            <a:pPr algn="ctr">
              <a:lnSpc>
                <a:spcPts val="2245"/>
              </a:lnSpc>
            </a:pPr>
            <a:endParaRPr lang="en-US" sz="1604" spc="352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2245"/>
              </a:lnSpc>
            </a:pPr>
            <a:r>
              <a:rPr lang="en-US" sz="1604" spc="352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COMPLETE ADDITIONAL PROGRAM TRAINING IF REQUESTED</a:t>
            </a:r>
          </a:p>
          <a:p>
            <a:pPr algn="ctr">
              <a:lnSpc>
                <a:spcPts val="2245"/>
              </a:lnSpc>
            </a:pPr>
            <a:endParaRPr lang="en-US" sz="1604" spc="352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2245"/>
              </a:lnSpc>
            </a:pPr>
            <a:r>
              <a:rPr lang="en-US" sz="1604" spc="352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SURRENDER CARD IF NECESSARY</a:t>
            </a:r>
          </a:p>
          <a:p>
            <a:pPr algn="ctr">
              <a:lnSpc>
                <a:spcPts val="2245"/>
              </a:lnSpc>
            </a:pPr>
            <a:endParaRPr lang="en-US" sz="1604" spc="352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1265"/>
              </a:lnSpc>
            </a:pPr>
            <a:endParaRPr lang="en-US" sz="1604" spc="352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5375" y="4019550"/>
            <a:ext cx="4230050" cy="140596"/>
            <a:chOff x="0" y="0"/>
            <a:chExt cx="19104914" cy="63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04914" cy="635000"/>
            </a:xfrm>
            <a:custGeom>
              <a:avLst/>
              <a:gdLst/>
              <a:ahLst/>
              <a:cxnLst/>
              <a:rect l="l" t="t" r="r" b="b"/>
              <a:pathLst>
                <a:path w="19104914" h="635000">
                  <a:moveTo>
                    <a:pt x="0" y="0"/>
                  </a:moveTo>
                  <a:lnTo>
                    <a:pt x="19104914" y="0"/>
                  </a:lnTo>
                  <a:lnTo>
                    <a:pt x="19104914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E5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163000" y="4355566"/>
            <a:ext cx="4162425" cy="274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1811" spc="126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Balances should not be carried over month to month</a:t>
            </a:r>
          </a:p>
          <a:p>
            <a:pPr algn="ctr">
              <a:lnSpc>
                <a:spcPts val="2427"/>
              </a:lnSpc>
            </a:pPr>
            <a:r>
              <a:rPr lang="en-US" sz="1811" spc="126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Balances on the p-card should be paid at the receipt of each monthly statement</a:t>
            </a:r>
          </a:p>
          <a:p>
            <a:pPr algn="ctr">
              <a:lnSpc>
                <a:spcPts val="2427"/>
              </a:lnSpc>
            </a:pPr>
            <a:r>
              <a:rPr lang="en-US" sz="1811" spc="126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Per Section 31-7-305, MS Procurement Manual, amounts unpaid can incur interest and late fees from the credit card vendor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85850" y="1714500"/>
            <a:ext cx="4230050" cy="140596"/>
            <a:chOff x="0" y="0"/>
            <a:chExt cx="19104914" cy="63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04914" cy="635000"/>
            </a:xfrm>
            <a:custGeom>
              <a:avLst/>
              <a:gdLst/>
              <a:ahLst/>
              <a:cxnLst/>
              <a:rect l="l" t="t" r="r" b="b"/>
              <a:pathLst>
                <a:path w="19104914" h="635000">
                  <a:moveTo>
                    <a:pt x="0" y="0"/>
                  </a:moveTo>
                  <a:lnTo>
                    <a:pt x="19104914" y="0"/>
                  </a:lnTo>
                  <a:lnTo>
                    <a:pt x="19104914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E5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305550" y="-133350"/>
            <a:ext cx="3695503" cy="7526674"/>
            <a:chOff x="0" y="0"/>
            <a:chExt cx="4927337" cy="1003556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/>
            <a:srcRect l="31802" r="31802"/>
            <a:stretch>
              <a:fillRect/>
            </a:stretch>
          </p:blipFill>
          <p:spPr>
            <a:xfrm>
              <a:off x="0" y="0"/>
              <a:ext cx="4927337" cy="10035565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984201" y="1832423"/>
            <a:ext cx="4678859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Balances on </a:t>
            </a:r>
          </a:p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Accounts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485759"/>
            <a:ext cx="9753600" cy="9753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378835"/>
            <a:ext cx="9753600" cy="3683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1"/>
              </a:lnSpc>
            </a:pPr>
            <a:r>
              <a:rPr lang="en-US" sz="2072" spc="45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REBATES ARE ISSUED TO ALL PARTICIPANTS IN THE </a:t>
            </a:r>
          </a:p>
          <a:p>
            <a:pPr algn="ctr">
              <a:lnSpc>
                <a:spcPts val="2901"/>
              </a:lnSpc>
            </a:pPr>
            <a:r>
              <a:rPr lang="en-US" sz="2072" spc="45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STATE P-CARD/TRAVEL PROGRAM</a:t>
            </a:r>
          </a:p>
          <a:p>
            <a:pPr algn="ctr">
              <a:lnSpc>
                <a:spcPts val="2901"/>
              </a:lnSpc>
            </a:pPr>
            <a:endParaRPr lang="en-US" sz="2072" spc="455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2901"/>
              </a:lnSpc>
            </a:pPr>
            <a:r>
              <a:rPr lang="en-US" sz="2072" spc="45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THEY ARE BASED ON THE OVERALL SPEND OF THE ENTITY AND THE AMOUNT OF TIME IT TAKES FOR THE ENTITY TO PAY THEIR BILLS. </a:t>
            </a:r>
          </a:p>
          <a:p>
            <a:pPr algn="ctr">
              <a:lnSpc>
                <a:spcPts val="2901"/>
              </a:lnSpc>
            </a:pPr>
            <a:endParaRPr lang="en-US" sz="2072" spc="455">
              <a:solidFill>
                <a:srgbClr val="FFFFFF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algn="ctr">
              <a:lnSpc>
                <a:spcPts val="2901"/>
              </a:lnSpc>
            </a:pPr>
            <a:r>
              <a:rPr lang="en-US" sz="2072" spc="45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THE MORE YOU USE THE CARDS THE HIGHER THE </a:t>
            </a:r>
          </a:p>
          <a:p>
            <a:pPr algn="ctr">
              <a:lnSpc>
                <a:spcPts val="2901"/>
              </a:lnSpc>
            </a:pPr>
            <a:r>
              <a:rPr lang="en-US" sz="2072" spc="45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REBATE</a:t>
            </a:r>
          </a:p>
          <a:p>
            <a:pPr algn="ctr">
              <a:lnSpc>
                <a:spcPts val="2901"/>
              </a:lnSpc>
            </a:pPr>
            <a:r>
              <a:rPr lang="en-US" sz="2072" spc="455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68519" y="598170"/>
            <a:ext cx="4159505" cy="1175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u="sng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Rebates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350" y="-28575"/>
            <a:ext cx="10132102" cy="7378036"/>
            <a:chOff x="0" y="0"/>
            <a:chExt cx="13509470" cy="983738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7000"/>
            </a:blip>
            <a:srcRect l="3995" r="3995"/>
            <a:stretch>
              <a:fillRect/>
            </a:stretch>
          </p:blipFill>
          <p:spPr>
            <a:xfrm>
              <a:off x="0" y="0"/>
              <a:ext cx="13509470" cy="983738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4218927" y="6133495"/>
            <a:ext cx="1434593" cy="140596"/>
            <a:chOff x="0" y="0"/>
            <a:chExt cx="6479305" cy="63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79305" cy="635000"/>
            </a:xfrm>
            <a:custGeom>
              <a:avLst/>
              <a:gdLst/>
              <a:ahLst/>
              <a:cxnLst/>
              <a:rect l="l" t="t" r="r" b="b"/>
              <a:pathLst>
                <a:path w="6479305" h="635000">
                  <a:moveTo>
                    <a:pt x="0" y="0"/>
                  </a:moveTo>
                  <a:lnTo>
                    <a:pt x="6479305" y="0"/>
                  </a:lnTo>
                  <a:lnTo>
                    <a:pt x="647930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E5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20364" y="2819005"/>
            <a:ext cx="6609413" cy="3228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1"/>
              </a:lnSpc>
            </a:pPr>
            <a:r>
              <a:rPr lang="en-US" sz="719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can I get a State of MS P-Card</a:t>
            </a:r>
          </a:p>
        </p:txBody>
      </p:sp>
      <p:sp>
        <p:nvSpPr>
          <p:cNvPr id="7" name="Freeform 7"/>
          <p:cNvSpPr/>
          <p:nvPr/>
        </p:nvSpPr>
        <p:spPr>
          <a:xfrm>
            <a:off x="3602614" y="130653"/>
            <a:ext cx="2669302" cy="2669302"/>
          </a:xfrm>
          <a:custGeom>
            <a:avLst/>
            <a:gdLst/>
            <a:ahLst/>
            <a:cxnLst/>
            <a:rect l="l" t="t" r="r" b="b"/>
            <a:pathLst>
              <a:path w="2669302" h="2669302">
                <a:moveTo>
                  <a:pt x="0" y="0"/>
                </a:moveTo>
                <a:lnTo>
                  <a:pt x="2669302" y="0"/>
                </a:lnTo>
                <a:lnTo>
                  <a:pt x="2669302" y="2669302"/>
                </a:lnTo>
                <a:lnTo>
                  <a:pt x="0" y="26693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5810" y="1074113"/>
            <a:ext cx="7181979" cy="4137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7"/>
              </a:lnSpc>
            </a:pPr>
            <a:r>
              <a:rPr lang="en-US" sz="3622" u="sng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Go to www.dfa.ms.gov</a:t>
            </a:r>
          </a:p>
          <a:p>
            <a:pPr algn="ctr">
              <a:lnSpc>
                <a:spcPts val="5107"/>
              </a:lnSpc>
            </a:pPr>
            <a:endParaRPr lang="en-US" sz="3622" u="sng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4543"/>
              </a:lnSpc>
            </a:pPr>
            <a:r>
              <a:rPr lang="en-US" sz="32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Then click </a:t>
            </a:r>
            <a:r>
              <a:rPr lang="en-US" sz="3222">
                <a:solidFill>
                  <a:srgbClr val="F1F2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DFA</a:t>
            </a:r>
            <a:r>
              <a:rPr lang="en-US" sz="32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22">
                <a:solidFill>
                  <a:srgbClr val="F1F2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Offices&gt;</a:t>
            </a:r>
            <a:r>
              <a:rPr lang="en-US" sz="32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Purchasing Travel &amp; Fleet Management</a:t>
            </a:r>
            <a:r>
              <a:rPr lang="en-US" sz="3222">
                <a:solidFill>
                  <a:srgbClr val="F1F2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&gt;Marketing, Travel &amp; Card Programs&gt;</a:t>
            </a:r>
            <a:r>
              <a:rPr lang="en-US" sz="32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Procurement Card Services&gt;</a:t>
            </a:r>
            <a:r>
              <a:rPr lang="en-US" sz="3222">
                <a:solidFill>
                  <a:srgbClr val="F1F2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Forms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504399" y="6774840"/>
            <a:ext cx="1434593" cy="140596"/>
            <a:chOff x="0" y="0"/>
            <a:chExt cx="6479305" cy="63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479305" cy="635000"/>
            </a:xfrm>
            <a:custGeom>
              <a:avLst/>
              <a:gdLst/>
              <a:ahLst/>
              <a:cxnLst/>
              <a:rect l="l" t="t" r="r" b="b"/>
              <a:pathLst>
                <a:path w="6479305" h="635000">
                  <a:moveTo>
                    <a:pt x="0" y="0"/>
                  </a:moveTo>
                  <a:lnTo>
                    <a:pt x="6479305" y="0"/>
                  </a:lnTo>
                  <a:lnTo>
                    <a:pt x="647930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61869" y="1150313"/>
            <a:ext cx="1608505" cy="176758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902809" y="291186"/>
            <a:ext cx="8119271" cy="7175406"/>
          </a:xfrm>
          <a:custGeom>
            <a:avLst/>
            <a:gdLst/>
            <a:ahLst/>
            <a:cxnLst/>
            <a:rect l="l" t="t" r="r" b="b"/>
            <a:pathLst>
              <a:path w="8119271" h="7175406">
                <a:moveTo>
                  <a:pt x="0" y="0"/>
                </a:moveTo>
                <a:lnTo>
                  <a:pt x="8119271" y="0"/>
                </a:lnTo>
                <a:lnTo>
                  <a:pt x="8119271" y="7175406"/>
                </a:lnTo>
                <a:lnTo>
                  <a:pt x="0" y="71754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277" y="1381741"/>
            <a:ext cx="768096" cy="5852160"/>
          </a:xfrm>
          <a:custGeom>
            <a:avLst/>
            <a:gdLst/>
            <a:ahLst/>
            <a:cxnLst/>
            <a:rect l="l" t="t" r="r" b="b"/>
            <a:pathLst>
              <a:path w="768096" h="5852160">
                <a:moveTo>
                  <a:pt x="0" y="0"/>
                </a:moveTo>
                <a:lnTo>
                  <a:pt x="768096" y="0"/>
                </a:lnTo>
                <a:lnTo>
                  <a:pt x="768096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8616" y="1261512"/>
            <a:ext cx="871101" cy="734992"/>
          </a:xfrm>
          <a:custGeom>
            <a:avLst/>
            <a:gdLst/>
            <a:ahLst/>
            <a:cxnLst/>
            <a:rect l="l" t="t" r="r" b="b"/>
            <a:pathLst>
              <a:path w="871101" h="734992">
                <a:moveTo>
                  <a:pt x="0" y="0"/>
                </a:moveTo>
                <a:lnTo>
                  <a:pt x="871101" y="0"/>
                </a:lnTo>
                <a:lnTo>
                  <a:pt x="871101" y="734992"/>
                </a:lnTo>
                <a:lnTo>
                  <a:pt x="0" y="73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78616" y="2529904"/>
            <a:ext cx="871101" cy="734992"/>
          </a:xfrm>
          <a:custGeom>
            <a:avLst/>
            <a:gdLst/>
            <a:ahLst/>
            <a:cxnLst/>
            <a:rect l="l" t="t" r="r" b="b"/>
            <a:pathLst>
              <a:path w="871101" h="734992">
                <a:moveTo>
                  <a:pt x="0" y="0"/>
                </a:moveTo>
                <a:lnTo>
                  <a:pt x="871101" y="0"/>
                </a:lnTo>
                <a:lnTo>
                  <a:pt x="871101" y="734992"/>
                </a:lnTo>
                <a:lnTo>
                  <a:pt x="0" y="73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78616" y="3828617"/>
            <a:ext cx="871101" cy="734992"/>
          </a:xfrm>
          <a:custGeom>
            <a:avLst/>
            <a:gdLst/>
            <a:ahLst/>
            <a:cxnLst/>
            <a:rect l="l" t="t" r="r" b="b"/>
            <a:pathLst>
              <a:path w="871101" h="734992">
                <a:moveTo>
                  <a:pt x="0" y="0"/>
                </a:moveTo>
                <a:lnTo>
                  <a:pt x="871101" y="0"/>
                </a:lnTo>
                <a:lnTo>
                  <a:pt x="871101" y="734992"/>
                </a:lnTo>
                <a:lnTo>
                  <a:pt x="0" y="73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78616" y="5097009"/>
            <a:ext cx="871101" cy="734992"/>
          </a:xfrm>
          <a:custGeom>
            <a:avLst/>
            <a:gdLst/>
            <a:ahLst/>
            <a:cxnLst/>
            <a:rect l="l" t="t" r="r" b="b"/>
            <a:pathLst>
              <a:path w="871101" h="734992">
                <a:moveTo>
                  <a:pt x="0" y="0"/>
                </a:moveTo>
                <a:lnTo>
                  <a:pt x="871101" y="0"/>
                </a:lnTo>
                <a:lnTo>
                  <a:pt x="871101" y="734992"/>
                </a:lnTo>
                <a:lnTo>
                  <a:pt x="0" y="73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78616" y="6365401"/>
            <a:ext cx="871101" cy="734992"/>
          </a:xfrm>
          <a:custGeom>
            <a:avLst/>
            <a:gdLst/>
            <a:ahLst/>
            <a:cxnLst/>
            <a:rect l="l" t="t" r="r" b="b"/>
            <a:pathLst>
              <a:path w="871101" h="734992">
                <a:moveTo>
                  <a:pt x="0" y="0"/>
                </a:moveTo>
                <a:lnTo>
                  <a:pt x="871101" y="0"/>
                </a:lnTo>
                <a:lnTo>
                  <a:pt x="871101" y="734991"/>
                </a:lnTo>
                <a:lnTo>
                  <a:pt x="0" y="7349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49717" y="1515176"/>
            <a:ext cx="7312670" cy="481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P-Card Checklist for Existing &amp; New Entity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0465" y="2680972"/>
            <a:ext cx="7312670" cy="97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Agency Invite and Managing Account Information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1520" y="4038581"/>
            <a:ext cx="731267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P-Card Cardholder Spreadsheet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135596" y="5295815"/>
            <a:ext cx="731267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Cardholder Agreement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49717" y="6338572"/>
            <a:ext cx="7312670" cy="97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Program Coordinator Setup/Maintenance Form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6898" y="149744"/>
            <a:ext cx="7748903" cy="1028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Forms You Need...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65" y="1125818"/>
            <a:ext cx="9987856" cy="7051295"/>
            <a:chOff x="0" y="0"/>
            <a:chExt cx="13004800" cy="9401726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rcRect l="10968" r="10968"/>
            <a:stretch>
              <a:fillRect/>
            </a:stretch>
          </p:blipFill>
          <p:spPr>
            <a:xfrm>
              <a:off x="0" y="0"/>
              <a:ext cx="13004800" cy="940172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-19050" y="-109256"/>
            <a:ext cx="9982413" cy="3878779"/>
          </a:xfrm>
          <a:custGeom>
            <a:avLst/>
            <a:gdLst/>
            <a:ahLst/>
            <a:cxnLst/>
            <a:rect l="l" t="t" r="r" b="b"/>
            <a:pathLst>
              <a:path w="9982413" h="3878779">
                <a:moveTo>
                  <a:pt x="0" y="0"/>
                </a:moveTo>
                <a:lnTo>
                  <a:pt x="9982413" y="0"/>
                </a:lnTo>
                <a:lnTo>
                  <a:pt x="9982413" y="3878779"/>
                </a:lnTo>
                <a:lnTo>
                  <a:pt x="0" y="38787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78679" b="-786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6802100" y="5442506"/>
            <a:ext cx="7467600" cy="2850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00"/>
              </a:lnSpc>
            </a:pPr>
            <a:r>
              <a:rPr lang="en-US" sz="7043" spc="633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SKINCARE</a:t>
            </a:r>
          </a:p>
          <a:p>
            <a:pPr algn="l">
              <a:lnSpc>
                <a:spcPts val="8100"/>
              </a:lnSpc>
            </a:pPr>
            <a:r>
              <a:rPr lang="en-US" sz="7043" spc="633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BEAUTY</a:t>
            </a:r>
          </a:p>
          <a:p>
            <a:pPr algn="l">
              <a:lnSpc>
                <a:spcPts val="8100"/>
              </a:lnSpc>
            </a:pPr>
            <a:r>
              <a:rPr lang="en-US" sz="7043" spc="633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FITNESS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4207" y="366760"/>
            <a:ext cx="7052843" cy="3002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6"/>
              </a:lnSpc>
            </a:pPr>
            <a:r>
              <a:rPr lang="en-US" sz="5634">
                <a:solidFill>
                  <a:srgbClr val="F6EE5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STATE OF </a:t>
            </a:r>
          </a:p>
          <a:p>
            <a:pPr algn="l">
              <a:lnSpc>
                <a:spcPts val="5916"/>
              </a:lnSpc>
            </a:pPr>
            <a:r>
              <a:rPr lang="en-US" sz="5634">
                <a:solidFill>
                  <a:srgbClr val="F6EE5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MISSISSIPPI</a:t>
            </a:r>
          </a:p>
          <a:p>
            <a:pPr algn="l">
              <a:lnSpc>
                <a:spcPts val="5916"/>
              </a:lnSpc>
            </a:pPr>
            <a:r>
              <a:rPr lang="en-US" sz="5634">
                <a:solidFill>
                  <a:srgbClr val="F6EE5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TRAVEL CARD PROGRAM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530755" y="3957777"/>
            <a:ext cx="5410453" cy="1118310"/>
            <a:chOff x="0" y="-449225"/>
            <a:chExt cx="7213938" cy="1491080"/>
          </a:xfrm>
        </p:grpSpPr>
        <p:sp>
          <p:nvSpPr>
            <p:cNvPr id="8" name="TextBox 8"/>
            <p:cNvSpPr txBox="1"/>
            <p:nvPr/>
          </p:nvSpPr>
          <p:spPr>
            <a:xfrm>
              <a:off x="0" y="-449225"/>
              <a:ext cx="7213938" cy="461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58"/>
                </a:lnSpc>
              </a:pPr>
              <a:r>
                <a:rPr lang="en-US" sz="2113" spc="21">
                  <a:solidFill>
                    <a:srgbClr val="1D1D1B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Business Travel the Smart Way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86805"/>
              <a:ext cx="7213938" cy="355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53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18000"/>
          </a:blip>
          <a:srcRect l="12793" r="11959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97754" y="493747"/>
            <a:ext cx="8800356" cy="86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u="sng" spc="450" dirty="0">
                <a:solidFill>
                  <a:srgbClr val="198BBD"/>
                </a:solidFill>
                <a:latin typeface="Josefin Sans"/>
                <a:ea typeface="Josefin Sans"/>
                <a:cs typeface="Josefin Sans"/>
                <a:sym typeface="Josefin Sans"/>
              </a:rPr>
              <a:t>TYPES OF TRAVEL CARDS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7472" y="1825025"/>
            <a:ext cx="2488372" cy="517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301" lvl="1" indent="-334650" algn="ctr">
              <a:lnSpc>
                <a:spcPts val="4340"/>
              </a:lnSpc>
              <a:buFont typeface="Arial"/>
              <a:buChar char="•"/>
            </a:pPr>
            <a:r>
              <a:rPr lang="en-US" sz="3100" spc="31" dirty="0">
                <a:solidFill>
                  <a:srgbClr val="198BB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GHOST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6616" y="2447646"/>
            <a:ext cx="5213598" cy="96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latin typeface="Canva Sans"/>
                <a:ea typeface="Canva Sans"/>
                <a:cs typeface="Canva Sans"/>
                <a:sym typeface="Canva Sans"/>
              </a:rPr>
              <a:t>Only available for Travel </a:t>
            </a:r>
            <a:r>
              <a:rPr lang="en-US" sz="28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Cards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7472" y="3136266"/>
            <a:ext cx="3676467" cy="521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301" lvl="1" indent="-334650" algn="ctr">
              <a:lnSpc>
                <a:spcPts val="4340"/>
              </a:lnSpc>
              <a:buFont typeface="Arial"/>
              <a:buChar char="•"/>
            </a:pPr>
            <a:r>
              <a:rPr lang="en-US" sz="3100" spc="31" dirty="0">
                <a:solidFill>
                  <a:srgbClr val="198BB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Departmental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0160" y="3875882"/>
            <a:ext cx="8093281" cy="147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dirty="0">
                <a:latin typeface="Canva Sans"/>
                <a:ea typeface="Canva Sans"/>
                <a:cs typeface="Canva Sans"/>
                <a:sym typeface="Canva Sans"/>
              </a:rPr>
              <a:t>Multiple Approved Users</a:t>
            </a:r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latin typeface="Canva Sans"/>
                <a:ea typeface="Canva Sans"/>
                <a:cs typeface="Canva Sans"/>
                <a:sym typeface="Canva Sans"/>
              </a:rPr>
              <a:t>Program Coordinator or Assigned Designee is responsible for the card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7754" y="5490175"/>
            <a:ext cx="2926972" cy="517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301" lvl="1" indent="-334650" algn="ctr">
              <a:lnSpc>
                <a:spcPts val="4340"/>
              </a:lnSpc>
              <a:buFont typeface="Arial"/>
              <a:buChar char="•"/>
            </a:pPr>
            <a:r>
              <a:rPr lang="en-US" sz="3100" spc="31" dirty="0">
                <a:solidFill>
                  <a:srgbClr val="198BB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Individual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4980" y="6211251"/>
            <a:ext cx="8923440" cy="481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latin typeface="Canva Sans"/>
                <a:ea typeface="Canva Sans"/>
                <a:cs typeface="Canva Sans"/>
                <a:sym typeface="Canva Sans"/>
              </a:rPr>
              <a:t>Only assigned individuals allowed to use card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7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394517"/>
            <a:ext cx="9022080" cy="439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18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Airfare </a:t>
            </a:r>
          </a:p>
          <a:p>
            <a:pPr algn="ctr">
              <a:lnSpc>
                <a:spcPts val="2520"/>
              </a:lnSpc>
            </a:pPr>
            <a:r>
              <a:rPr lang="en-US" sz="1800" spc="18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Registration Fees</a:t>
            </a:r>
          </a:p>
          <a:p>
            <a:pPr algn="ctr">
              <a:lnSpc>
                <a:spcPts val="2520"/>
              </a:lnSpc>
            </a:pPr>
            <a:r>
              <a:rPr lang="en-US" sz="1800" spc="18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Lodging (room only, no incidental expenses allowed)</a:t>
            </a:r>
          </a:p>
          <a:p>
            <a:pPr algn="ctr">
              <a:lnSpc>
                <a:spcPts val="2520"/>
              </a:lnSpc>
            </a:pPr>
            <a:r>
              <a:rPr lang="en-US" sz="1800" spc="18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Rental Vehicles</a:t>
            </a:r>
          </a:p>
          <a:p>
            <a:pPr algn="ctr">
              <a:lnSpc>
                <a:spcPts val="2520"/>
              </a:lnSpc>
            </a:pPr>
            <a:r>
              <a:rPr lang="en-US" sz="1800" spc="18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Taxi’s </a:t>
            </a:r>
          </a:p>
          <a:p>
            <a:pPr algn="ctr">
              <a:lnSpc>
                <a:spcPts val="2520"/>
              </a:lnSpc>
            </a:pPr>
            <a:r>
              <a:rPr lang="en-US" sz="1800" spc="18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Shuttles </a:t>
            </a:r>
          </a:p>
          <a:p>
            <a:pPr algn="ctr">
              <a:lnSpc>
                <a:spcPts val="2520"/>
              </a:lnSpc>
            </a:pPr>
            <a:r>
              <a:rPr lang="en-US" sz="1800" spc="18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Fuel for rental vehicles </a:t>
            </a:r>
          </a:p>
          <a:p>
            <a:pPr algn="ctr">
              <a:lnSpc>
                <a:spcPts val="2520"/>
              </a:lnSpc>
            </a:pPr>
            <a:r>
              <a:rPr lang="en-US" sz="1800" spc="18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◦Note: Dates of fuel shall match the time period in which a vehicle was rented for payment of this expense. Fuel is considered an unauthorized expense when purchased for personal vehicles, fleet vehicles, etc.)</a:t>
            </a:r>
          </a:p>
          <a:p>
            <a:pPr algn="ctr">
              <a:lnSpc>
                <a:spcPts val="2520"/>
              </a:lnSpc>
            </a:pPr>
            <a:r>
              <a:rPr lang="en-US" sz="1800" spc="18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Tolls</a:t>
            </a:r>
          </a:p>
          <a:p>
            <a:pPr algn="ctr">
              <a:lnSpc>
                <a:spcPts val="2520"/>
              </a:lnSpc>
            </a:pPr>
            <a:r>
              <a:rPr lang="en-US" sz="1800" spc="18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Parking </a:t>
            </a:r>
          </a:p>
          <a:p>
            <a:pPr algn="ctr">
              <a:lnSpc>
                <a:spcPts val="2520"/>
              </a:lnSpc>
            </a:pPr>
            <a:r>
              <a:rPr lang="en-US" sz="1800" spc="18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Business Related Internet Service </a:t>
            </a:r>
          </a:p>
          <a:p>
            <a:pPr algn="ctr">
              <a:lnSpc>
                <a:spcPts val="2520"/>
              </a:lnSpc>
            </a:pPr>
            <a:endParaRPr lang="en-US" sz="1800" spc="18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16000"/>
          </a:blip>
          <a:srcRect l="8934" r="15818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99841" y="350873"/>
            <a:ext cx="8290560" cy="158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spc="405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AUTHORIZED TRAVEL EXPENSES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4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5837" y="1517515"/>
            <a:ext cx="8166047" cy="6819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61"/>
              </a:lnSpc>
            </a:pPr>
            <a:r>
              <a:rPr lang="en-US" sz="1972" spc="19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Travel expenses for non-entity employees on the individual or department card. </a:t>
            </a:r>
          </a:p>
          <a:p>
            <a:pPr algn="ctr">
              <a:lnSpc>
                <a:spcPts val="2761"/>
              </a:lnSpc>
            </a:pPr>
            <a:r>
              <a:rPr lang="en-US" sz="1972" spc="19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Business Related Airfare Combined with Personal Airfare</a:t>
            </a:r>
          </a:p>
          <a:p>
            <a:pPr algn="ctr">
              <a:lnSpc>
                <a:spcPts val="2901"/>
              </a:lnSpc>
            </a:pPr>
            <a:r>
              <a:rPr lang="en-US" sz="2072" spc="2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Fuel for any other type vehicle than a rental, such as personal vehicles, fleet vehicles, etc.) as outlined in Section 110 of the Travel Manual. </a:t>
            </a:r>
          </a:p>
          <a:p>
            <a:pPr algn="ctr">
              <a:lnSpc>
                <a:spcPts val="2901"/>
              </a:lnSpc>
            </a:pPr>
            <a:r>
              <a:rPr lang="en-US" sz="2072" spc="20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Authorized Expenses</a:t>
            </a:r>
          </a:p>
          <a:p>
            <a:pPr algn="ctr">
              <a:lnSpc>
                <a:spcPts val="2761"/>
              </a:lnSpc>
            </a:pPr>
            <a:r>
              <a:rPr lang="en-US" sz="1972" spc="19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Cash Advances </a:t>
            </a:r>
          </a:p>
          <a:p>
            <a:pPr algn="ctr">
              <a:lnSpc>
                <a:spcPts val="2761"/>
              </a:lnSpc>
            </a:pPr>
            <a:r>
              <a:rPr lang="en-US" sz="1972" spc="19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First Class and Business Class Travel </a:t>
            </a:r>
          </a:p>
          <a:p>
            <a:pPr algn="ctr">
              <a:lnSpc>
                <a:spcPts val="2761"/>
              </a:lnSpc>
            </a:pPr>
            <a:r>
              <a:rPr lang="en-US" sz="1972" spc="19" dirty="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◦Note: Preferred seating, business, first-class service may be authorized if at least one of the flight segments exceeds 6 hours. A flight segment is defined as time in the air between layovers, changing aircraft, or change of airline. Preferred seating, business or first-class travel is not reimbursable unless approved in advance. A waiver signed by the entity head (or his designee) must be submitted and approved by OPT prior to the trip. </a:t>
            </a:r>
          </a:p>
          <a:p>
            <a:pPr algn="ctr">
              <a:lnSpc>
                <a:spcPts val="4452"/>
              </a:lnSpc>
            </a:pPr>
            <a:endParaRPr lang="en-US" sz="1972" spc="19" dirty="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960055" y="1845283"/>
            <a:ext cx="4129896" cy="4114409"/>
          </a:xfrm>
          <a:custGeom>
            <a:avLst/>
            <a:gdLst/>
            <a:ahLst/>
            <a:cxnLst/>
            <a:rect l="l" t="t" r="r" b="b"/>
            <a:pathLst>
              <a:path w="4129896" h="4114409">
                <a:moveTo>
                  <a:pt x="0" y="0"/>
                </a:moveTo>
                <a:lnTo>
                  <a:pt x="4129896" y="0"/>
                </a:lnTo>
                <a:lnTo>
                  <a:pt x="4129896" y="4114409"/>
                </a:lnTo>
                <a:lnTo>
                  <a:pt x="0" y="4114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7926" y="293370"/>
            <a:ext cx="799415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000" spc="405" dirty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UNATHORIZED EXPENSES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76142" y="316272"/>
            <a:ext cx="7181979" cy="192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7"/>
              </a:lnSpc>
            </a:pPr>
            <a:r>
              <a:rPr lang="en-US" sz="36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Procurement Card Staff</a:t>
            </a:r>
          </a:p>
          <a:p>
            <a:pPr algn="ctr">
              <a:lnSpc>
                <a:spcPts val="5107"/>
              </a:lnSpc>
            </a:pPr>
            <a:r>
              <a:rPr lang="en-US" sz="36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Continued</a:t>
            </a:r>
          </a:p>
          <a:p>
            <a:pPr algn="ctr">
              <a:lnSpc>
                <a:spcPts val="5107"/>
              </a:lnSpc>
            </a:pPr>
            <a:endParaRPr lang="en-US" sz="3622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082516" y="2085513"/>
            <a:ext cx="3856792" cy="2738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8"/>
              </a:lnSpc>
            </a:pPr>
            <a:r>
              <a:rPr lang="en-US" sz="17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Tiffany Frazier</a:t>
            </a:r>
          </a:p>
          <a:p>
            <a:pPr algn="ctr">
              <a:lnSpc>
                <a:spcPts val="2428"/>
              </a:lnSpc>
            </a:pPr>
            <a:r>
              <a:rPr lang="en-US" sz="17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Contract Analyst</a:t>
            </a:r>
          </a:p>
          <a:p>
            <a:pPr algn="ctr">
              <a:lnSpc>
                <a:spcPts val="2428"/>
              </a:lnSpc>
            </a:pPr>
            <a:r>
              <a:rPr lang="en-US" sz="17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Office of Purchasing, Travel and Fleet Management</a:t>
            </a:r>
          </a:p>
          <a:p>
            <a:pPr algn="ctr">
              <a:lnSpc>
                <a:spcPts val="2428"/>
              </a:lnSpc>
            </a:pPr>
            <a:r>
              <a:rPr lang="en-US" sz="17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601-359-5041</a:t>
            </a:r>
          </a:p>
          <a:p>
            <a:pPr algn="ctr">
              <a:lnSpc>
                <a:spcPts val="2428"/>
              </a:lnSpc>
              <a:spcBef>
                <a:spcPct val="0"/>
              </a:spcBef>
            </a:pPr>
            <a:r>
              <a:rPr lang="en-US" sz="17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Tiffany.Frazier@dfa.ms.gov</a:t>
            </a:r>
          </a:p>
          <a:p>
            <a:pPr algn="ctr">
              <a:lnSpc>
                <a:spcPts val="2428"/>
              </a:lnSpc>
              <a:spcBef>
                <a:spcPct val="0"/>
              </a:spcBef>
            </a:pPr>
            <a:endParaRPr lang="en-US" sz="1722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5107"/>
              </a:lnSpc>
              <a:spcBef>
                <a:spcPct val="0"/>
              </a:spcBef>
            </a:pPr>
            <a:endParaRPr lang="en-US" sz="1722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4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87961" y="1813504"/>
            <a:ext cx="9998080" cy="506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6"/>
              </a:lnSpc>
              <a:spcBef>
                <a:spcPct val="0"/>
              </a:spcBef>
            </a:pPr>
            <a:r>
              <a:rPr lang="en-US" sz="224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Travel expenses for traveling companions or spouses </a:t>
            </a:r>
          </a:p>
          <a:p>
            <a:pPr algn="ctr">
              <a:lnSpc>
                <a:spcPts val="3136"/>
              </a:lnSpc>
              <a:spcBef>
                <a:spcPct val="0"/>
              </a:spcBef>
            </a:pPr>
            <a:r>
              <a:rPr lang="en-US" sz="224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Food and beverages </a:t>
            </a:r>
          </a:p>
          <a:p>
            <a:pPr algn="ctr">
              <a:lnSpc>
                <a:spcPts val="3136"/>
              </a:lnSpc>
              <a:spcBef>
                <a:spcPct val="0"/>
              </a:spcBef>
            </a:pPr>
            <a:r>
              <a:rPr lang="en-US" sz="224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Personal Items </a:t>
            </a:r>
          </a:p>
          <a:p>
            <a:pPr algn="ctr">
              <a:lnSpc>
                <a:spcPts val="3136"/>
              </a:lnSpc>
              <a:spcBef>
                <a:spcPct val="0"/>
              </a:spcBef>
            </a:pPr>
            <a:r>
              <a:rPr lang="en-US" sz="224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Laundry </a:t>
            </a:r>
          </a:p>
          <a:p>
            <a:pPr algn="ctr">
              <a:lnSpc>
                <a:spcPts val="3136"/>
              </a:lnSpc>
              <a:spcBef>
                <a:spcPct val="0"/>
              </a:spcBef>
            </a:pPr>
            <a:r>
              <a:rPr lang="en-US" sz="224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Personal Calls </a:t>
            </a:r>
          </a:p>
          <a:p>
            <a:pPr algn="ctr">
              <a:lnSpc>
                <a:spcPts val="3136"/>
              </a:lnSpc>
              <a:spcBef>
                <a:spcPct val="0"/>
              </a:spcBef>
            </a:pPr>
            <a:r>
              <a:rPr lang="en-US" sz="224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Any purchase for which the entity does not receive direct benefit </a:t>
            </a:r>
          </a:p>
          <a:p>
            <a:pPr algn="ctr">
              <a:lnSpc>
                <a:spcPts val="3136"/>
              </a:lnSpc>
              <a:spcBef>
                <a:spcPct val="0"/>
              </a:spcBef>
            </a:pPr>
            <a:r>
              <a:rPr lang="en-US" sz="224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Unauthorized Hotel Incidentals </a:t>
            </a:r>
          </a:p>
          <a:p>
            <a:pPr algn="ctr">
              <a:lnSpc>
                <a:spcPts val="3136"/>
              </a:lnSpc>
              <a:spcBef>
                <a:spcPct val="0"/>
              </a:spcBef>
            </a:pPr>
            <a:r>
              <a:rPr lang="en-US" sz="224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Movies </a:t>
            </a:r>
          </a:p>
          <a:p>
            <a:pPr algn="ctr">
              <a:lnSpc>
                <a:spcPts val="3136"/>
              </a:lnSpc>
              <a:spcBef>
                <a:spcPct val="0"/>
              </a:spcBef>
            </a:pPr>
            <a:r>
              <a:rPr lang="en-US" sz="224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Meals </a:t>
            </a:r>
          </a:p>
          <a:p>
            <a:pPr algn="ctr">
              <a:lnSpc>
                <a:spcPts val="3136"/>
              </a:lnSpc>
              <a:spcBef>
                <a:spcPct val="0"/>
              </a:spcBef>
            </a:pPr>
            <a:r>
              <a:rPr lang="en-US" sz="224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Alcohol </a:t>
            </a:r>
          </a:p>
          <a:p>
            <a:pPr algn="ctr">
              <a:lnSpc>
                <a:spcPts val="3136"/>
              </a:lnSpc>
              <a:spcBef>
                <a:spcPct val="0"/>
              </a:spcBef>
            </a:pPr>
            <a:r>
              <a:rPr lang="en-US" sz="224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Room Service </a:t>
            </a:r>
          </a:p>
          <a:p>
            <a:pPr algn="ctr">
              <a:lnSpc>
                <a:spcPts val="3136"/>
              </a:lnSpc>
              <a:spcBef>
                <a:spcPct val="0"/>
              </a:spcBef>
            </a:pPr>
            <a:r>
              <a:rPr lang="en-US" sz="224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Any non-lodging expense </a:t>
            </a:r>
          </a:p>
          <a:p>
            <a:pPr algn="ctr">
              <a:lnSpc>
                <a:spcPts val="3136"/>
              </a:lnSpc>
              <a:spcBef>
                <a:spcPct val="0"/>
              </a:spcBef>
            </a:pPr>
            <a:endParaRPr lang="en-US" sz="224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94087" y="2098441"/>
            <a:ext cx="3965427" cy="3950556"/>
          </a:xfrm>
          <a:custGeom>
            <a:avLst/>
            <a:gdLst/>
            <a:ahLst/>
            <a:cxnLst/>
            <a:rect l="l" t="t" r="r" b="b"/>
            <a:pathLst>
              <a:path w="3965427" h="3950556">
                <a:moveTo>
                  <a:pt x="0" y="0"/>
                </a:moveTo>
                <a:lnTo>
                  <a:pt x="3965426" y="0"/>
                </a:lnTo>
                <a:lnTo>
                  <a:pt x="3965426" y="3950556"/>
                </a:lnTo>
                <a:lnTo>
                  <a:pt x="0" y="3950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48242" y="108870"/>
            <a:ext cx="8725674" cy="145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2"/>
              </a:lnSpc>
            </a:pPr>
            <a:r>
              <a:rPr lang="en-US" sz="4151" spc="373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UNATHORIZED EXPENSES CONT’D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349136"/>
            <a:ext cx="9753600" cy="431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spc="18">
                <a:solidFill>
                  <a:srgbClr val="1D1D1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When using the travel card for lodging, the Program Coordinator must contact the hotel to inquire if the hotel has a Credit Card Authorization Form that can be completed in advance</a:t>
            </a:r>
          </a:p>
          <a:p>
            <a:pPr algn="ctr">
              <a:lnSpc>
                <a:spcPts val="2659"/>
              </a:lnSpc>
            </a:pPr>
            <a:endParaRPr lang="en-US" sz="1899" spc="18">
              <a:solidFill>
                <a:srgbClr val="1D1D1B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>
              <a:lnSpc>
                <a:spcPts val="2659"/>
              </a:lnSpc>
            </a:pPr>
            <a:r>
              <a:rPr lang="en-US" sz="1899" spc="18">
                <a:solidFill>
                  <a:srgbClr val="1D1D1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card does not have to be presented upon arrival if this form is completed and submitted to the hotel prior to travel</a:t>
            </a:r>
          </a:p>
          <a:p>
            <a:pPr algn="ctr">
              <a:lnSpc>
                <a:spcPts val="2659"/>
              </a:lnSpc>
            </a:pPr>
            <a:endParaRPr lang="en-US" sz="1899" spc="18">
              <a:solidFill>
                <a:srgbClr val="1D1D1B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>
              <a:lnSpc>
                <a:spcPts val="2659"/>
              </a:lnSpc>
            </a:pPr>
            <a:r>
              <a:rPr lang="en-US" sz="1899" spc="18">
                <a:solidFill>
                  <a:srgbClr val="1D1D1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hotel may require that a faxed copy of the travel card be sent</a:t>
            </a:r>
          </a:p>
          <a:p>
            <a:pPr algn="ctr">
              <a:lnSpc>
                <a:spcPts val="2659"/>
              </a:lnSpc>
            </a:pPr>
            <a:endParaRPr lang="en-US" sz="1899" spc="18">
              <a:solidFill>
                <a:srgbClr val="1D1D1B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>
              <a:lnSpc>
                <a:spcPts val="2659"/>
              </a:lnSpc>
            </a:pPr>
            <a:r>
              <a:rPr lang="en-US" sz="1899" spc="18">
                <a:solidFill>
                  <a:srgbClr val="1D1D1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No personal expenses can be charged to any account in this travel account program</a:t>
            </a:r>
          </a:p>
          <a:p>
            <a:pPr algn="ctr">
              <a:lnSpc>
                <a:spcPts val="2659"/>
              </a:lnSpc>
            </a:pPr>
            <a:endParaRPr lang="en-US" sz="1899" spc="18">
              <a:solidFill>
                <a:srgbClr val="1D1D1B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>
              <a:lnSpc>
                <a:spcPts val="2659"/>
              </a:lnSpc>
            </a:pPr>
            <a:r>
              <a:rPr lang="en-US" sz="1899" spc="18">
                <a:solidFill>
                  <a:srgbClr val="1D1D1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Incidentals Security Holds are to be done with a personal card</a:t>
            </a:r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30000"/>
          </a:blip>
          <a:srcRect l="9722" r="15029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0196" y="205643"/>
            <a:ext cx="8324952" cy="1763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450" dirty="0">
                <a:solidFill>
                  <a:srgbClr val="FF0000"/>
                </a:solidFill>
                <a:latin typeface="Josefin Sans"/>
                <a:ea typeface="Josefin Sans"/>
                <a:cs typeface="Josefin Sans"/>
                <a:sym typeface="Josefin Sans"/>
              </a:rPr>
              <a:t>CREDIT CARD AUTHORIZATIONS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0205" y="2383762"/>
            <a:ext cx="8290560" cy="4678831"/>
          </a:xfrm>
          <a:prstGeom prst="rect">
            <a:avLst/>
          </a:prstGeom>
          <a:ln cap="sq">
            <a:noFill/>
            <a:prstDash val="lgDash"/>
          </a:ln>
        </p:spPr>
      </p:pic>
      <p:sp>
        <p:nvSpPr>
          <p:cNvPr id="3" name="TextBox 3"/>
          <p:cNvSpPr txBox="1"/>
          <p:nvPr/>
        </p:nvSpPr>
        <p:spPr>
          <a:xfrm>
            <a:off x="2718268" y="707135"/>
            <a:ext cx="416837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Want One?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6100" y="766834"/>
            <a:ext cx="9301400" cy="4483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4"/>
              </a:lnSpc>
            </a:pPr>
            <a:r>
              <a:rPr lang="en-US" sz="4245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 to www.dfa.ms.gov</a:t>
            </a:r>
          </a:p>
          <a:p>
            <a:pPr algn="ctr">
              <a:lnSpc>
                <a:spcPts val="5944"/>
              </a:lnSpc>
            </a:pPr>
            <a:endParaRPr lang="en-US" sz="4245" b="1" u="sng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944"/>
              </a:lnSpc>
            </a:pPr>
            <a:r>
              <a:rPr lang="en-US" sz="424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Then click DFA Offices&gt; Purchasing, Travel &amp; Fleet Managment&gt;Marketing, Travel &amp; Card Programs&gt; Travel</a:t>
            </a:r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30000"/>
          </a:blip>
          <a:srcRect l="12376" r="1237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7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277" y="1381741"/>
            <a:ext cx="768096" cy="5852160"/>
          </a:xfrm>
          <a:custGeom>
            <a:avLst/>
            <a:gdLst/>
            <a:ahLst/>
            <a:cxnLst/>
            <a:rect l="l" t="t" r="r" b="b"/>
            <a:pathLst>
              <a:path w="768096" h="5852160">
                <a:moveTo>
                  <a:pt x="0" y="0"/>
                </a:moveTo>
                <a:lnTo>
                  <a:pt x="768096" y="0"/>
                </a:lnTo>
                <a:lnTo>
                  <a:pt x="768096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8616" y="1261512"/>
            <a:ext cx="871101" cy="734992"/>
          </a:xfrm>
          <a:custGeom>
            <a:avLst/>
            <a:gdLst/>
            <a:ahLst/>
            <a:cxnLst/>
            <a:rect l="l" t="t" r="r" b="b"/>
            <a:pathLst>
              <a:path w="871101" h="734992">
                <a:moveTo>
                  <a:pt x="0" y="0"/>
                </a:moveTo>
                <a:lnTo>
                  <a:pt x="871101" y="0"/>
                </a:lnTo>
                <a:lnTo>
                  <a:pt x="871101" y="734992"/>
                </a:lnTo>
                <a:lnTo>
                  <a:pt x="0" y="73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78616" y="2529904"/>
            <a:ext cx="871101" cy="734992"/>
          </a:xfrm>
          <a:custGeom>
            <a:avLst/>
            <a:gdLst/>
            <a:ahLst/>
            <a:cxnLst/>
            <a:rect l="l" t="t" r="r" b="b"/>
            <a:pathLst>
              <a:path w="871101" h="734992">
                <a:moveTo>
                  <a:pt x="0" y="0"/>
                </a:moveTo>
                <a:lnTo>
                  <a:pt x="871101" y="0"/>
                </a:lnTo>
                <a:lnTo>
                  <a:pt x="871101" y="734992"/>
                </a:lnTo>
                <a:lnTo>
                  <a:pt x="0" y="73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78616" y="3828617"/>
            <a:ext cx="871101" cy="734992"/>
          </a:xfrm>
          <a:custGeom>
            <a:avLst/>
            <a:gdLst/>
            <a:ahLst/>
            <a:cxnLst/>
            <a:rect l="l" t="t" r="r" b="b"/>
            <a:pathLst>
              <a:path w="871101" h="734992">
                <a:moveTo>
                  <a:pt x="0" y="0"/>
                </a:moveTo>
                <a:lnTo>
                  <a:pt x="871101" y="0"/>
                </a:lnTo>
                <a:lnTo>
                  <a:pt x="871101" y="734992"/>
                </a:lnTo>
                <a:lnTo>
                  <a:pt x="0" y="73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78616" y="5097009"/>
            <a:ext cx="871101" cy="734992"/>
          </a:xfrm>
          <a:custGeom>
            <a:avLst/>
            <a:gdLst/>
            <a:ahLst/>
            <a:cxnLst/>
            <a:rect l="l" t="t" r="r" b="b"/>
            <a:pathLst>
              <a:path w="871101" h="734992">
                <a:moveTo>
                  <a:pt x="0" y="0"/>
                </a:moveTo>
                <a:lnTo>
                  <a:pt x="871101" y="0"/>
                </a:lnTo>
                <a:lnTo>
                  <a:pt x="871101" y="734992"/>
                </a:lnTo>
                <a:lnTo>
                  <a:pt x="0" y="73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78616" y="6365401"/>
            <a:ext cx="871101" cy="734992"/>
          </a:xfrm>
          <a:custGeom>
            <a:avLst/>
            <a:gdLst/>
            <a:ahLst/>
            <a:cxnLst/>
            <a:rect l="l" t="t" r="r" b="b"/>
            <a:pathLst>
              <a:path w="871101" h="734992">
                <a:moveTo>
                  <a:pt x="0" y="0"/>
                </a:moveTo>
                <a:lnTo>
                  <a:pt x="871101" y="0"/>
                </a:lnTo>
                <a:lnTo>
                  <a:pt x="871101" y="734991"/>
                </a:lnTo>
                <a:lnTo>
                  <a:pt x="0" y="7349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19592" y="1515176"/>
            <a:ext cx="7172920" cy="481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Travel Checklist for Existing &amp; New Entity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0465" y="2680972"/>
            <a:ext cx="7312670" cy="97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Agency Invite and Managing Account Information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1520" y="4038581"/>
            <a:ext cx="731267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Travel Cardholder Spreadsheet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135596" y="5295815"/>
            <a:ext cx="731267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Cardholder Agreement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49717" y="6338572"/>
            <a:ext cx="7312670" cy="97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Program Coordinator Setup/Maintenance Form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6673" y="96566"/>
            <a:ext cx="8228065" cy="1039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Forms You Need...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73123" y="1091175"/>
            <a:ext cx="4433888" cy="1586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FFFFFF"/>
                </a:solidFill>
                <a:latin typeface="Yellowtail"/>
                <a:ea typeface="Yellowtail"/>
                <a:cs typeface="Yellowtail"/>
                <a:sym typeface="Yellowtail"/>
              </a:rPr>
              <a:t>Thank You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925589" y="3068249"/>
            <a:ext cx="390242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For Your Time!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0929" y="-261595"/>
            <a:ext cx="4072671" cy="7492178"/>
          </a:xfrm>
          <a:custGeom>
            <a:avLst/>
            <a:gdLst/>
            <a:ahLst/>
            <a:cxnLst/>
            <a:rect l="l" t="t" r="r" b="b"/>
            <a:pathLst>
              <a:path w="4072671" h="7492178">
                <a:moveTo>
                  <a:pt x="0" y="0"/>
                </a:moveTo>
                <a:lnTo>
                  <a:pt x="4072671" y="0"/>
                </a:lnTo>
                <a:lnTo>
                  <a:pt x="4072671" y="7492178"/>
                </a:lnTo>
                <a:lnTo>
                  <a:pt x="0" y="74921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10" r="-3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159250" y="6210300"/>
            <a:ext cx="1434593" cy="140596"/>
            <a:chOff x="0" y="0"/>
            <a:chExt cx="6479305" cy="63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479305" cy="635000"/>
            </a:xfrm>
            <a:custGeom>
              <a:avLst/>
              <a:gdLst/>
              <a:ahLst/>
              <a:cxnLst/>
              <a:rect l="l" t="t" r="r" b="b"/>
              <a:pathLst>
                <a:path w="6479305" h="635000">
                  <a:moveTo>
                    <a:pt x="0" y="0"/>
                  </a:moveTo>
                  <a:lnTo>
                    <a:pt x="6479305" y="0"/>
                  </a:lnTo>
                  <a:lnTo>
                    <a:pt x="647930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2283523" y="833405"/>
            <a:ext cx="4401435" cy="3499141"/>
          </a:xfrm>
          <a:custGeom>
            <a:avLst/>
            <a:gdLst/>
            <a:ahLst/>
            <a:cxnLst/>
            <a:rect l="l" t="t" r="r" b="b"/>
            <a:pathLst>
              <a:path w="4401435" h="3499141">
                <a:moveTo>
                  <a:pt x="0" y="0"/>
                </a:moveTo>
                <a:lnTo>
                  <a:pt x="4401435" y="0"/>
                </a:lnTo>
                <a:lnTo>
                  <a:pt x="4401435" y="3499142"/>
                </a:lnTo>
                <a:lnTo>
                  <a:pt x="0" y="3499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31520" y="4739692"/>
            <a:ext cx="7181979" cy="627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7"/>
              </a:lnSpc>
            </a:pPr>
            <a:r>
              <a:rPr lang="en-US" sz="36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QUIZ TIME!!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14900" y="-342900"/>
            <a:ext cx="5162628" cy="8001006"/>
          </a:xfrm>
          <a:custGeom>
            <a:avLst/>
            <a:gdLst/>
            <a:ahLst/>
            <a:cxnLst/>
            <a:rect l="l" t="t" r="r" b="b"/>
            <a:pathLst>
              <a:path w="5162628" h="8001006">
                <a:moveTo>
                  <a:pt x="0" y="0"/>
                </a:moveTo>
                <a:lnTo>
                  <a:pt x="5162628" y="0"/>
                </a:lnTo>
                <a:lnTo>
                  <a:pt x="5162628" y="8001006"/>
                </a:lnTo>
                <a:lnTo>
                  <a:pt x="0" y="8001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489" r="-274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25560" y="2806024"/>
            <a:ext cx="4895974" cy="1529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1811" spc="126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The Procurement Card Program is a Small Purchasing Card, that can be used to replace the traditional method of purchasing goods &amp; services for your entity.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31926" y="1549513"/>
            <a:ext cx="4899304" cy="900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9"/>
              </a:lnSpc>
            </a:pPr>
            <a:r>
              <a:rPr lang="en-US" sz="5634">
                <a:solidFill>
                  <a:srgbClr val="FFE520"/>
                </a:solidFill>
                <a:latin typeface="Yellowtail"/>
                <a:ea typeface="Yellowtail"/>
                <a:cs typeface="Yellowtail"/>
                <a:sym typeface="Yellowtail"/>
              </a:rPr>
              <a:t>What is a P-Card?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66325" y="4402250"/>
            <a:ext cx="1543354" cy="154335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E5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452875" y="4402250"/>
            <a:ext cx="1543354" cy="154335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E5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785693" y="5107096"/>
            <a:ext cx="4170345" cy="140596"/>
            <a:chOff x="0" y="0"/>
            <a:chExt cx="18835257" cy="63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835257" cy="635000"/>
            </a:xfrm>
            <a:custGeom>
              <a:avLst/>
              <a:gdLst/>
              <a:ahLst/>
              <a:cxnLst/>
              <a:rect l="l" t="t" r="r" b="b"/>
              <a:pathLst>
                <a:path w="18835257" h="635000">
                  <a:moveTo>
                    <a:pt x="0" y="0"/>
                  </a:moveTo>
                  <a:lnTo>
                    <a:pt x="18835257" y="0"/>
                  </a:lnTo>
                  <a:lnTo>
                    <a:pt x="18835257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602647" y="4915002"/>
            <a:ext cx="1257300" cy="53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4"/>
              </a:lnSpc>
            </a:pPr>
            <a:r>
              <a:rPr lang="en-US" sz="36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9793" y="4942777"/>
            <a:ext cx="1257300" cy="52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</a:pPr>
            <a:r>
              <a:rPr lang="en-US" sz="181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Purchase </a:t>
            </a:r>
          </a:p>
          <a:p>
            <a:pPr algn="ctr">
              <a:lnSpc>
                <a:spcPts val="2137"/>
              </a:lnSpc>
            </a:pPr>
            <a:r>
              <a:rPr lang="en-US" sz="181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Orders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59503" y="1216830"/>
            <a:ext cx="1434593" cy="140596"/>
            <a:chOff x="0" y="0"/>
            <a:chExt cx="6479305" cy="63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79305" cy="635000"/>
            </a:xfrm>
            <a:custGeom>
              <a:avLst/>
              <a:gdLst/>
              <a:ahLst/>
              <a:cxnLst/>
              <a:rect l="l" t="t" r="r" b="b"/>
              <a:pathLst>
                <a:path w="6479305" h="635000">
                  <a:moveTo>
                    <a:pt x="0" y="0"/>
                  </a:moveTo>
                  <a:lnTo>
                    <a:pt x="6479305" y="0"/>
                  </a:lnTo>
                  <a:lnTo>
                    <a:pt x="647930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159503" y="6443084"/>
            <a:ext cx="1434593" cy="140596"/>
            <a:chOff x="0" y="0"/>
            <a:chExt cx="6479305" cy="63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79305" cy="635000"/>
            </a:xfrm>
            <a:custGeom>
              <a:avLst/>
              <a:gdLst/>
              <a:ahLst/>
              <a:cxnLst/>
              <a:rect l="l" t="t" r="r" b="b"/>
              <a:pathLst>
                <a:path w="6479305" h="635000">
                  <a:moveTo>
                    <a:pt x="0" y="0"/>
                  </a:moveTo>
                  <a:lnTo>
                    <a:pt x="6479305" y="0"/>
                  </a:lnTo>
                  <a:lnTo>
                    <a:pt x="647930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73991" y="1583656"/>
            <a:ext cx="7605619" cy="448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5"/>
              </a:lnSpc>
              <a:spcBef>
                <a:spcPct val="0"/>
              </a:spcBef>
            </a:pPr>
            <a:r>
              <a:rPr lang="en-US" sz="157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</a:t>
            </a:r>
            <a:r>
              <a:rPr lang="en-US" sz="1571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Replaces the traditional purchasing method of requisition, purchase order, delivery, invoicing, check disbursement and storage. </a:t>
            </a:r>
          </a:p>
          <a:p>
            <a:pPr algn="ctr">
              <a:lnSpc>
                <a:spcPts val="2215"/>
              </a:lnSpc>
              <a:spcBef>
                <a:spcPct val="0"/>
              </a:spcBef>
            </a:pPr>
            <a:endParaRPr lang="en-US" sz="1571" b="1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215"/>
              </a:lnSpc>
              <a:spcBef>
                <a:spcPct val="0"/>
              </a:spcBef>
            </a:pPr>
            <a:r>
              <a:rPr lang="en-US" sz="1571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*Reduction in issuing small dollar PO’s</a:t>
            </a:r>
          </a:p>
          <a:p>
            <a:pPr algn="ctr">
              <a:lnSpc>
                <a:spcPts val="2215"/>
              </a:lnSpc>
              <a:spcBef>
                <a:spcPct val="0"/>
              </a:spcBef>
            </a:pPr>
            <a:endParaRPr lang="en-US" sz="1571" b="1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215"/>
              </a:lnSpc>
              <a:spcBef>
                <a:spcPct val="0"/>
              </a:spcBef>
            </a:pPr>
            <a:r>
              <a:rPr lang="en-US" sz="1571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*Reduces time spent processing large number of requisitions</a:t>
            </a:r>
          </a:p>
          <a:p>
            <a:pPr algn="ctr">
              <a:lnSpc>
                <a:spcPts val="2215"/>
              </a:lnSpc>
              <a:spcBef>
                <a:spcPct val="0"/>
              </a:spcBef>
            </a:pPr>
            <a:endParaRPr lang="en-US" sz="1571" b="1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215"/>
              </a:lnSpc>
              <a:spcBef>
                <a:spcPct val="0"/>
              </a:spcBef>
            </a:pPr>
            <a:r>
              <a:rPr lang="en-US" sz="1571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*Increase in processing efficiency</a:t>
            </a:r>
          </a:p>
          <a:p>
            <a:pPr algn="ctr">
              <a:lnSpc>
                <a:spcPts val="2215"/>
              </a:lnSpc>
              <a:spcBef>
                <a:spcPct val="0"/>
              </a:spcBef>
            </a:pPr>
            <a:endParaRPr lang="en-US" sz="1571" b="1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215"/>
              </a:lnSpc>
              <a:spcBef>
                <a:spcPct val="0"/>
              </a:spcBef>
            </a:pPr>
            <a:r>
              <a:rPr lang="en-US" sz="1571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*Increase in purchasing flexibility</a:t>
            </a:r>
          </a:p>
          <a:p>
            <a:pPr algn="ctr">
              <a:lnSpc>
                <a:spcPts val="2215"/>
              </a:lnSpc>
              <a:spcBef>
                <a:spcPct val="0"/>
              </a:spcBef>
            </a:pPr>
            <a:endParaRPr lang="en-US" sz="1571" b="1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215"/>
              </a:lnSpc>
              <a:spcBef>
                <a:spcPct val="0"/>
              </a:spcBef>
            </a:pPr>
            <a:r>
              <a:rPr lang="en-US" sz="1571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*Improve customer service</a:t>
            </a:r>
          </a:p>
          <a:p>
            <a:pPr algn="ctr">
              <a:lnSpc>
                <a:spcPts val="2215"/>
              </a:lnSpc>
              <a:spcBef>
                <a:spcPct val="0"/>
              </a:spcBef>
            </a:pPr>
            <a:endParaRPr lang="en-US" sz="1571" b="1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215"/>
              </a:lnSpc>
              <a:spcBef>
                <a:spcPct val="0"/>
              </a:spcBef>
            </a:pPr>
            <a:r>
              <a:rPr lang="en-US" sz="1571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*Suppliers benefit from prompt payment</a:t>
            </a:r>
          </a:p>
          <a:p>
            <a:pPr algn="ctr">
              <a:lnSpc>
                <a:spcPts val="2215"/>
              </a:lnSpc>
              <a:spcBef>
                <a:spcPct val="0"/>
              </a:spcBef>
            </a:pPr>
            <a:endParaRPr lang="en-US" sz="1571" b="1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215"/>
              </a:lnSpc>
              <a:spcBef>
                <a:spcPct val="0"/>
              </a:spcBef>
            </a:pPr>
            <a:r>
              <a:rPr lang="en-US" sz="1571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*Fewer duplicated invoices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34689" y="420741"/>
            <a:ext cx="6439349" cy="541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8"/>
              </a:lnSpc>
            </a:pPr>
            <a:r>
              <a:rPr lang="en-US" sz="4068" b="1">
                <a:solidFill>
                  <a:srgbClr val="000000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BENEFITS OF THE P-CARD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5375" y="4019550"/>
            <a:ext cx="4230050" cy="140596"/>
            <a:chOff x="0" y="0"/>
            <a:chExt cx="19104914" cy="63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04914" cy="635000"/>
            </a:xfrm>
            <a:custGeom>
              <a:avLst/>
              <a:gdLst/>
              <a:ahLst/>
              <a:cxnLst/>
              <a:rect l="l" t="t" r="r" b="b"/>
              <a:pathLst>
                <a:path w="19104914" h="635000">
                  <a:moveTo>
                    <a:pt x="0" y="0"/>
                  </a:moveTo>
                  <a:lnTo>
                    <a:pt x="19104914" y="0"/>
                  </a:lnTo>
                  <a:lnTo>
                    <a:pt x="19104914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E5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85850" y="1714500"/>
            <a:ext cx="4230050" cy="140596"/>
            <a:chOff x="0" y="0"/>
            <a:chExt cx="19104914" cy="63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04914" cy="635000"/>
            </a:xfrm>
            <a:custGeom>
              <a:avLst/>
              <a:gdLst/>
              <a:ahLst/>
              <a:cxnLst/>
              <a:rect l="l" t="t" r="r" b="b"/>
              <a:pathLst>
                <a:path w="19104914" h="635000">
                  <a:moveTo>
                    <a:pt x="0" y="0"/>
                  </a:moveTo>
                  <a:lnTo>
                    <a:pt x="19104914" y="0"/>
                  </a:lnTo>
                  <a:lnTo>
                    <a:pt x="19104914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E5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305550" y="-133350"/>
            <a:ext cx="3695503" cy="7526674"/>
            <a:chOff x="0" y="0"/>
            <a:chExt cx="4927337" cy="10035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31802" r="31802"/>
            <a:stretch>
              <a:fillRect/>
            </a:stretch>
          </p:blipFill>
          <p:spPr>
            <a:xfrm>
              <a:off x="0" y="0"/>
              <a:ext cx="4927337" cy="10035565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095375" y="2583190"/>
            <a:ext cx="4243600" cy="85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6"/>
              </a:lnSpc>
            </a:pPr>
            <a:r>
              <a:rPr lang="en-US" sz="5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$50-$1000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4425" y="4556903"/>
            <a:ext cx="4162425" cy="1529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1811" spc="126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According to the ChatGPT (The Center for Advanced Procurement Systems ) CAPS they estimated this what it could cost to cut a PO from Procurement2Payment process.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8435" y="576404"/>
            <a:ext cx="3276685" cy="836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3"/>
              </a:lnSpc>
            </a:pPr>
            <a:r>
              <a:rPr lang="en-US" sz="6293" b="1">
                <a:solidFill>
                  <a:srgbClr val="000000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FUN FACT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38418" y="-342903"/>
            <a:ext cx="5162628" cy="8001006"/>
          </a:xfrm>
          <a:custGeom>
            <a:avLst/>
            <a:gdLst/>
            <a:ahLst/>
            <a:cxnLst/>
            <a:rect l="l" t="t" r="r" b="b"/>
            <a:pathLst>
              <a:path w="5162628" h="8001006">
                <a:moveTo>
                  <a:pt x="0" y="0"/>
                </a:moveTo>
                <a:lnTo>
                  <a:pt x="5162628" y="0"/>
                </a:lnTo>
                <a:lnTo>
                  <a:pt x="5162628" y="8001006"/>
                </a:lnTo>
                <a:lnTo>
                  <a:pt x="0" y="8001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489" r="-274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374819" y="642316"/>
            <a:ext cx="71792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3"/>
              </a:lnSpc>
            </a:pPr>
            <a:r>
              <a:rPr lang="en-US" sz="3600">
                <a:solidFill>
                  <a:schemeClr val="bg1"/>
                </a:solidFill>
                <a:latin typeface="Big Shoulders Display Bold"/>
                <a:ea typeface="Big Shoulders Display"/>
                <a:cs typeface="Big Shoulders Display"/>
                <a:sym typeface="Big Shoulders Display"/>
              </a:rPr>
              <a:t>USES FOR P-CARD FOR....</a:t>
            </a:r>
            <a:endParaRPr lang="en-US" sz="3600">
              <a:solidFill>
                <a:schemeClr val="bg1"/>
              </a:solidFill>
              <a:latin typeface="Big Shoulders Display Bold"/>
              <a:ea typeface="Big Shoulders Display"/>
              <a:cs typeface="Big Shoulders Display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41499" y="1830141"/>
            <a:ext cx="7670602" cy="410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2"/>
              </a:lnSpc>
              <a:spcBef>
                <a:spcPct val="0"/>
              </a:spcBef>
            </a:pPr>
            <a:r>
              <a:rPr lang="en-US" sz="156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</a:t>
            </a:r>
            <a:r>
              <a:rPr lang="en-US" sz="156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Conference Registrations</a:t>
            </a:r>
          </a:p>
          <a:p>
            <a:pPr algn="ctr">
              <a:lnSpc>
                <a:spcPts val="1852"/>
              </a:lnSpc>
              <a:spcBef>
                <a:spcPct val="0"/>
              </a:spcBef>
            </a:pPr>
            <a:endParaRPr lang="en-US" sz="1569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1852"/>
              </a:lnSpc>
              <a:spcBef>
                <a:spcPct val="0"/>
              </a:spcBef>
            </a:pPr>
            <a:r>
              <a:rPr lang="en-US" sz="156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*Food for traveling students with teachers &amp; coaches</a:t>
            </a:r>
          </a:p>
          <a:p>
            <a:pPr algn="ctr">
              <a:lnSpc>
                <a:spcPts val="1852"/>
              </a:lnSpc>
              <a:spcBef>
                <a:spcPct val="0"/>
              </a:spcBef>
            </a:pPr>
            <a:endParaRPr lang="en-US" sz="1569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1852"/>
              </a:lnSpc>
              <a:spcBef>
                <a:spcPct val="0"/>
              </a:spcBef>
            </a:pPr>
            <a:r>
              <a:rPr lang="en-US" sz="156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*Memberships</a:t>
            </a:r>
          </a:p>
          <a:p>
            <a:pPr algn="ctr">
              <a:lnSpc>
                <a:spcPts val="1852"/>
              </a:lnSpc>
              <a:spcBef>
                <a:spcPct val="0"/>
              </a:spcBef>
            </a:pPr>
            <a:endParaRPr lang="en-US" sz="1569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1852"/>
              </a:lnSpc>
              <a:spcBef>
                <a:spcPct val="0"/>
              </a:spcBef>
            </a:pPr>
            <a:r>
              <a:rPr lang="en-US" sz="156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*Software, provided you are not signing a Licensing Agreement  </a:t>
            </a:r>
          </a:p>
          <a:p>
            <a:pPr algn="ctr">
              <a:lnSpc>
                <a:spcPts val="1852"/>
              </a:lnSpc>
              <a:spcBef>
                <a:spcPct val="0"/>
              </a:spcBef>
            </a:pPr>
            <a:endParaRPr lang="en-US" sz="1569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1852"/>
              </a:lnSpc>
              <a:spcBef>
                <a:spcPct val="0"/>
              </a:spcBef>
            </a:pPr>
            <a:r>
              <a:rPr lang="en-US" sz="156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*Box Truck Rentals to move equipment (not while in Travel Status)</a:t>
            </a:r>
          </a:p>
          <a:p>
            <a:pPr algn="ctr">
              <a:lnSpc>
                <a:spcPts val="1852"/>
              </a:lnSpc>
              <a:spcBef>
                <a:spcPct val="0"/>
              </a:spcBef>
            </a:pPr>
            <a:endParaRPr lang="en-US" sz="1569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1852"/>
              </a:lnSpc>
              <a:spcBef>
                <a:spcPct val="0"/>
              </a:spcBef>
            </a:pPr>
            <a:r>
              <a:rPr lang="en-US" sz="156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*Freight/Shipping Charges</a:t>
            </a:r>
          </a:p>
          <a:p>
            <a:pPr algn="ctr">
              <a:lnSpc>
                <a:spcPts val="1852"/>
              </a:lnSpc>
              <a:spcBef>
                <a:spcPct val="0"/>
              </a:spcBef>
            </a:pPr>
            <a:endParaRPr lang="en-US" sz="1569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1852"/>
              </a:lnSpc>
              <a:spcBef>
                <a:spcPct val="0"/>
              </a:spcBef>
            </a:pPr>
            <a:r>
              <a:rPr lang="en-US" sz="156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*Postage/Post Office Box Rental Subscriptions/Publications Reprints</a:t>
            </a:r>
          </a:p>
          <a:p>
            <a:pPr algn="ctr">
              <a:lnSpc>
                <a:spcPts val="1852"/>
              </a:lnSpc>
              <a:spcBef>
                <a:spcPct val="0"/>
              </a:spcBef>
            </a:pPr>
            <a:endParaRPr lang="en-US" sz="1569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1852"/>
              </a:lnSpc>
              <a:spcBef>
                <a:spcPct val="0"/>
              </a:spcBef>
            </a:pPr>
            <a:r>
              <a:rPr lang="en-US" sz="156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*Advertising</a:t>
            </a:r>
          </a:p>
          <a:p>
            <a:pPr algn="ctr">
              <a:lnSpc>
                <a:spcPts val="1852"/>
              </a:lnSpc>
              <a:spcBef>
                <a:spcPct val="0"/>
              </a:spcBef>
            </a:pPr>
            <a:r>
              <a:rPr lang="en-US" sz="156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*Space Rental at Conferences/Conventions/Hotels</a:t>
            </a:r>
          </a:p>
          <a:p>
            <a:pPr algn="ctr">
              <a:lnSpc>
                <a:spcPts val="1852"/>
              </a:lnSpc>
              <a:spcBef>
                <a:spcPct val="0"/>
              </a:spcBef>
            </a:pPr>
            <a:endParaRPr lang="en-US" sz="1569" b="1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1852"/>
              </a:lnSpc>
              <a:spcBef>
                <a:spcPct val="0"/>
              </a:spcBef>
            </a:pPr>
            <a:r>
              <a:rPr lang="en-US" sz="1569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*Charter Buses – for group tours/university trips including the reservation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1251" y="0"/>
            <a:ext cx="10132102" cy="7378036"/>
            <a:chOff x="0" y="0"/>
            <a:chExt cx="13509470" cy="983738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4000"/>
            </a:blip>
            <a:srcRect l="4338" r="4338"/>
            <a:stretch>
              <a:fillRect/>
            </a:stretch>
          </p:blipFill>
          <p:spPr>
            <a:xfrm>
              <a:off x="0" y="0"/>
              <a:ext cx="13509470" cy="983738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4164453" y="6583680"/>
            <a:ext cx="1770291" cy="135510"/>
            <a:chOff x="0" y="0"/>
            <a:chExt cx="8295615" cy="63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95615" cy="635000"/>
            </a:xfrm>
            <a:custGeom>
              <a:avLst/>
              <a:gdLst/>
              <a:ahLst/>
              <a:cxnLst/>
              <a:rect l="l" t="t" r="r" b="b"/>
              <a:pathLst>
                <a:path w="8295615" h="635000">
                  <a:moveTo>
                    <a:pt x="0" y="0"/>
                  </a:moveTo>
                  <a:lnTo>
                    <a:pt x="8295615" y="0"/>
                  </a:lnTo>
                  <a:lnTo>
                    <a:pt x="829561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FFE5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3408253" y="2194560"/>
            <a:ext cx="2937094" cy="2926080"/>
          </a:xfrm>
          <a:custGeom>
            <a:avLst/>
            <a:gdLst/>
            <a:ahLst/>
            <a:cxnLst/>
            <a:rect l="l" t="t" r="r" b="b"/>
            <a:pathLst>
              <a:path w="2937094" h="2926080">
                <a:moveTo>
                  <a:pt x="0" y="0"/>
                </a:moveTo>
                <a:lnTo>
                  <a:pt x="2937094" y="0"/>
                </a:lnTo>
                <a:lnTo>
                  <a:pt x="293709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18592" y="548585"/>
            <a:ext cx="7564307" cy="74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0"/>
              </a:lnSpc>
            </a:pPr>
            <a:r>
              <a:rPr lang="en-US" sz="4226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Prohibited Purchases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0547" y="1830774"/>
            <a:ext cx="3865874" cy="4702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7"/>
              </a:lnSpc>
              <a:spcBef>
                <a:spcPct val="0"/>
              </a:spcBef>
            </a:pPr>
            <a:r>
              <a:rPr lang="en-US" sz="1891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Fuel</a:t>
            </a:r>
          </a:p>
          <a:p>
            <a:pPr algn="ctr">
              <a:lnSpc>
                <a:spcPts val="2667"/>
              </a:lnSpc>
              <a:spcBef>
                <a:spcPct val="0"/>
              </a:spcBef>
            </a:pPr>
            <a:r>
              <a:rPr lang="en-US" sz="1891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Gifts</a:t>
            </a:r>
          </a:p>
          <a:p>
            <a:pPr algn="ctr">
              <a:lnSpc>
                <a:spcPts val="2667"/>
              </a:lnSpc>
              <a:spcBef>
                <a:spcPct val="0"/>
              </a:spcBef>
            </a:pPr>
            <a:r>
              <a:rPr lang="en-US" sz="1891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Generators</a:t>
            </a:r>
          </a:p>
          <a:p>
            <a:pPr algn="ctr">
              <a:lnSpc>
                <a:spcPts val="2667"/>
              </a:lnSpc>
              <a:spcBef>
                <a:spcPct val="0"/>
              </a:spcBef>
            </a:pPr>
            <a:r>
              <a:rPr lang="en-US" sz="1891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Entertainment</a:t>
            </a:r>
          </a:p>
          <a:p>
            <a:pPr algn="ctr">
              <a:lnSpc>
                <a:spcPts val="2667"/>
              </a:lnSpc>
              <a:spcBef>
                <a:spcPct val="0"/>
              </a:spcBef>
            </a:pPr>
            <a:r>
              <a:rPr lang="en-US" sz="1891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Motorized vehicles</a:t>
            </a:r>
          </a:p>
          <a:p>
            <a:pPr algn="ctr">
              <a:lnSpc>
                <a:spcPts val="2667"/>
              </a:lnSpc>
              <a:spcBef>
                <a:spcPct val="0"/>
              </a:spcBef>
            </a:pPr>
            <a:r>
              <a:rPr lang="en-US" sz="1891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Alcoholic beverages</a:t>
            </a:r>
          </a:p>
          <a:p>
            <a:pPr algn="ctr">
              <a:lnSpc>
                <a:spcPts val="2667"/>
              </a:lnSpc>
              <a:spcBef>
                <a:spcPct val="0"/>
              </a:spcBef>
            </a:pPr>
            <a:r>
              <a:rPr lang="en-US" sz="1891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Cash Advancements</a:t>
            </a:r>
          </a:p>
          <a:p>
            <a:pPr algn="ctr">
              <a:lnSpc>
                <a:spcPts val="2667"/>
              </a:lnSpc>
              <a:spcBef>
                <a:spcPct val="0"/>
              </a:spcBef>
            </a:pPr>
            <a:r>
              <a:rPr lang="en-US" sz="1891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Reoccurring Monthly Charges</a:t>
            </a:r>
          </a:p>
          <a:p>
            <a:pPr algn="ctr">
              <a:lnSpc>
                <a:spcPts val="2667"/>
              </a:lnSpc>
              <a:spcBef>
                <a:spcPct val="0"/>
              </a:spcBef>
            </a:pPr>
            <a:r>
              <a:rPr lang="en-US" sz="1891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Items on back order</a:t>
            </a:r>
          </a:p>
          <a:p>
            <a:pPr algn="ctr">
              <a:lnSpc>
                <a:spcPts val="2667"/>
              </a:lnSpc>
              <a:spcBef>
                <a:spcPct val="0"/>
              </a:spcBef>
            </a:pPr>
            <a:r>
              <a:rPr lang="en-US" sz="1891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Items for personal use</a:t>
            </a:r>
          </a:p>
          <a:p>
            <a:pPr algn="ctr">
              <a:lnSpc>
                <a:spcPts val="2667"/>
              </a:lnSpc>
              <a:spcBef>
                <a:spcPct val="0"/>
              </a:spcBef>
            </a:pPr>
            <a:r>
              <a:rPr lang="en-US" sz="1891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Travel related expenses</a:t>
            </a:r>
          </a:p>
          <a:p>
            <a:pPr algn="ctr">
              <a:lnSpc>
                <a:spcPts val="2667"/>
              </a:lnSpc>
              <a:spcBef>
                <a:spcPct val="0"/>
              </a:spcBef>
            </a:pPr>
            <a:r>
              <a:rPr lang="en-US" sz="1891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Camera and Camera Equipment (greater than $250)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14444" y="1821249"/>
            <a:ext cx="3732245" cy="444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0"/>
              </a:lnSpc>
              <a:spcBef>
                <a:spcPct val="0"/>
              </a:spcBef>
            </a:pPr>
            <a:r>
              <a:rPr lang="en-US" sz="1922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Televisions (greater than $250)</a:t>
            </a:r>
          </a:p>
          <a:p>
            <a:pPr algn="ctr">
              <a:lnSpc>
                <a:spcPts val="2710"/>
              </a:lnSpc>
              <a:spcBef>
                <a:spcPct val="0"/>
              </a:spcBef>
            </a:pPr>
            <a:r>
              <a:rPr lang="en-US" sz="1922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Radioactive, Explosive, or other Hazardous material</a:t>
            </a:r>
          </a:p>
          <a:p>
            <a:pPr algn="ctr">
              <a:lnSpc>
                <a:spcPts val="2710"/>
              </a:lnSpc>
              <a:spcBef>
                <a:spcPct val="0"/>
              </a:spcBef>
            </a:pPr>
            <a:r>
              <a:rPr lang="en-US" sz="1922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Contractual Services to an Individual, Sole Proprietor, Partnership or LLC-Partnership</a:t>
            </a:r>
          </a:p>
          <a:p>
            <a:pPr algn="ctr">
              <a:lnSpc>
                <a:spcPts val="2710"/>
              </a:lnSpc>
              <a:spcBef>
                <a:spcPct val="0"/>
              </a:spcBef>
            </a:pPr>
            <a:r>
              <a:rPr lang="en-US" sz="1922" b="1">
                <a:solidFill>
                  <a:srgbClr val="FFE5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Computer and Computer equipment (greater than $250) (central processing unit, terminal, printer, external hard drive)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b933dc3d-ab3c-4378-a335-8b8728a2fd01}" enabled="0" method="" siteId="{b933dc3d-ab3c-4378-a335-8b8728a2fd0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1685</Words>
  <Application>Microsoft Office PowerPoint</Application>
  <PresentationFormat>Custom</PresentationFormat>
  <Paragraphs>268</Paragraphs>
  <Slides>35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Big Shoulders Display Bold</vt:lpstr>
      <vt:lpstr>Calibri</vt:lpstr>
      <vt:lpstr>Arial</vt:lpstr>
      <vt:lpstr>Big Shoulders Display</vt:lpstr>
      <vt:lpstr>Canva Sans Bold</vt:lpstr>
      <vt:lpstr>League Spartan</vt:lpstr>
      <vt:lpstr>Kollektif</vt:lpstr>
      <vt:lpstr>Yellowtail</vt:lpstr>
      <vt:lpstr>Libre Baskerville</vt:lpstr>
      <vt:lpstr>Canva Sans</vt:lpstr>
      <vt:lpstr>Josefin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White Finance Money Investing Finance Presentation</dc:title>
  <dc:creator>Ed Appel</dc:creator>
  <cp:lastModifiedBy>Ed Appel</cp:lastModifiedBy>
  <cp:revision>12</cp:revision>
  <dcterms:created xsi:type="dcterms:W3CDTF">2006-08-16T00:00:00Z</dcterms:created>
  <dcterms:modified xsi:type="dcterms:W3CDTF">2025-11-24T19:56:22Z</dcterms:modified>
  <dc:identifier>DAFZ_2h5VXY</dc:identifier>
</cp:coreProperties>
</file>