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0"/>
  </p:notesMasterIdLst>
  <p:handoutMasterIdLst>
    <p:handoutMasterId r:id="rId211"/>
  </p:handoutMasterIdLst>
  <p:sldIdLst>
    <p:sldId id="500" r:id="rId2"/>
    <p:sldId id="501" r:id="rId3"/>
    <p:sldId id="502" r:id="rId4"/>
    <p:sldId id="503" r:id="rId5"/>
    <p:sldId id="504" r:id="rId6"/>
    <p:sldId id="505" r:id="rId7"/>
    <p:sldId id="506" r:id="rId8"/>
    <p:sldId id="507" r:id="rId9"/>
    <p:sldId id="508" r:id="rId10"/>
    <p:sldId id="509" r:id="rId11"/>
    <p:sldId id="510" r:id="rId12"/>
    <p:sldId id="511" r:id="rId13"/>
    <p:sldId id="512" r:id="rId14"/>
    <p:sldId id="513" r:id="rId15"/>
    <p:sldId id="514" r:id="rId16"/>
    <p:sldId id="515" r:id="rId17"/>
    <p:sldId id="516" r:id="rId18"/>
    <p:sldId id="517" r:id="rId19"/>
    <p:sldId id="518" r:id="rId20"/>
    <p:sldId id="519" r:id="rId21"/>
    <p:sldId id="520" r:id="rId22"/>
    <p:sldId id="521" r:id="rId23"/>
    <p:sldId id="522" r:id="rId24"/>
    <p:sldId id="523" r:id="rId25"/>
    <p:sldId id="524" r:id="rId26"/>
    <p:sldId id="525" r:id="rId27"/>
    <p:sldId id="526" r:id="rId28"/>
    <p:sldId id="527" r:id="rId29"/>
    <p:sldId id="528" r:id="rId30"/>
    <p:sldId id="529" r:id="rId31"/>
    <p:sldId id="530" r:id="rId32"/>
    <p:sldId id="531" r:id="rId33"/>
    <p:sldId id="532" r:id="rId34"/>
    <p:sldId id="533" r:id="rId35"/>
    <p:sldId id="534" r:id="rId36"/>
    <p:sldId id="535" r:id="rId37"/>
    <p:sldId id="536" r:id="rId38"/>
    <p:sldId id="537" r:id="rId39"/>
    <p:sldId id="538" r:id="rId40"/>
    <p:sldId id="294" r:id="rId41"/>
    <p:sldId id="295" r:id="rId42"/>
    <p:sldId id="296" r:id="rId43"/>
    <p:sldId id="297" r:id="rId44"/>
    <p:sldId id="298" r:id="rId45"/>
    <p:sldId id="299" r:id="rId46"/>
    <p:sldId id="300" r:id="rId47"/>
    <p:sldId id="301" r:id="rId48"/>
    <p:sldId id="302" r:id="rId49"/>
    <p:sldId id="303"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 id="336"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539" r:id="rId100"/>
    <p:sldId id="369" r:id="rId101"/>
    <p:sldId id="554" r:id="rId102"/>
    <p:sldId id="540" r:id="rId103"/>
    <p:sldId id="541" r:id="rId104"/>
    <p:sldId id="542" r:id="rId105"/>
    <p:sldId id="543" r:id="rId106"/>
    <p:sldId id="544" r:id="rId107"/>
    <p:sldId id="545" r:id="rId108"/>
    <p:sldId id="546" r:id="rId109"/>
    <p:sldId id="547" r:id="rId110"/>
    <p:sldId id="548" r:id="rId111"/>
    <p:sldId id="549" r:id="rId112"/>
    <p:sldId id="550" r:id="rId113"/>
    <p:sldId id="551" r:id="rId114"/>
    <p:sldId id="552" r:id="rId115"/>
    <p:sldId id="553" r:id="rId116"/>
    <p:sldId id="370" r:id="rId117"/>
    <p:sldId id="464" r:id="rId118"/>
    <p:sldId id="372" r:id="rId119"/>
    <p:sldId id="373" r:id="rId120"/>
    <p:sldId id="374" r:id="rId121"/>
    <p:sldId id="375" r:id="rId122"/>
    <p:sldId id="376" r:id="rId123"/>
    <p:sldId id="377" r:id="rId124"/>
    <p:sldId id="378" r:id="rId125"/>
    <p:sldId id="379" r:id="rId126"/>
    <p:sldId id="381" r:id="rId127"/>
    <p:sldId id="382" r:id="rId128"/>
    <p:sldId id="383" r:id="rId129"/>
    <p:sldId id="384" r:id="rId130"/>
    <p:sldId id="385" r:id="rId131"/>
    <p:sldId id="386" r:id="rId132"/>
    <p:sldId id="387" r:id="rId133"/>
    <p:sldId id="388" r:id="rId134"/>
    <p:sldId id="389" r:id="rId135"/>
    <p:sldId id="390" r:id="rId136"/>
    <p:sldId id="391" r:id="rId137"/>
    <p:sldId id="465"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68" r:id="rId151"/>
    <p:sldId id="469" r:id="rId152"/>
    <p:sldId id="470" r:id="rId153"/>
    <p:sldId id="471" r:id="rId154"/>
    <p:sldId id="472" r:id="rId155"/>
    <p:sldId id="473" r:id="rId156"/>
    <p:sldId id="474" r:id="rId157"/>
    <p:sldId id="475" r:id="rId158"/>
    <p:sldId id="499" r:id="rId159"/>
    <p:sldId id="477" r:id="rId160"/>
    <p:sldId id="478" r:id="rId161"/>
    <p:sldId id="479" r:id="rId162"/>
    <p:sldId id="480" r:id="rId163"/>
    <p:sldId id="481" r:id="rId164"/>
    <p:sldId id="482" r:id="rId165"/>
    <p:sldId id="483" r:id="rId166"/>
    <p:sldId id="484" r:id="rId167"/>
    <p:sldId id="485" r:id="rId168"/>
    <p:sldId id="486" r:id="rId169"/>
    <p:sldId id="487" r:id="rId170"/>
    <p:sldId id="488" r:id="rId171"/>
    <p:sldId id="489" r:id="rId172"/>
    <p:sldId id="490" r:id="rId173"/>
    <p:sldId id="491" r:id="rId174"/>
    <p:sldId id="492" r:id="rId175"/>
    <p:sldId id="493" r:id="rId176"/>
    <p:sldId id="494" r:id="rId177"/>
    <p:sldId id="495" r:id="rId178"/>
    <p:sldId id="496" r:id="rId179"/>
    <p:sldId id="436" r:id="rId180"/>
    <p:sldId id="437" r:id="rId181"/>
    <p:sldId id="438" r:id="rId182"/>
    <p:sldId id="439" r:id="rId183"/>
    <p:sldId id="440" r:id="rId184"/>
    <p:sldId id="497" r:id="rId185"/>
    <p:sldId id="441" r:id="rId186"/>
    <p:sldId id="442" r:id="rId187"/>
    <p:sldId id="443" r:id="rId188"/>
    <p:sldId id="444" r:id="rId189"/>
    <p:sldId id="445" r:id="rId190"/>
    <p:sldId id="446" r:id="rId191"/>
    <p:sldId id="447" r:id="rId192"/>
    <p:sldId id="448" r:id="rId193"/>
    <p:sldId id="449" r:id="rId194"/>
    <p:sldId id="450" r:id="rId195"/>
    <p:sldId id="451" r:id="rId196"/>
    <p:sldId id="452" r:id="rId197"/>
    <p:sldId id="453" r:id="rId198"/>
    <p:sldId id="454" r:id="rId199"/>
    <p:sldId id="498" r:id="rId200"/>
    <p:sldId id="455" r:id="rId201"/>
    <p:sldId id="457" r:id="rId202"/>
    <p:sldId id="458" r:id="rId203"/>
    <p:sldId id="456" r:id="rId204"/>
    <p:sldId id="459" r:id="rId205"/>
    <p:sldId id="460" r:id="rId206"/>
    <p:sldId id="461" r:id="rId207"/>
    <p:sldId id="462" r:id="rId208"/>
    <p:sldId id="463" r:id="rId20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59" autoAdjust="0"/>
    <p:restoredTop sz="89413" autoAdjust="0"/>
  </p:normalViewPr>
  <p:slideViewPr>
    <p:cSldViewPr snapToGrid="0">
      <p:cViewPr varScale="1">
        <p:scale>
          <a:sx n="99" d="100"/>
          <a:sy n="99" d="100"/>
        </p:scale>
        <p:origin x="11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notesMaster" Target="notesMasters/notesMaster1.xml"/><Relationship Id="rId215"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presProps" Target="pres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A359A5-83C4-47B5-9380-5BC382D2B5B1}"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06469ABE-2C48-4CED-9907-24789846AF69}">
      <dgm:prSet phldrT="[Text]"/>
      <dgm:spPr/>
      <dgm:t>
        <a:bodyPr/>
        <a:lstStyle/>
        <a:p>
          <a:r>
            <a:rPr lang="en-US" b="1"/>
            <a:t>Define Need</a:t>
          </a:r>
        </a:p>
      </dgm:t>
    </dgm:pt>
    <dgm:pt modelId="{6DD5BA29-708F-4051-B46A-2BECCB57516D}" type="parTrans" cxnId="{D5241083-29BA-4B32-9802-EA9A53C151D4}">
      <dgm:prSet/>
      <dgm:spPr/>
      <dgm:t>
        <a:bodyPr/>
        <a:lstStyle/>
        <a:p>
          <a:endParaRPr lang="en-US"/>
        </a:p>
      </dgm:t>
    </dgm:pt>
    <dgm:pt modelId="{80F7395C-C0A6-4383-9EFE-A573D54A3CE0}" type="sibTrans" cxnId="{D5241083-29BA-4B32-9802-EA9A53C151D4}">
      <dgm:prSet/>
      <dgm:spPr/>
      <dgm:t>
        <a:bodyPr/>
        <a:lstStyle/>
        <a:p>
          <a:endParaRPr lang="en-US"/>
        </a:p>
      </dgm:t>
    </dgm:pt>
    <dgm:pt modelId="{43DE76EA-FDB3-4A48-ADB6-BCFEBCC5CBB5}">
      <dgm:prSet phldrT="[Text]"/>
      <dgm:spPr/>
      <dgm:t>
        <a:bodyPr/>
        <a:lstStyle/>
        <a:p>
          <a:r>
            <a:rPr lang="en-US" b="1" dirty="0"/>
            <a:t>Identify the Need</a:t>
          </a:r>
        </a:p>
      </dgm:t>
    </dgm:pt>
    <dgm:pt modelId="{F900D723-77A3-40F6-8B8C-4B7AC4F1173C}" type="parTrans" cxnId="{BD09511A-40EE-4564-BF85-BCDE493F93B1}">
      <dgm:prSet/>
      <dgm:spPr/>
      <dgm:t>
        <a:bodyPr/>
        <a:lstStyle/>
        <a:p>
          <a:endParaRPr lang="en-US"/>
        </a:p>
      </dgm:t>
    </dgm:pt>
    <dgm:pt modelId="{EEC3F8E2-DFC4-4B03-AA50-49E7C0200957}" type="sibTrans" cxnId="{BD09511A-40EE-4564-BF85-BCDE493F93B1}">
      <dgm:prSet/>
      <dgm:spPr/>
      <dgm:t>
        <a:bodyPr/>
        <a:lstStyle/>
        <a:p>
          <a:endParaRPr lang="en-US"/>
        </a:p>
      </dgm:t>
    </dgm:pt>
    <dgm:pt modelId="{EA5AED53-53BF-4F6E-A82C-EE0B54D74986}">
      <dgm:prSet phldrT="[Text]" custT="1"/>
      <dgm:spPr/>
      <dgm:t>
        <a:bodyPr/>
        <a:lstStyle/>
        <a:p>
          <a:r>
            <a:rPr lang="en-US" sz="900" b="1" dirty="0"/>
            <a:t>Develop Requirements </a:t>
          </a:r>
        </a:p>
      </dgm:t>
    </dgm:pt>
    <dgm:pt modelId="{8E4E1C1D-FE41-4F82-8292-A4C38A10B8CC}" type="parTrans" cxnId="{17EE576F-4C26-4AB1-81AF-687F746E7829}">
      <dgm:prSet/>
      <dgm:spPr/>
      <dgm:t>
        <a:bodyPr/>
        <a:lstStyle/>
        <a:p>
          <a:endParaRPr lang="en-US"/>
        </a:p>
      </dgm:t>
    </dgm:pt>
    <dgm:pt modelId="{CB1F1ADD-7908-4192-9E68-CEF73056749C}" type="sibTrans" cxnId="{17EE576F-4C26-4AB1-81AF-687F746E7829}">
      <dgm:prSet/>
      <dgm:spPr/>
      <dgm:t>
        <a:bodyPr/>
        <a:lstStyle/>
        <a:p>
          <a:endParaRPr lang="en-US"/>
        </a:p>
      </dgm:t>
    </dgm:pt>
    <dgm:pt modelId="{04B5331A-04B9-4185-9DA5-FC59CF40B847}">
      <dgm:prSet phldrT="[Text]"/>
      <dgm:spPr/>
      <dgm:t>
        <a:bodyPr/>
        <a:lstStyle/>
        <a:p>
          <a:r>
            <a:rPr lang="en-US" b="1"/>
            <a:t>Select Method </a:t>
          </a:r>
        </a:p>
      </dgm:t>
    </dgm:pt>
    <dgm:pt modelId="{8089F968-E68A-4B85-988C-7EF46E98FAE4}" type="parTrans" cxnId="{6C9A0D5C-FC35-48E2-BE2E-E874315DB046}">
      <dgm:prSet/>
      <dgm:spPr/>
      <dgm:t>
        <a:bodyPr/>
        <a:lstStyle/>
        <a:p>
          <a:endParaRPr lang="en-US"/>
        </a:p>
      </dgm:t>
    </dgm:pt>
    <dgm:pt modelId="{64F3D0BF-181E-4817-B14A-971615E8A82F}" type="sibTrans" cxnId="{6C9A0D5C-FC35-48E2-BE2E-E874315DB046}">
      <dgm:prSet/>
      <dgm:spPr/>
      <dgm:t>
        <a:bodyPr/>
        <a:lstStyle/>
        <a:p>
          <a:endParaRPr lang="en-US"/>
        </a:p>
      </dgm:t>
    </dgm:pt>
    <dgm:pt modelId="{F132CC6C-FB02-4600-835A-6D539AF650DF}">
      <dgm:prSet phldrT="[Text]" custT="1"/>
      <dgm:spPr/>
      <dgm:t>
        <a:bodyPr/>
        <a:lstStyle/>
        <a:p>
          <a:r>
            <a:rPr lang="en-US" sz="1000" b="1" dirty="0"/>
            <a:t>Open Market</a:t>
          </a:r>
        </a:p>
      </dgm:t>
    </dgm:pt>
    <dgm:pt modelId="{1C84530E-51BF-483B-9862-5317455B5E30}" type="parTrans" cxnId="{50228242-29E0-4472-8D83-40F59EAE3566}">
      <dgm:prSet/>
      <dgm:spPr/>
      <dgm:t>
        <a:bodyPr/>
        <a:lstStyle/>
        <a:p>
          <a:endParaRPr lang="en-US"/>
        </a:p>
      </dgm:t>
    </dgm:pt>
    <dgm:pt modelId="{4A1B784E-9F83-4803-AFCE-81798A6A33C2}" type="sibTrans" cxnId="{50228242-29E0-4472-8D83-40F59EAE3566}">
      <dgm:prSet/>
      <dgm:spPr/>
      <dgm:t>
        <a:bodyPr/>
        <a:lstStyle/>
        <a:p>
          <a:endParaRPr lang="en-US"/>
        </a:p>
      </dgm:t>
    </dgm:pt>
    <dgm:pt modelId="{A62EC6C2-6A77-4863-9798-BCE08E3D1DAB}">
      <dgm:prSet phldrT="[Text]" custT="1"/>
      <dgm:spPr/>
      <dgm:t>
        <a:bodyPr/>
        <a:lstStyle/>
        <a:p>
          <a:r>
            <a:rPr lang="en-US" sz="1000" b="1"/>
            <a:t>Proposals</a:t>
          </a:r>
          <a:r>
            <a:rPr lang="en-US" sz="900"/>
            <a:t> </a:t>
          </a:r>
        </a:p>
      </dgm:t>
    </dgm:pt>
    <dgm:pt modelId="{D6478B12-82E4-41D9-8CE7-8E5537B1B7D1}" type="parTrans" cxnId="{E86B62C8-34CD-4390-920C-4E1E99A2F2D3}">
      <dgm:prSet/>
      <dgm:spPr/>
      <dgm:t>
        <a:bodyPr/>
        <a:lstStyle/>
        <a:p>
          <a:endParaRPr lang="en-US"/>
        </a:p>
      </dgm:t>
    </dgm:pt>
    <dgm:pt modelId="{6A5631EF-187D-4EBD-A58C-15C400B44F42}" type="sibTrans" cxnId="{E86B62C8-34CD-4390-920C-4E1E99A2F2D3}">
      <dgm:prSet/>
      <dgm:spPr/>
      <dgm:t>
        <a:bodyPr/>
        <a:lstStyle/>
        <a:p>
          <a:endParaRPr lang="en-US"/>
        </a:p>
      </dgm:t>
    </dgm:pt>
    <dgm:pt modelId="{00851A57-BFFA-4E08-80CE-C6FDB99923AB}">
      <dgm:prSet phldrT="[Text]"/>
      <dgm:spPr/>
      <dgm:t>
        <a:bodyPr/>
        <a:lstStyle/>
        <a:p>
          <a:r>
            <a:rPr lang="en-US" b="1"/>
            <a:t>Solicitation</a:t>
          </a:r>
          <a:r>
            <a:rPr lang="en-US"/>
            <a:t> </a:t>
          </a:r>
        </a:p>
      </dgm:t>
    </dgm:pt>
    <dgm:pt modelId="{45D67902-7BDD-41E1-AE48-D4BD0C5B05D9}" type="parTrans" cxnId="{E2D9F52F-C139-44BB-BF47-D6488E88CD92}">
      <dgm:prSet/>
      <dgm:spPr/>
      <dgm:t>
        <a:bodyPr/>
        <a:lstStyle/>
        <a:p>
          <a:endParaRPr lang="en-US"/>
        </a:p>
      </dgm:t>
    </dgm:pt>
    <dgm:pt modelId="{1BD5BCE0-BC7C-4B1A-82D8-2C4B34486DFE}" type="sibTrans" cxnId="{E2D9F52F-C139-44BB-BF47-D6488E88CD92}">
      <dgm:prSet/>
      <dgm:spPr/>
      <dgm:t>
        <a:bodyPr/>
        <a:lstStyle/>
        <a:p>
          <a:endParaRPr lang="en-US"/>
        </a:p>
      </dgm:t>
    </dgm:pt>
    <dgm:pt modelId="{FF27756C-9B9E-404F-B172-6F2571EA8AEC}">
      <dgm:prSet phldrT="[Text]" custT="1"/>
      <dgm:spPr/>
      <dgm:t>
        <a:bodyPr/>
        <a:lstStyle/>
        <a:p>
          <a:r>
            <a:rPr lang="en-US" sz="1000" b="1" dirty="0"/>
            <a:t>Competitive </a:t>
          </a:r>
        </a:p>
        <a:p>
          <a:r>
            <a:rPr lang="en-US" sz="1000" b="1" dirty="0"/>
            <a:t>Bids</a:t>
          </a:r>
        </a:p>
      </dgm:t>
    </dgm:pt>
    <dgm:pt modelId="{F2210D0C-F2DB-42B1-ACEB-355489284A1F}" type="parTrans" cxnId="{D0DCDCCE-646A-4D1C-A05E-FD066869FC6D}">
      <dgm:prSet/>
      <dgm:spPr/>
      <dgm:t>
        <a:bodyPr/>
        <a:lstStyle/>
        <a:p>
          <a:endParaRPr lang="en-US"/>
        </a:p>
      </dgm:t>
    </dgm:pt>
    <dgm:pt modelId="{6DE27114-AAD3-4368-9471-ED55C8347175}" type="sibTrans" cxnId="{D0DCDCCE-646A-4D1C-A05E-FD066869FC6D}">
      <dgm:prSet/>
      <dgm:spPr/>
      <dgm:t>
        <a:bodyPr/>
        <a:lstStyle/>
        <a:p>
          <a:endParaRPr lang="en-US"/>
        </a:p>
      </dgm:t>
    </dgm:pt>
    <dgm:pt modelId="{8974AF59-CDDF-4803-B9CF-D75138E5E41D}">
      <dgm:prSet phldrT="[Text]" custT="1"/>
      <dgm:spPr/>
      <dgm:t>
        <a:bodyPr/>
        <a:lstStyle/>
        <a:p>
          <a:r>
            <a:rPr lang="en-US" sz="1050" b="1"/>
            <a:t>RFP</a:t>
          </a:r>
          <a:r>
            <a:rPr lang="en-US" sz="900"/>
            <a:t> </a:t>
          </a:r>
        </a:p>
      </dgm:t>
    </dgm:pt>
    <dgm:pt modelId="{FD801BE0-7277-448C-970C-1946D69DC3F0}" type="parTrans" cxnId="{F7E55CB9-2964-4AC9-ADC7-61626BBE3E46}">
      <dgm:prSet/>
      <dgm:spPr/>
      <dgm:t>
        <a:bodyPr/>
        <a:lstStyle/>
        <a:p>
          <a:endParaRPr lang="en-US"/>
        </a:p>
      </dgm:t>
    </dgm:pt>
    <dgm:pt modelId="{1E286619-2274-4420-83FE-DC098B35D67B}" type="sibTrans" cxnId="{F7E55CB9-2964-4AC9-ADC7-61626BBE3E46}">
      <dgm:prSet/>
      <dgm:spPr/>
      <dgm:t>
        <a:bodyPr/>
        <a:lstStyle/>
        <a:p>
          <a:endParaRPr lang="en-US"/>
        </a:p>
      </dgm:t>
    </dgm:pt>
    <dgm:pt modelId="{BD59AF31-FAA9-464E-9DDB-F0C12C282289}">
      <dgm:prSet/>
      <dgm:spPr/>
      <dgm:t>
        <a:bodyPr/>
        <a:lstStyle/>
        <a:p>
          <a:r>
            <a:rPr lang="en-US" b="1" dirty="0"/>
            <a:t>Transmit Requirements </a:t>
          </a:r>
        </a:p>
      </dgm:t>
    </dgm:pt>
    <dgm:pt modelId="{C08C5A70-8D9E-4B00-8C59-C081CC32D778}" type="parTrans" cxnId="{085212D1-D6A1-4023-BB34-7FEB38F1F013}">
      <dgm:prSet/>
      <dgm:spPr/>
      <dgm:t>
        <a:bodyPr/>
        <a:lstStyle/>
        <a:p>
          <a:endParaRPr lang="en-US"/>
        </a:p>
      </dgm:t>
    </dgm:pt>
    <dgm:pt modelId="{588A003D-FD1D-43BF-BE74-277E65999168}" type="sibTrans" cxnId="{085212D1-D6A1-4023-BB34-7FEB38F1F013}">
      <dgm:prSet/>
      <dgm:spPr/>
      <dgm:t>
        <a:bodyPr/>
        <a:lstStyle/>
        <a:p>
          <a:endParaRPr lang="en-US"/>
        </a:p>
      </dgm:t>
    </dgm:pt>
    <dgm:pt modelId="{BDC18A1D-DFC1-4DD5-9931-17C14CDCE5E5}">
      <dgm:prSet/>
      <dgm:spPr/>
      <dgm:t>
        <a:bodyPr/>
        <a:lstStyle/>
        <a:p>
          <a:r>
            <a:rPr lang="en-US" b="1"/>
            <a:t>Receive Submission</a:t>
          </a:r>
        </a:p>
      </dgm:t>
    </dgm:pt>
    <dgm:pt modelId="{8C2F1F5E-C0E5-4E4F-9FAF-B6D738EF0B72}" type="parTrans" cxnId="{3205160B-A374-49B0-A993-3E38ADB4D5DF}">
      <dgm:prSet/>
      <dgm:spPr/>
      <dgm:t>
        <a:bodyPr/>
        <a:lstStyle/>
        <a:p>
          <a:endParaRPr lang="en-US"/>
        </a:p>
      </dgm:t>
    </dgm:pt>
    <dgm:pt modelId="{9A22892B-B7B3-49DD-943A-56377BEEEA9A}" type="sibTrans" cxnId="{3205160B-A374-49B0-A993-3E38ADB4D5DF}">
      <dgm:prSet/>
      <dgm:spPr/>
      <dgm:t>
        <a:bodyPr/>
        <a:lstStyle/>
        <a:p>
          <a:endParaRPr lang="en-US"/>
        </a:p>
      </dgm:t>
    </dgm:pt>
    <dgm:pt modelId="{7C996F16-EABB-4466-84C8-957D50C07750}">
      <dgm:prSet/>
      <dgm:spPr/>
      <dgm:t>
        <a:bodyPr/>
        <a:lstStyle/>
        <a:p>
          <a:r>
            <a:rPr lang="en-US" b="1" dirty="0"/>
            <a:t>Check Surplus </a:t>
          </a:r>
        </a:p>
      </dgm:t>
    </dgm:pt>
    <dgm:pt modelId="{63618B90-99B3-4443-BE02-1BC5BC1F7665}" type="parTrans" cxnId="{ECE62B83-56B2-474C-89B4-ACE42CE1AEFE}">
      <dgm:prSet/>
      <dgm:spPr/>
      <dgm:t>
        <a:bodyPr/>
        <a:lstStyle/>
        <a:p>
          <a:endParaRPr lang="en-US"/>
        </a:p>
      </dgm:t>
    </dgm:pt>
    <dgm:pt modelId="{FF8FB419-7FBE-40AA-9546-8E318AEA0967}" type="sibTrans" cxnId="{ECE62B83-56B2-474C-89B4-ACE42CE1AEFE}">
      <dgm:prSet/>
      <dgm:spPr/>
      <dgm:t>
        <a:bodyPr/>
        <a:lstStyle/>
        <a:p>
          <a:endParaRPr lang="en-US"/>
        </a:p>
      </dgm:t>
    </dgm:pt>
    <dgm:pt modelId="{A428FAAB-CECD-459A-B647-75F26E68D02B}">
      <dgm:prSet custT="1"/>
      <dgm:spPr/>
      <dgm:t>
        <a:bodyPr/>
        <a:lstStyle/>
        <a:p>
          <a:r>
            <a:rPr lang="en-US" sz="1000" b="1"/>
            <a:t>State Contract</a:t>
          </a:r>
        </a:p>
      </dgm:t>
    </dgm:pt>
    <dgm:pt modelId="{36667709-B03F-4D55-B896-4E9366A0EA9D}" type="parTrans" cxnId="{77C3C3C3-0A0A-45C5-8B6B-94B6FCE8C7E0}">
      <dgm:prSet/>
      <dgm:spPr/>
      <dgm:t>
        <a:bodyPr/>
        <a:lstStyle/>
        <a:p>
          <a:endParaRPr lang="en-US"/>
        </a:p>
      </dgm:t>
    </dgm:pt>
    <dgm:pt modelId="{36260377-7C3A-4437-AA4E-EB6199D18268}" type="sibTrans" cxnId="{77C3C3C3-0A0A-45C5-8B6B-94B6FCE8C7E0}">
      <dgm:prSet/>
      <dgm:spPr/>
      <dgm:t>
        <a:bodyPr/>
        <a:lstStyle/>
        <a:p>
          <a:endParaRPr lang="en-US"/>
        </a:p>
      </dgm:t>
    </dgm:pt>
    <dgm:pt modelId="{79A06C50-E143-4B21-8AE3-4D0566A095E2}">
      <dgm:prSet custT="1"/>
      <dgm:spPr/>
      <dgm:t>
        <a:bodyPr/>
        <a:lstStyle/>
        <a:p>
          <a:r>
            <a:rPr lang="en-US" sz="1000" b="1"/>
            <a:t>Bids</a:t>
          </a:r>
        </a:p>
      </dgm:t>
    </dgm:pt>
    <dgm:pt modelId="{DB2C6357-BD9A-46E1-8898-F1C6E517B6AC}" type="parTrans" cxnId="{D823BADA-69A2-4B83-A64A-EBC1EAEA114F}">
      <dgm:prSet/>
      <dgm:spPr/>
      <dgm:t>
        <a:bodyPr/>
        <a:lstStyle/>
        <a:p>
          <a:endParaRPr lang="en-US"/>
        </a:p>
      </dgm:t>
    </dgm:pt>
    <dgm:pt modelId="{74EF6033-71CC-4FF8-886C-DE22C2D07472}" type="sibTrans" cxnId="{D823BADA-69A2-4B83-A64A-EBC1EAEA114F}">
      <dgm:prSet/>
      <dgm:spPr/>
      <dgm:t>
        <a:bodyPr/>
        <a:lstStyle/>
        <a:p>
          <a:endParaRPr lang="en-US"/>
        </a:p>
      </dgm:t>
    </dgm:pt>
    <dgm:pt modelId="{A2CF8EDD-BEC2-437E-953A-6D8B1AB4A63D}">
      <dgm:prSet/>
      <dgm:spPr/>
      <dgm:t>
        <a:bodyPr/>
        <a:lstStyle/>
        <a:p>
          <a:r>
            <a:rPr lang="en-US" b="1"/>
            <a:t>Receive Offers</a:t>
          </a:r>
        </a:p>
      </dgm:t>
    </dgm:pt>
    <dgm:pt modelId="{CACE59E5-B659-4F6A-BC53-8774A7B562A5}" type="parTrans" cxnId="{2ED33B61-65B3-4755-A976-996502F11CE3}">
      <dgm:prSet/>
      <dgm:spPr/>
      <dgm:t>
        <a:bodyPr/>
        <a:lstStyle/>
        <a:p>
          <a:endParaRPr lang="en-US"/>
        </a:p>
      </dgm:t>
    </dgm:pt>
    <dgm:pt modelId="{85A3D68F-D038-47A6-89BB-1AE8C25547DF}" type="sibTrans" cxnId="{2ED33B61-65B3-4755-A976-996502F11CE3}">
      <dgm:prSet/>
      <dgm:spPr/>
      <dgm:t>
        <a:bodyPr/>
        <a:lstStyle/>
        <a:p>
          <a:endParaRPr lang="en-US"/>
        </a:p>
      </dgm:t>
    </dgm:pt>
    <dgm:pt modelId="{B69AA059-F410-4408-BFC5-5CA1134CE2DA}">
      <dgm:prSet custT="1"/>
      <dgm:spPr/>
      <dgm:t>
        <a:bodyPr/>
        <a:lstStyle/>
        <a:p>
          <a:r>
            <a:rPr lang="en-US" sz="1000" b="1" dirty="0"/>
            <a:t>Receive Bids</a:t>
          </a:r>
        </a:p>
      </dgm:t>
    </dgm:pt>
    <dgm:pt modelId="{E8A1713E-5E08-469C-8F59-B4B4939A4F2B}" type="parTrans" cxnId="{AC10B5E5-F7E2-47F5-B54F-E67C1D873066}">
      <dgm:prSet/>
      <dgm:spPr/>
      <dgm:t>
        <a:bodyPr/>
        <a:lstStyle/>
        <a:p>
          <a:endParaRPr lang="en-US"/>
        </a:p>
      </dgm:t>
    </dgm:pt>
    <dgm:pt modelId="{8C634A6B-BF37-4FE7-ADDA-0E927795B1A2}" type="sibTrans" cxnId="{AC10B5E5-F7E2-47F5-B54F-E67C1D873066}">
      <dgm:prSet/>
      <dgm:spPr/>
      <dgm:t>
        <a:bodyPr/>
        <a:lstStyle/>
        <a:p>
          <a:endParaRPr lang="en-US"/>
        </a:p>
      </dgm:t>
    </dgm:pt>
    <dgm:pt modelId="{0FFC7F36-1B56-467B-8839-73BCC551FF53}">
      <dgm:prSet/>
      <dgm:spPr/>
      <dgm:t>
        <a:bodyPr/>
        <a:lstStyle/>
        <a:p>
          <a:r>
            <a:rPr lang="en-US" b="1" dirty="0"/>
            <a:t>Evaluate and Award</a:t>
          </a:r>
        </a:p>
      </dgm:t>
    </dgm:pt>
    <dgm:pt modelId="{4EB7035F-A589-408D-AC03-BC953F82FE2D}" type="parTrans" cxnId="{2E83C496-2C8B-4474-9C77-196FD8B1D95F}">
      <dgm:prSet/>
      <dgm:spPr/>
      <dgm:t>
        <a:bodyPr/>
        <a:lstStyle/>
        <a:p>
          <a:endParaRPr lang="en-US"/>
        </a:p>
      </dgm:t>
    </dgm:pt>
    <dgm:pt modelId="{F7593524-AAAF-4035-9C72-E747C9A9AEB1}" type="sibTrans" cxnId="{2E83C496-2C8B-4474-9C77-196FD8B1D95F}">
      <dgm:prSet/>
      <dgm:spPr/>
      <dgm:t>
        <a:bodyPr/>
        <a:lstStyle/>
        <a:p>
          <a:endParaRPr lang="en-US"/>
        </a:p>
      </dgm:t>
    </dgm:pt>
    <dgm:pt modelId="{3B8B72C6-448A-4360-8524-44672494462A}">
      <dgm:prSet custT="1"/>
      <dgm:spPr/>
      <dgm:t>
        <a:bodyPr/>
        <a:lstStyle/>
        <a:p>
          <a:r>
            <a:rPr lang="en-US" sz="1000" b="1"/>
            <a:t>Receive Proposals</a:t>
          </a:r>
        </a:p>
      </dgm:t>
    </dgm:pt>
    <dgm:pt modelId="{0F601276-3867-43AD-A216-AB1BEE105DD7}" type="parTrans" cxnId="{73CF01CA-7200-4742-82D4-D677F2AC15F5}">
      <dgm:prSet/>
      <dgm:spPr/>
      <dgm:t>
        <a:bodyPr/>
        <a:lstStyle/>
        <a:p>
          <a:endParaRPr lang="en-US"/>
        </a:p>
      </dgm:t>
    </dgm:pt>
    <dgm:pt modelId="{184508D7-EA5D-433B-ADCF-5D63EBDA2CF4}" type="sibTrans" cxnId="{73CF01CA-7200-4742-82D4-D677F2AC15F5}">
      <dgm:prSet/>
      <dgm:spPr/>
      <dgm:t>
        <a:bodyPr/>
        <a:lstStyle/>
        <a:p>
          <a:endParaRPr lang="en-US"/>
        </a:p>
      </dgm:t>
    </dgm:pt>
    <dgm:pt modelId="{52BAB84F-130F-4795-8823-54ADCA078ADC}">
      <dgm:prSet/>
      <dgm:spPr/>
      <dgm:t>
        <a:bodyPr/>
        <a:lstStyle/>
        <a:p>
          <a:r>
            <a:rPr lang="en-US" b="1"/>
            <a:t>Inspect and Accept </a:t>
          </a:r>
        </a:p>
      </dgm:t>
    </dgm:pt>
    <dgm:pt modelId="{337D1287-89DA-42C7-AB91-8CFB5B98C861}" type="parTrans" cxnId="{A79B5F41-A600-45AA-A4B1-556F0BBDD460}">
      <dgm:prSet/>
      <dgm:spPr/>
      <dgm:t>
        <a:bodyPr/>
        <a:lstStyle/>
        <a:p>
          <a:endParaRPr lang="en-US"/>
        </a:p>
      </dgm:t>
    </dgm:pt>
    <dgm:pt modelId="{0D34C6FB-75A2-46DB-85B1-E5C12E7D72B0}" type="sibTrans" cxnId="{A79B5F41-A600-45AA-A4B1-556F0BBDD460}">
      <dgm:prSet/>
      <dgm:spPr/>
      <dgm:t>
        <a:bodyPr/>
        <a:lstStyle/>
        <a:p>
          <a:endParaRPr lang="en-US"/>
        </a:p>
      </dgm:t>
    </dgm:pt>
    <dgm:pt modelId="{36ADE7C8-B994-4791-82C3-56585BEF1B52}">
      <dgm:prSet/>
      <dgm:spPr/>
      <dgm:t>
        <a:bodyPr/>
        <a:lstStyle/>
        <a:p>
          <a:r>
            <a:rPr lang="en-US" b="1"/>
            <a:t>Contract Admin</a:t>
          </a:r>
        </a:p>
      </dgm:t>
    </dgm:pt>
    <dgm:pt modelId="{4D040762-CD07-4CBC-A7D9-F75C5F3368DD}" type="parTrans" cxnId="{37E7AA70-5AB3-4BE5-A8F0-6510563E97D2}">
      <dgm:prSet/>
      <dgm:spPr/>
      <dgm:t>
        <a:bodyPr/>
        <a:lstStyle/>
        <a:p>
          <a:endParaRPr lang="en-US"/>
        </a:p>
      </dgm:t>
    </dgm:pt>
    <dgm:pt modelId="{0796258F-DDAF-4C49-B165-164EBF642FCF}" type="sibTrans" cxnId="{37E7AA70-5AB3-4BE5-A8F0-6510563E97D2}">
      <dgm:prSet/>
      <dgm:spPr/>
      <dgm:t>
        <a:bodyPr/>
        <a:lstStyle/>
        <a:p>
          <a:endParaRPr lang="en-US"/>
        </a:p>
      </dgm:t>
    </dgm:pt>
    <dgm:pt modelId="{9C3D2BA7-40A8-4A6E-94CC-423DF52F8F1D}">
      <dgm:prSet/>
      <dgm:spPr/>
      <dgm:t>
        <a:bodyPr/>
        <a:lstStyle/>
        <a:p>
          <a:r>
            <a:rPr lang="en-US" b="1"/>
            <a:t>Payment</a:t>
          </a:r>
        </a:p>
      </dgm:t>
    </dgm:pt>
    <dgm:pt modelId="{4FA9F1E4-DC63-44DF-8B1A-29104382777D}" type="parTrans" cxnId="{D4E89AE4-4794-4D37-A804-746ACFDD933B}">
      <dgm:prSet/>
      <dgm:spPr/>
      <dgm:t>
        <a:bodyPr/>
        <a:lstStyle/>
        <a:p>
          <a:endParaRPr lang="en-US"/>
        </a:p>
      </dgm:t>
    </dgm:pt>
    <dgm:pt modelId="{3463D391-39AE-4774-B32B-0FC34EDF504B}" type="sibTrans" cxnId="{D4E89AE4-4794-4D37-A804-746ACFDD933B}">
      <dgm:prSet/>
      <dgm:spPr/>
      <dgm:t>
        <a:bodyPr/>
        <a:lstStyle/>
        <a:p>
          <a:endParaRPr lang="en-US"/>
        </a:p>
      </dgm:t>
    </dgm:pt>
    <dgm:pt modelId="{86E02C92-D927-4B96-9724-630A9AC1F1DA}">
      <dgm:prSet/>
      <dgm:spPr/>
      <dgm:t>
        <a:bodyPr/>
        <a:lstStyle/>
        <a:p>
          <a:r>
            <a:rPr lang="en-US" b="1"/>
            <a:t>Disposal</a:t>
          </a:r>
        </a:p>
      </dgm:t>
    </dgm:pt>
    <dgm:pt modelId="{3B5C1A48-0A31-4354-96EA-167E7F99CB30}" type="parTrans" cxnId="{3A0761ED-9D52-48F2-97C9-F9BB0831380C}">
      <dgm:prSet/>
      <dgm:spPr/>
      <dgm:t>
        <a:bodyPr/>
        <a:lstStyle/>
        <a:p>
          <a:endParaRPr lang="en-US"/>
        </a:p>
      </dgm:t>
    </dgm:pt>
    <dgm:pt modelId="{EEC0F837-0F64-4665-8998-CB392738C877}" type="sibTrans" cxnId="{3A0761ED-9D52-48F2-97C9-F9BB0831380C}">
      <dgm:prSet/>
      <dgm:spPr/>
      <dgm:t>
        <a:bodyPr/>
        <a:lstStyle/>
        <a:p>
          <a:endParaRPr lang="en-US"/>
        </a:p>
      </dgm:t>
    </dgm:pt>
    <dgm:pt modelId="{2FFC561A-1BB7-4DBC-A3C6-8239135A0729}">
      <dgm:prSet custT="1"/>
      <dgm:spPr/>
      <dgm:t>
        <a:bodyPr/>
        <a:lstStyle/>
        <a:p>
          <a:r>
            <a:rPr lang="en-US" sz="1000" b="1" dirty="0"/>
            <a:t>Look for Best Value</a:t>
          </a:r>
        </a:p>
      </dgm:t>
    </dgm:pt>
    <dgm:pt modelId="{0767AB8D-30BD-4838-8BC5-82B10D425731}" type="parTrans" cxnId="{F1E3F60C-A4E4-441D-BB24-962591104BF7}">
      <dgm:prSet/>
      <dgm:spPr/>
      <dgm:t>
        <a:bodyPr/>
        <a:lstStyle/>
        <a:p>
          <a:endParaRPr lang="en-US"/>
        </a:p>
      </dgm:t>
    </dgm:pt>
    <dgm:pt modelId="{5DE52C5D-1372-47FA-96D8-D9987DEDB794}" type="sibTrans" cxnId="{F1E3F60C-A4E4-441D-BB24-962591104BF7}">
      <dgm:prSet/>
      <dgm:spPr/>
      <dgm:t>
        <a:bodyPr/>
        <a:lstStyle/>
        <a:p>
          <a:endParaRPr lang="en-US"/>
        </a:p>
      </dgm:t>
    </dgm:pt>
    <dgm:pt modelId="{4E0E25D0-14F7-4F69-95A3-F61FD2757344}">
      <dgm:prSet custT="1"/>
      <dgm:spPr/>
      <dgm:t>
        <a:bodyPr/>
        <a:lstStyle/>
        <a:p>
          <a:r>
            <a:rPr lang="en-US" sz="1050" b="1"/>
            <a:t>Select a Vendor</a:t>
          </a:r>
        </a:p>
      </dgm:t>
    </dgm:pt>
    <dgm:pt modelId="{A957C7FB-CA8F-4015-8A54-84B40F391CEE}" type="parTrans" cxnId="{46462F45-A120-45B7-91DF-02961A11DA81}">
      <dgm:prSet/>
      <dgm:spPr/>
      <dgm:t>
        <a:bodyPr/>
        <a:lstStyle/>
        <a:p>
          <a:endParaRPr lang="en-US"/>
        </a:p>
      </dgm:t>
    </dgm:pt>
    <dgm:pt modelId="{3FB9F5CF-F255-4900-9A74-7DE593DC6553}" type="sibTrans" cxnId="{46462F45-A120-45B7-91DF-02961A11DA81}">
      <dgm:prSet/>
      <dgm:spPr/>
      <dgm:t>
        <a:bodyPr/>
        <a:lstStyle/>
        <a:p>
          <a:endParaRPr lang="en-US"/>
        </a:p>
      </dgm:t>
    </dgm:pt>
    <dgm:pt modelId="{1542DE5E-009D-440D-936B-2DD52A0F26FF}">
      <dgm:prSet custT="1"/>
      <dgm:spPr/>
      <dgm:t>
        <a:bodyPr/>
        <a:lstStyle/>
        <a:p>
          <a:r>
            <a:rPr lang="en-US" sz="1000" b="1" dirty="0"/>
            <a:t>Execute a Contract</a:t>
          </a:r>
        </a:p>
      </dgm:t>
    </dgm:pt>
    <dgm:pt modelId="{ADEF1D21-C766-4555-87ED-970CD3F731B5}" type="parTrans" cxnId="{93908B30-D850-4489-AAE8-5861D8D39877}">
      <dgm:prSet/>
      <dgm:spPr/>
      <dgm:t>
        <a:bodyPr/>
        <a:lstStyle/>
        <a:p>
          <a:endParaRPr lang="en-US"/>
        </a:p>
      </dgm:t>
    </dgm:pt>
    <dgm:pt modelId="{8C5FB602-3105-4677-AA9C-624640F02F0C}" type="sibTrans" cxnId="{93908B30-D850-4489-AAE8-5861D8D39877}">
      <dgm:prSet/>
      <dgm:spPr/>
      <dgm:t>
        <a:bodyPr/>
        <a:lstStyle/>
        <a:p>
          <a:endParaRPr lang="en-US"/>
        </a:p>
      </dgm:t>
    </dgm:pt>
    <dgm:pt modelId="{13437766-5B6D-40D0-90D6-DBE451052600}">
      <dgm:prSet custT="1"/>
      <dgm:spPr/>
      <dgm:t>
        <a:bodyPr/>
        <a:lstStyle/>
        <a:p>
          <a:r>
            <a:rPr lang="en-US" sz="1000" b="1"/>
            <a:t>Issue Purchase Order</a:t>
          </a:r>
        </a:p>
      </dgm:t>
    </dgm:pt>
    <dgm:pt modelId="{8979BD53-BE9E-4627-B12D-3D57669B83AB}" type="parTrans" cxnId="{B3172E51-032C-43D1-9A67-D32E391EB4FD}">
      <dgm:prSet/>
      <dgm:spPr/>
      <dgm:t>
        <a:bodyPr/>
        <a:lstStyle/>
        <a:p>
          <a:endParaRPr lang="en-US"/>
        </a:p>
      </dgm:t>
    </dgm:pt>
    <dgm:pt modelId="{779069F5-D4BD-4023-A151-D9A0B5312A78}" type="sibTrans" cxnId="{B3172E51-032C-43D1-9A67-D32E391EB4FD}">
      <dgm:prSet/>
      <dgm:spPr/>
      <dgm:t>
        <a:bodyPr/>
        <a:lstStyle/>
        <a:p>
          <a:endParaRPr lang="en-US"/>
        </a:p>
      </dgm:t>
    </dgm:pt>
    <dgm:pt modelId="{85907D6C-682D-4667-91AC-F0D030C9BD75}">
      <dgm:prSet custT="1"/>
      <dgm:spPr/>
      <dgm:t>
        <a:bodyPr/>
        <a:lstStyle/>
        <a:p>
          <a:r>
            <a:rPr lang="en-US" sz="1050" b="1" dirty="0"/>
            <a:t>Receive Goods</a:t>
          </a:r>
        </a:p>
      </dgm:t>
    </dgm:pt>
    <dgm:pt modelId="{18D803D3-C9D9-41D1-8C0C-5C6F6383F48C}" type="parTrans" cxnId="{E0DA78E0-A338-4DED-B90F-5C8DDCB4DAA2}">
      <dgm:prSet/>
      <dgm:spPr/>
      <dgm:t>
        <a:bodyPr/>
        <a:lstStyle/>
        <a:p>
          <a:endParaRPr lang="en-US"/>
        </a:p>
      </dgm:t>
    </dgm:pt>
    <dgm:pt modelId="{C6096773-FF45-490C-98A9-2C0C7B6C5927}" type="sibTrans" cxnId="{E0DA78E0-A338-4DED-B90F-5C8DDCB4DAA2}">
      <dgm:prSet/>
      <dgm:spPr/>
      <dgm:t>
        <a:bodyPr/>
        <a:lstStyle/>
        <a:p>
          <a:endParaRPr lang="en-US"/>
        </a:p>
      </dgm:t>
    </dgm:pt>
    <dgm:pt modelId="{EC1034D9-7FCE-441B-BDBE-711E365A43D3}">
      <dgm:prSet custT="1"/>
      <dgm:spPr/>
      <dgm:t>
        <a:bodyPr/>
        <a:lstStyle/>
        <a:p>
          <a:r>
            <a:rPr lang="en-US" sz="1000" b="1"/>
            <a:t>Verify Content and Condition </a:t>
          </a:r>
        </a:p>
      </dgm:t>
    </dgm:pt>
    <dgm:pt modelId="{E572DF40-6CA6-4E49-AF75-EFD86334EC6E}" type="parTrans" cxnId="{3BBAAEE7-8309-455D-849F-1C93DA4EC384}">
      <dgm:prSet/>
      <dgm:spPr/>
      <dgm:t>
        <a:bodyPr/>
        <a:lstStyle/>
        <a:p>
          <a:endParaRPr lang="en-US"/>
        </a:p>
      </dgm:t>
    </dgm:pt>
    <dgm:pt modelId="{E27F65B4-BB97-496C-A3D5-89B7637CB7C9}" type="sibTrans" cxnId="{3BBAAEE7-8309-455D-849F-1C93DA4EC384}">
      <dgm:prSet/>
      <dgm:spPr/>
      <dgm:t>
        <a:bodyPr/>
        <a:lstStyle/>
        <a:p>
          <a:endParaRPr lang="en-US"/>
        </a:p>
      </dgm:t>
    </dgm:pt>
    <dgm:pt modelId="{C4E6EEB2-C99C-4933-B5DF-C8E1FD15C1B2}">
      <dgm:prSet custT="1"/>
      <dgm:spPr/>
      <dgm:t>
        <a:bodyPr/>
        <a:lstStyle/>
        <a:p>
          <a:r>
            <a:rPr lang="en-US" sz="1000" b="1"/>
            <a:t>Determine if Item(s) is Fixed Asset </a:t>
          </a:r>
        </a:p>
      </dgm:t>
    </dgm:pt>
    <dgm:pt modelId="{2639A93B-771E-4FF5-9D68-D4EB6A46AE00}" type="parTrans" cxnId="{F0202E34-8B63-4257-A9FF-E95C7D78578A}">
      <dgm:prSet/>
      <dgm:spPr/>
      <dgm:t>
        <a:bodyPr/>
        <a:lstStyle/>
        <a:p>
          <a:endParaRPr lang="en-US"/>
        </a:p>
      </dgm:t>
    </dgm:pt>
    <dgm:pt modelId="{F8BCB82B-F697-4761-AC8F-D42132A71190}" type="sibTrans" cxnId="{F0202E34-8B63-4257-A9FF-E95C7D78578A}">
      <dgm:prSet/>
      <dgm:spPr/>
      <dgm:t>
        <a:bodyPr/>
        <a:lstStyle/>
        <a:p>
          <a:endParaRPr lang="en-US"/>
        </a:p>
      </dgm:t>
    </dgm:pt>
    <dgm:pt modelId="{DED16364-CDDE-4FF4-82EB-5F75F443C9E1}">
      <dgm:prSet custT="1"/>
      <dgm:spPr/>
      <dgm:t>
        <a:bodyPr/>
        <a:lstStyle/>
        <a:p>
          <a:r>
            <a:rPr lang="en-US" sz="1000" b="1" dirty="0"/>
            <a:t>Monitor Vendor Performance</a:t>
          </a:r>
        </a:p>
      </dgm:t>
    </dgm:pt>
    <dgm:pt modelId="{0C1C15BC-D9AA-4BB2-9212-D0C058436F69}" type="parTrans" cxnId="{407AB3B0-5390-4E19-8BDE-4397C9BBA776}">
      <dgm:prSet/>
      <dgm:spPr/>
      <dgm:t>
        <a:bodyPr/>
        <a:lstStyle/>
        <a:p>
          <a:endParaRPr lang="en-US"/>
        </a:p>
      </dgm:t>
    </dgm:pt>
    <dgm:pt modelId="{1EDD501C-6672-40C2-B493-1F6E2B6355E7}" type="sibTrans" cxnId="{407AB3B0-5390-4E19-8BDE-4397C9BBA776}">
      <dgm:prSet/>
      <dgm:spPr/>
      <dgm:t>
        <a:bodyPr/>
        <a:lstStyle/>
        <a:p>
          <a:endParaRPr lang="en-US"/>
        </a:p>
      </dgm:t>
    </dgm:pt>
    <dgm:pt modelId="{24F95A32-BCC7-49F1-84E4-3CA1BE659A4B}">
      <dgm:prSet custT="1"/>
      <dgm:spPr/>
      <dgm:t>
        <a:bodyPr/>
        <a:lstStyle/>
        <a:p>
          <a:r>
            <a:rPr lang="en-US" sz="1000" b="1"/>
            <a:t>Modify Contract if Necessary </a:t>
          </a:r>
        </a:p>
      </dgm:t>
    </dgm:pt>
    <dgm:pt modelId="{20604797-EA78-47ED-893A-2C4A386F24FF}" type="parTrans" cxnId="{47739070-B941-4CF9-8457-E458422ED388}">
      <dgm:prSet/>
      <dgm:spPr/>
      <dgm:t>
        <a:bodyPr/>
        <a:lstStyle/>
        <a:p>
          <a:endParaRPr lang="en-US"/>
        </a:p>
      </dgm:t>
    </dgm:pt>
    <dgm:pt modelId="{00434CBC-A427-41AD-8E87-4658E74946A8}" type="sibTrans" cxnId="{47739070-B941-4CF9-8457-E458422ED388}">
      <dgm:prSet/>
      <dgm:spPr/>
      <dgm:t>
        <a:bodyPr/>
        <a:lstStyle/>
        <a:p>
          <a:endParaRPr lang="en-US"/>
        </a:p>
      </dgm:t>
    </dgm:pt>
    <dgm:pt modelId="{E8BE16F7-8F24-42B1-B78E-084C5D28055D}">
      <dgm:prSet/>
      <dgm:spPr/>
      <dgm:t>
        <a:bodyPr/>
        <a:lstStyle/>
        <a:p>
          <a:r>
            <a:rPr lang="en-US" sz="1000" b="1" dirty="0"/>
            <a:t>Issue Warrant for </a:t>
          </a:r>
          <a:r>
            <a:rPr lang="en-US" b="1" dirty="0"/>
            <a:t>Payment</a:t>
          </a:r>
          <a:r>
            <a:rPr lang="en-US" sz="1000" b="1" dirty="0"/>
            <a:t> </a:t>
          </a:r>
        </a:p>
      </dgm:t>
    </dgm:pt>
    <dgm:pt modelId="{758A15AD-2CC5-4D7C-A091-113B82EFA2EB}" type="parTrans" cxnId="{37D49B14-0405-4B4F-84A1-B8CD57539070}">
      <dgm:prSet/>
      <dgm:spPr/>
      <dgm:t>
        <a:bodyPr/>
        <a:lstStyle/>
        <a:p>
          <a:endParaRPr lang="en-US"/>
        </a:p>
      </dgm:t>
    </dgm:pt>
    <dgm:pt modelId="{E6442B5E-A060-4D83-9726-AD8C232AF6B7}" type="sibTrans" cxnId="{37D49B14-0405-4B4F-84A1-B8CD57539070}">
      <dgm:prSet/>
      <dgm:spPr/>
      <dgm:t>
        <a:bodyPr/>
        <a:lstStyle/>
        <a:p>
          <a:endParaRPr lang="en-US"/>
        </a:p>
      </dgm:t>
    </dgm:pt>
    <dgm:pt modelId="{762C38C8-C729-4079-88E1-B0B389CB757B}">
      <dgm:prSet custT="1"/>
      <dgm:spPr/>
      <dgm:t>
        <a:bodyPr/>
        <a:lstStyle/>
        <a:p>
          <a:r>
            <a:rPr lang="en-US" sz="1000" b="1"/>
            <a:t>Dispose of Item (s)</a:t>
          </a:r>
          <a:endParaRPr lang="en-US" sz="900"/>
        </a:p>
      </dgm:t>
    </dgm:pt>
    <dgm:pt modelId="{FAA30E32-86A9-4F03-B7C1-71C1830EF9D4}" type="parTrans" cxnId="{B8F81E30-1344-44DF-9A8B-1473CDC1929C}">
      <dgm:prSet/>
      <dgm:spPr/>
      <dgm:t>
        <a:bodyPr/>
        <a:lstStyle/>
        <a:p>
          <a:endParaRPr lang="en-US"/>
        </a:p>
      </dgm:t>
    </dgm:pt>
    <dgm:pt modelId="{7597F3CE-E25B-4576-9723-844EDB3F8F39}" type="sibTrans" cxnId="{B8F81E30-1344-44DF-9A8B-1473CDC1929C}">
      <dgm:prSet/>
      <dgm:spPr/>
      <dgm:t>
        <a:bodyPr/>
        <a:lstStyle/>
        <a:p>
          <a:endParaRPr lang="en-US"/>
        </a:p>
      </dgm:t>
    </dgm:pt>
    <dgm:pt modelId="{508253C3-E8C9-44C9-8A56-6FF0C67FCB32}">
      <dgm:prSet custT="1"/>
      <dgm:spPr/>
      <dgm:t>
        <a:bodyPr/>
        <a:lstStyle/>
        <a:p>
          <a:r>
            <a:rPr lang="en-US" sz="1000" b="1"/>
            <a:t>Surplus Property </a:t>
          </a:r>
        </a:p>
      </dgm:t>
    </dgm:pt>
    <dgm:pt modelId="{9840E3E0-B141-42C0-8B89-6E3B5549A376}" type="parTrans" cxnId="{D9BDFE7F-3179-4C36-9A07-37D3A67C3CDF}">
      <dgm:prSet/>
      <dgm:spPr/>
      <dgm:t>
        <a:bodyPr/>
        <a:lstStyle/>
        <a:p>
          <a:endParaRPr lang="en-US"/>
        </a:p>
      </dgm:t>
    </dgm:pt>
    <dgm:pt modelId="{A9DE466B-D612-4DEE-AB3E-39D7072277EF}" type="sibTrans" cxnId="{D9BDFE7F-3179-4C36-9A07-37D3A67C3CDF}">
      <dgm:prSet/>
      <dgm:spPr/>
      <dgm:t>
        <a:bodyPr/>
        <a:lstStyle/>
        <a:p>
          <a:endParaRPr lang="en-US"/>
        </a:p>
      </dgm:t>
    </dgm:pt>
    <dgm:pt modelId="{A69D08CA-E68E-4253-BB61-571AEF82F60C}">
      <dgm:prSet custT="1"/>
      <dgm:spPr/>
      <dgm:t>
        <a:bodyPr/>
        <a:lstStyle/>
        <a:p>
          <a:r>
            <a:rPr lang="en-US" sz="1000" b="1"/>
            <a:t>Transfer to Other Agency </a:t>
          </a:r>
        </a:p>
      </dgm:t>
    </dgm:pt>
    <dgm:pt modelId="{602BF3FE-58C4-4989-A784-31A134D2E8E8}" type="parTrans" cxnId="{99E34D14-8B58-4C37-95AA-2C4DA875A8F0}">
      <dgm:prSet/>
      <dgm:spPr/>
      <dgm:t>
        <a:bodyPr/>
        <a:lstStyle/>
        <a:p>
          <a:endParaRPr lang="en-US"/>
        </a:p>
      </dgm:t>
    </dgm:pt>
    <dgm:pt modelId="{2D3DD869-4D23-4473-B706-79CD902D4010}" type="sibTrans" cxnId="{99E34D14-8B58-4C37-95AA-2C4DA875A8F0}">
      <dgm:prSet/>
      <dgm:spPr/>
      <dgm:t>
        <a:bodyPr/>
        <a:lstStyle/>
        <a:p>
          <a:endParaRPr lang="en-US"/>
        </a:p>
      </dgm:t>
    </dgm:pt>
    <dgm:pt modelId="{94265837-B873-454D-90B1-0AF71F4B6DDE}" type="pres">
      <dgm:prSet presAssocID="{20A359A5-83C4-47B5-9380-5BC382D2B5B1}" presName="Name0" presStyleCnt="0">
        <dgm:presLayoutVars>
          <dgm:chPref val="3"/>
          <dgm:dir/>
          <dgm:animLvl val="lvl"/>
          <dgm:resizeHandles/>
        </dgm:presLayoutVars>
      </dgm:prSet>
      <dgm:spPr/>
    </dgm:pt>
    <dgm:pt modelId="{AFC91149-EBB5-4A58-8492-6D5C389F17AF}" type="pres">
      <dgm:prSet presAssocID="{06469ABE-2C48-4CED-9907-24789846AF69}" presName="horFlow" presStyleCnt="0"/>
      <dgm:spPr/>
    </dgm:pt>
    <dgm:pt modelId="{5DF2636F-BE94-421F-AAB3-BD1BDBAAE576}" type="pres">
      <dgm:prSet presAssocID="{06469ABE-2C48-4CED-9907-24789846AF69}" presName="bigChev" presStyleLbl="node1" presStyleIdx="0" presStyleCnt="9"/>
      <dgm:spPr/>
    </dgm:pt>
    <dgm:pt modelId="{C0692E7F-99D9-4B20-995A-FE45784C6B53}" type="pres">
      <dgm:prSet presAssocID="{F900D723-77A3-40F6-8B8C-4B7AC4F1173C}" presName="parTrans" presStyleCnt="0"/>
      <dgm:spPr/>
    </dgm:pt>
    <dgm:pt modelId="{1F1A0BE0-DDC6-411B-9203-B168A4B7901A}" type="pres">
      <dgm:prSet presAssocID="{43DE76EA-FDB3-4A48-ADB6-BCFEBCC5CBB5}" presName="node" presStyleLbl="alignAccFollowNode1" presStyleIdx="0" presStyleCnt="26">
        <dgm:presLayoutVars>
          <dgm:bulletEnabled val="1"/>
        </dgm:presLayoutVars>
      </dgm:prSet>
      <dgm:spPr/>
    </dgm:pt>
    <dgm:pt modelId="{9FDD4D8A-DB52-4295-92DA-16705C15F5C1}" type="pres">
      <dgm:prSet presAssocID="{EEC3F8E2-DFC4-4B03-AA50-49E7C0200957}" presName="sibTrans" presStyleCnt="0"/>
      <dgm:spPr/>
    </dgm:pt>
    <dgm:pt modelId="{9781FCDD-CEA6-4F15-83BE-C7A4A74B65AC}" type="pres">
      <dgm:prSet presAssocID="{EA5AED53-53BF-4F6E-A82C-EE0B54D74986}" presName="node" presStyleLbl="alignAccFollowNode1" presStyleIdx="1" presStyleCnt="26" custScaleX="109150">
        <dgm:presLayoutVars>
          <dgm:bulletEnabled val="1"/>
        </dgm:presLayoutVars>
      </dgm:prSet>
      <dgm:spPr/>
    </dgm:pt>
    <dgm:pt modelId="{5BC20240-1D93-4266-A9AE-526978D668E6}" type="pres">
      <dgm:prSet presAssocID="{CB1F1ADD-7908-4192-9E68-CEF73056749C}" presName="sibTrans" presStyleCnt="0"/>
      <dgm:spPr/>
    </dgm:pt>
    <dgm:pt modelId="{31EDE22E-2418-4C55-A2B3-C18B9785BE0F}" type="pres">
      <dgm:prSet presAssocID="{BD59AF31-FAA9-464E-9DDB-F0C12C282289}" presName="node" presStyleLbl="alignAccFollowNode1" presStyleIdx="2" presStyleCnt="26" custScaleX="112781">
        <dgm:presLayoutVars>
          <dgm:bulletEnabled val="1"/>
        </dgm:presLayoutVars>
      </dgm:prSet>
      <dgm:spPr/>
    </dgm:pt>
    <dgm:pt modelId="{0DD8B869-6808-4B31-8B65-6AD165DC4FC2}" type="pres">
      <dgm:prSet presAssocID="{588A003D-FD1D-43BF-BE74-277E65999168}" presName="sibTrans" presStyleCnt="0"/>
      <dgm:spPr/>
    </dgm:pt>
    <dgm:pt modelId="{9AB77553-0BA2-4875-84E7-B4ABC9CB1AF3}" type="pres">
      <dgm:prSet presAssocID="{BDC18A1D-DFC1-4DD5-9931-17C14CDCE5E5}" presName="node" presStyleLbl="alignAccFollowNode1" presStyleIdx="3" presStyleCnt="26">
        <dgm:presLayoutVars>
          <dgm:bulletEnabled val="1"/>
        </dgm:presLayoutVars>
      </dgm:prSet>
      <dgm:spPr/>
    </dgm:pt>
    <dgm:pt modelId="{7B4E480E-D882-4161-8280-869E22166393}" type="pres">
      <dgm:prSet presAssocID="{9A22892B-B7B3-49DD-943A-56377BEEEA9A}" presName="sibTrans" presStyleCnt="0"/>
      <dgm:spPr/>
    </dgm:pt>
    <dgm:pt modelId="{058F67E2-1F33-482C-B2B8-2F980193DC9E}" type="pres">
      <dgm:prSet presAssocID="{7C996F16-EABB-4466-84C8-957D50C07750}" presName="node" presStyleLbl="alignAccFollowNode1" presStyleIdx="4" presStyleCnt="26">
        <dgm:presLayoutVars>
          <dgm:bulletEnabled val="1"/>
        </dgm:presLayoutVars>
      </dgm:prSet>
      <dgm:spPr/>
    </dgm:pt>
    <dgm:pt modelId="{C236C642-9ACC-4A3B-9FF9-19783E093B12}" type="pres">
      <dgm:prSet presAssocID="{06469ABE-2C48-4CED-9907-24789846AF69}" presName="vSp" presStyleCnt="0"/>
      <dgm:spPr/>
    </dgm:pt>
    <dgm:pt modelId="{BAE2E448-88B8-4E23-9351-E20781796534}" type="pres">
      <dgm:prSet presAssocID="{04B5331A-04B9-4185-9DA5-FC59CF40B847}" presName="horFlow" presStyleCnt="0"/>
      <dgm:spPr/>
    </dgm:pt>
    <dgm:pt modelId="{5CF69B02-C069-4D31-9F33-44C632F59CA3}" type="pres">
      <dgm:prSet presAssocID="{04B5331A-04B9-4185-9DA5-FC59CF40B847}" presName="bigChev" presStyleLbl="node1" presStyleIdx="1" presStyleCnt="9"/>
      <dgm:spPr/>
    </dgm:pt>
    <dgm:pt modelId="{9BFEB182-C786-4CDC-BCF1-412F346F9E1F}" type="pres">
      <dgm:prSet presAssocID="{1C84530E-51BF-483B-9862-5317455B5E30}" presName="parTrans" presStyleCnt="0"/>
      <dgm:spPr/>
    </dgm:pt>
    <dgm:pt modelId="{5E260431-C2E9-4264-92D3-018B731B2844}" type="pres">
      <dgm:prSet presAssocID="{F132CC6C-FB02-4600-835A-6D539AF650DF}" presName="node" presStyleLbl="alignAccFollowNode1" presStyleIdx="5" presStyleCnt="26">
        <dgm:presLayoutVars>
          <dgm:bulletEnabled val="1"/>
        </dgm:presLayoutVars>
      </dgm:prSet>
      <dgm:spPr/>
    </dgm:pt>
    <dgm:pt modelId="{16787272-527D-49EB-8BCE-27BF8667F442}" type="pres">
      <dgm:prSet presAssocID="{4A1B784E-9F83-4803-AFCE-81798A6A33C2}" presName="sibTrans" presStyleCnt="0"/>
      <dgm:spPr/>
    </dgm:pt>
    <dgm:pt modelId="{E9CD38D5-7AE4-48BC-A7E1-6162CA7221E3}" type="pres">
      <dgm:prSet presAssocID="{A428FAAB-CECD-459A-B647-75F26E68D02B}" presName="node" presStyleLbl="alignAccFollowNode1" presStyleIdx="6" presStyleCnt="26">
        <dgm:presLayoutVars>
          <dgm:bulletEnabled val="1"/>
        </dgm:presLayoutVars>
      </dgm:prSet>
      <dgm:spPr/>
    </dgm:pt>
    <dgm:pt modelId="{4D8CE154-4E11-4D17-860D-2CE31AC2B57F}" type="pres">
      <dgm:prSet presAssocID="{36260377-7C3A-4437-AA4E-EB6199D18268}" presName="sibTrans" presStyleCnt="0"/>
      <dgm:spPr/>
    </dgm:pt>
    <dgm:pt modelId="{C879BA41-20E5-4829-A5BC-3161A6AFC967}" type="pres">
      <dgm:prSet presAssocID="{79A06C50-E143-4B21-8AE3-4D0566A095E2}" presName="node" presStyleLbl="alignAccFollowNode1" presStyleIdx="7" presStyleCnt="26">
        <dgm:presLayoutVars>
          <dgm:bulletEnabled val="1"/>
        </dgm:presLayoutVars>
      </dgm:prSet>
      <dgm:spPr/>
    </dgm:pt>
    <dgm:pt modelId="{4FE022F9-6F6D-4621-BD6E-DC47E52D93F5}" type="pres">
      <dgm:prSet presAssocID="{74EF6033-71CC-4FF8-886C-DE22C2D07472}" presName="sibTrans" presStyleCnt="0"/>
      <dgm:spPr/>
    </dgm:pt>
    <dgm:pt modelId="{A0D871C0-02AB-4EE2-BF3C-DB230CD150E8}" type="pres">
      <dgm:prSet presAssocID="{A62EC6C2-6A77-4863-9798-BCE08E3D1DAB}" presName="node" presStyleLbl="alignAccFollowNode1" presStyleIdx="8" presStyleCnt="26">
        <dgm:presLayoutVars>
          <dgm:bulletEnabled val="1"/>
        </dgm:presLayoutVars>
      </dgm:prSet>
      <dgm:spPr/>
    </dgm:pt>
    <dgm:pt modelId="{29193E8B-8568-47E7-9037-6625898D28DD}" type="pres">
      <dgm:prSet presAssocID="{04B5331A-04B9-4185-9DA5-FC59CF40B847}" presName="vSp" presStyleCnt="0"/>
      <dgm:spPr/>
    </dgm:pt>
    <dgm:pt modelId="{A1C01C62-F55A-4DAF-941E-CAE1593C1619}" type="pres">
      <dgm:prSet presAssocID="{00851A57-BFFA-4E08-80CE-C6FDB99923AB}" presName="horFlow" presStyleCnt="0"/>
      <dgm:spPr/>
    </dgm:pt>
    <dgm:pt modelId="{9AEF9ACD-8527-4C33-9281-E826145E62B9}" type="pres">
      <dgm:prSet presAssocID="{00851A57-BFFA-4E08-80CE-C6FDB99923AB}" presName="bigChev" presStyleLbl="node1" presStyleIdx="2" presStyleCnt="9"/>
      <dgm:spPr/>
    </dgm:pt>
    <dgm:pt modelId="{E006981B-9BEF-4B0F-8A64-B45DB4DE619F}" type="pres">
      <dgm:prSet presAssocID="{F2210D0C-F2DB-42B1-ACEB-355489284A1F}" presName="parTrans" presStyleCnt="0"/>
      <dgm:spPr/>
    </dgm:pt>
    <dgm:pt modelId="{4C366B16-9935-4EB2-B58B-BC97B0F4A9A2}" type="pres">
      <dgm:prSet presAssocID="{FF27756C-9B9E-404F-B172-6F2571EA8AEC}" presName="node" presStyleLbl="alignAccFollowNode1" presStyleIdx="9" presStyleCnt="26" custScaleX="122050">
        <dgm:presLayoutVars>
          <dgm:bulletEnabled val="1"/>
        </dgm:presLayoutVars>
      </dgm:prSet>
      <dgm:spPr/>
    </dgm:pt>
    <dgm:pt modelId="{168E1297-AEAD-44FC-83A7-C3EB35A0B799}" type="pres">
      <dgm:prSet presAssocID="{6DE27114-AAD3-4368-9471-ED55C8347175}" presName="sibTrans" presStyleCnt="0"/>
      <dgm:spPr/>
    </dgm:pt>
    <dgm:pt modelId="{886EB073-D156-4DB3-AB0F-614B616C5650}" type="pres">
      <dgm:prSet presAssocID="{8974AF59-CDDF-4803-B9CF-D75138E5E41D}" presName="node" presStyleLbl="alignAccFollowNode1" presStyleIdx="10" presStyleCnt="26" custLinFactNeighborX="5628">
        <dgm:presLayoutVars>
          <dgm:bulletEnabled val="1"/>
        </dgm:presLayoutVars>
      </dgm:prSet>
      <dgm:spPr/>
    </dgm:pt>
    <dgm:pt modelId="{914059E2-9975-4115-AC13-FE37935A4C10}" type="pres">
      <dgm:prSet presAssocID="{00851A57-BFFA-4E08-80CE-C6FDB99923AB}" presName="vSp" presStyleCnt="0"/>
      <dgm:spPr/>
    </dgm:pt>
    <dgm:pt modelId="{C1CD9C7B-C820-4C7A-ACA8-C0D61247913B}" type="pres">
      <dgm:prSet presAssocID="{A2CF8EDD-BEC2-437E-953A-6D8B1AB4A63D}" presName="horFlow" presStyleCnt="0"/>
      <dgm:spPr/>
    </dgm:pt>
    <dgm:pt modelId="{82B9D616-21AF-410C-B9D1-6A714560711A}" type="pres">
      <dgm:prSet presAssocID="{A2CF8EDD-BEC2-437E-953A-6D8B1AB4A63D}" presName="bigChev" presStyleLbl="node1" presStyleIdx="3" presStyleCnt="9"/>
      <dgm:spPr/>
    </dgm:pt>
    <dgm:pt modelId="{58B917E0-3ED4-4496-A639-D400BFC4BBB3}" type="pres">
      <dgm:prSet presAssocID="{E8A1713E-5E08-469C-8F59-B4B4939A4F2B}" presName="parTrans" presStyleCnt="0"/>
      <dgm:spPr/>
    </dgm:pt>
    <dgm:pt modelId="{B640F569-06FA-46CB-A966-FAD12FBED307}" type="pres">
      <dgm:prSet presAssocID="{B69AA059-F410-4408-BFC5-5CA1134CE2DA}" presName="node" presStyleLbl="alignAccFollowNode1" presStyleIdx="11" presStyleCnt="26">
        <dgm:presLayoutVars>
          <dgm:bulletEnabled val="1"/>
        </dgm:presLayoutVars>
      </dgm:prSet>
      <dgm:spPr/>
    </dgm:pt>
    <dgm:pt modelId="{85F68419-110C-4A48-A878-AAB90C7890B9}" type="pres">
      <dgm:prSet presAssocID="{8C634A6B-BF37-4FE7-ADDA-0E927795B1A2}" presName="sibTrans" presStyleCnt="0"/>
      <dgm:spPr/>
    </dgm:pt>
    <dgm:pt modelId="{E563114C-2347-4B10-8FEB-AF15F439C8B5}" type="pres">
      <dgm:prSet presAssocID="{3B8B72C6-448A-4360-8524-44672494462A}" presName="node" presStyleLbl="alignAccFollowNode1" presStyleIdx="12" presStyleCnt="26">
        <dgm:presLayoutVars>
          <dgm:bulletEnabled val="1"/>
        </dgm:presLayoutVars>
      </dgm:prSet>
      <dgm:spPr/>
    </dgm:pt>
    <dgm:pt modelId="{C0496E9D-BCAA-4E28-B8A6-AEEBFD8C43DB}" type="pres">
      <dgm:prSet presAssocID="{A2CF8EDD-BEC2-437E-953A-6D8B1AB4A63D}" presName="vSp" presStyleCnt="0"/>
      <dgm:spPr/>
    </dgm:pt>
    <dgm:pt modelId="{8986EA4B-85DE-422D-A4AF-097A1DDE049C}" type="pres">
      <dgm:prSet presAssocID="{0FFC7F36-1B56-467B-8839-73BCC551FF53}" presName="horFlow" presStyleCnt="0"/>
      <dgm:spPr/>
    </dgm:pt>
    <dgm:pt modelId="{CA9612A3-9EA4-4470-9293-5377F65C8B43}" type="pres">
      <dgm:prSet presAssocID="{0FFC7F36-1B56-467B-8839-73BCC551FF53}" presName="bigChev" presStyleLbl="node1" presStyleIdx="4" presStyleCnt="9"/>
      <dgm:spPr/>
    </dgm:pt>
    <dgm:pt modelId="{8C55055A-8D45-4E44-82B7-C40A53089589}" type="pres">
      <dgm:prSet presAssocID="{0767AB8D-30BD-4838-8BC5-82B10D425731}" presName="parTrans" presStyleCnt="0"/>
      <dgm:spPr/>
    </dgm:pt>
    <dgm:pt modelId="{0191518C-EBD8-4A54-81BC-661BBBB79834}" type="pres">
      <dgm:prSet presAssocID="{2FFC561A-1BB7-4DBC-A3C6-8239135A0729}" presName="node" presStyleLbl="alignAccFollowNode1" presStyleIdx="13" presStyleCnt="26">
        <dgm:presLayoutVars>
          <dgm:bulletEnabled val="1"/>
        </dgm:presLayoutVars>
      </dgm:prSet>
      <dgm:spPr/>
    </dgm:pt>
    <dgm:pt modelId="{30257FF7-1A4F-4302-874E-35FBC0B06F15}" type="pres">
      <dgm:prSet presAssocID="{5DE52C5D-1372-47FA-96D8-D9987DEDB794}" presName="sibTrans" presStyleCnt="0"/>
      <dgm:spPr/>
    </dgm:pt>
    <dgm:pt modelId="{00DC336A-287F-408F-9719-54209A0FE4E4}" type="pres">
      <dgm:prSet presAssocID="{4E0E25D0-14F7-4F69-95A3-F61FD2757344}" presName="node" presStyleLbl="alignAccFollowNode1" presStyleIdx="14" presStyleCnt="26">
        <dgm:presLayoutVars>
          <dgm:bulletEnabled val="1"/>
        </dgm:presLayoutVars>
      </dgm:prSet>
      <dgm:spPr/>
    </dgm:pt>
    <dgm:pt modelId="{1ABD9E23-44BE-4F0E-A63D-BB56553A306C}" type="pres">
      <dgm:prSet presAssocID="{3FB9F5CF-F255-4900-9A74-7DE593DC6553}" presName="sibTrans" presStyleCnt="0"/>
      <dgm:spPr/>
    </dgm:pt>
    <dgm:pt modelId="{C9228083-6581-4222-9C25-4D20E99B22C3}" type="pres">
      <dgm:prSet presAssocID="{1542DE5E-009D-440D-936B-2DD52A0F26FF}" presName="node" presStyleLbl="alignAccFollowNode1" presStyleIdx="15" presStyleCnt="26">
        <dgm:presLayoutVars>
          <dgm:bulletEnabled val="1"/>
        </dgm:presLayoutVars>
      </dgm:prSet>
      <dgm:spPr/>
    </dgm:pt>
    <dgm:pt modelId="{9AC452D6-CC73-419A-9087-7AE9FFC50D98}" type="pres">
      <dgm:prSet presAssocID="{8C5FB602-3105-4677-AA9C-624640F02F0C}" presName="sibTrans" presStyleCnt="0"/>
      <dgm:spPr/>
    </dgm:pt>
    <dgm:pt modelId="{8DD9A161-50D2-4A27-86D5-257D55C9CDCD}" type="pres">
      <dgm:prSet presAssocID="{13437766-5B6D-40D0-90D6-DBE451052600}" presName="node" presStyleLbl="alignAccFollowNode1" presStyleIdx="16" presStyleCnt="26">
        <dgm:presLayoutVars>
          <dgm:bulletEnabled val="1"/>
        </dgm:presLayoutVars>
      </dgm:prSet>
      <dgm:spPr/>
    </dgm:pt>
    <dgm:pt modelId="{9B52DE77-FAC1-4C77-880E-5DF04CEB0C8F}" type="pres">
      <dgm:prSet presAssocID="{0FFC7F36-1B56-467B-8839-73BCC551FF53}" presName="vSp" presStyleCnt="0"/>
      <dgm:spPr/>
    </dgm:pt>
    <dgm:pt modelId="{943BD5C3-87E4-4340-9B3D-8B7F6E4A3B94}" type="pres">
      <dgm:prSet presAssocID="{52BAB84F-130F-4795-8823-54ADCA078ADC}" presName="horFlow" presStyleCnt="0"/>
      <dgm:spPr/>
    </dgm:pt>
    <dgm:pt modelId="{3147DB94-5916-4781-A67E-07173FB1E0E5}" type="pres">
      <dgm:prSet presAssocID="{52BAB84F-130F-4795-8823-54ADCA078ADC}" presName="bigChev" presStyleLbl="node1" presStyleIdx="5" presStyleCnt="9"/>
      <dgm:spPr/>
    </dgm:pt>
    <dgm:pt modelId="{6BE11AD0-9E4B-4C96-A261-BDD45CCFFFE3}" type="pres">
      <dgm:prSet presAssocID="{18D803D3-C9D9-41D1-8C0C-5C6F6383F48C}" presName="parTrans" presStyleCnt="0"/>
      <dgm:spPr/>
    </dgm:pt>
    <dgm:pt modelId="{6E6366C8-DF6A-4E22-9D20-EA3124E5CC2E}" type="pres">
      <dgm:prSet presAssocID="{85907D6C-682D-4667-91AC-F0D030C9BD75}" presName="node" presStyleLbl="alignAccFollowNode1" presStyleIdx="17" presStyleCnt="26">
        <dgm:presLayoutVars>
          <dgm:bulletEnabled val="1"/>
        </dgm:presLayoutVars>
      </dgm:prSet>
      <dgm:spPr/>
    </dgm:pt>
    <dgm:pt modelId="{FC9F1007-94DA-49D4-ACDC-3F94FB9D0A76}" type="pres">
      <dgm:prSet presAssocID="{C6096773-FF45-490C-98A9-2C0C7B6C5927}" presName="sibTrans" presStyleCnt="0"/>
      <dgm:spPr/>
    </dgm:pt>
    <dgm:pt modelId="{AC316274-3F2D-48D4-AD31-5F224AA48D56}" type="pres">
      <dgm:prSet presAssocID="{EC1034D9-7FCE-441B-BDBE-711E365A43D3}" presName="node" presStyleLbl="alignAccFollowNode1" presStyleIdx="18" presStyleCnt="26" custScaleX="120295">
        <dgm:presLayoutVars>
          <dgm:bulletEnabled val="1"/>
        </dgm:presLayoutVars>
      </dgm:prSet>
      <dgm:spPr/>
    </dgm:pt>
    <dgm:pt modelId="{948B277B-E0BA-4672-B9A3-4495D3646838}" type="pres">
      <dgm:prSet presAssocID="{E27F65B4-BB97-496C-A3D5-89B7637CB7C9}" presName="sibTrans" presStyleCnt="0"/>
      <dgm:spPr/>
    </dgm:pt>
    <dgm:pt modelId="{0C10686C-A7B1-45A6-B64B-6F4D7D77A4E4}" type="pres">
      <dgm:prSet presAssocID="{C4E6EEB2-C99C-4933-B5DF-C8E1FD15C1B2}" presName="node" presStyleLbl="alignAccFollowNode1" presStyleIdx="19" presStyleCnt="26" custScaleX="113053">
        <dgm:presLayoutVars>
          <dgm:bulletEnabled val="1"/>
        </dgm:presLayoutVars>
      </dgm:prSet>
      <dgm:spPr/>
    </dgm:pt>
    <dgm:pt modelId="{431A3784-9C81-4C69-B933-B2C97AB0FF6B}" type="pres">
      <dgm:prSet presAssocID="{52BAB84F-130F-4795-8823-54ADCA078ADC}" presName="vSp" presStyleCnt="0"/>
      <dgm:spPr/>
    </dgm:pt>
    <dgm:pt modelId="{95A351AF-BA7D-460E-BCAB-2F95CDE04683}" type="pres">
      <dgm:prSet presAssocID="{36ADE7C8-B994-4791-82C3-56585BEF1B52}" presName="horFlow" presStyleCnt="0"/>
      <dgm:spPr/>
    </dgm:pt>
    <dgm:pt modelId="{C70FE5F9-2129-4661-80F4-A0428CA000B0}" type="pres">
      <dgm:prSet presAssocID="{36ADE7C8-B994-4791-82C3-56585BEF1B52}" presName="bigChev" presStyleLbl="node1" presStyleIdx="6" presStyleCnt="9"/>
      <dgm:spPr/>
    </dgm:pt>
    <dgm:pt modelId="{0057415C-3011-409A-A9FE-AAE23038A773}" type="pres">
      <dgm:prSet presAssocID="{0C1C15BC-D9AA-4BB2-9212-D0C058436F69}" presName="parTrans" presStyleCnt="0"/>
      <dgm:spPr/>
    </dgm:pt>
    <dgm:pt modelId="{26B2271C-B2AC-46B2-9743-B2D51082F152}" type="pres">
      <dgm:prSet presAssocID="{DED16364-CDDE-4FF4-82EB-5F75F443C9E1}" presName="node" presStyleLbl="alignAccFollowNode1" presStyleIdx="20" presStyleCnt="26" custScaleX="138663">
        <dgm:presLayoutVars>
          <dgm:bulletEnabled val="1"/>
        </dgm:presLayoutVars>
      </dgm:prSet>
      <dgm:spPr/>
    </dgm:pt>
    <dgm:pt modelId="{90ED786B-8B53-441A-8271-2EE9222A9C09}" type="pres">
      <dgm:prSet presAssocID="{1EDD501C-6672-40C2-B493-1F6E2B6355E7}" presName="sibTrans" presStyleCnt="0"/>
      <dgm:spPr/>
    </dgm:pt>
    <dgm:pt modelId="{3B0F68C4-DFFF-49E4-B61E-73B024DAD48A}" type="pres">
      <dgm:prSet presAssocID="{24F95A32-BCC7-49F1-84E4-3CA1BE659A4B}" presName="node" presStyleLbl="alignAccFollowNode1" presStyleIdx="21" presStyleCnt="26" custScaleX="131192">
        <dgm:presLayoutVars>
          <dgm:bulletEnabled val="1"/>
        </dgm:presLayoutVars>
      </dgm:prSet>
      <dgm:spPr/>
    </dgm:pt>
    <dgm:pt modelId="{C98A4B71-B36A-407B-8765-6F3AEC8AB0DA}" type="pres">
      <dgm:prSet presAssocID="{36ADE7C8-B994-4791-82C3-56585BEF1B52}" presName="vSp" presStyleCnt="0"/>
      <dgm:spPr/>
    </dgm:pt>
    <dgm:pt modelId="{EFEC3202-B20C-46C3-925E-8331829AC3E4}" type="pres">
      <dgm:prSet presAssocID="{9C3D2BA7-40A8-4A6E-94CC-423DF52F8F1D}" presName="horFlow" presStyleCnt="0"/>
      <dgm:spPr/>
    </dgm:pt>
    <dgm:pt modelId="{D54D10FC-D909-43F3-9241-2D24043468B7}" type="pres">
      <dgm:prSet presAssocID="{9C3D2BA7-40A8-4A6E-94CC-423DF52F8F1D}" presName="bigChev" presStyleLbl="node1" presStyleIdx="7" presStyleCnt="9"/>
      <dgm:spPr/>
    </dgm:pt>
    <dgm:pt modelId="{589CB1C8-2562-418C-895F-B51258967115}" type="pres">
      <dgm:prSet presAssocID="{758A15AD-2CC5-4D7C-A091-113B82EFA2EB}" presName="parTrans" presStyleCnt="0"/>
      <dgm:spPr/>
    </dgm:pt>
    <dgm:pt modelId="{0D6197B2-5F02-47D7-A729-242B6CA772B7}" type="pres">
      <dgm:prSet presAssocID="{E8BE16F7-8F24-42B1-B78E-084C5D28055D}" presName="node" presStyleLbl="alignAccFollowNode1" presStyleIdx="22" presStyleCnt="26" custScaleX="114326">
        <dgm:presLayoutVars>
          <dgm:bulletEnabled val="1"/>
        </dgm:presLayoutVars>
      </dgm:prSet>
      <dgm:spPr/>
    </dgm:pt>
    <dgm:pt modelId="{1339ECAE-4BD5-4DD6-A340-03296CDFD918}" type="pres">
      <dgm:prSet presAssocID="{9C3D2BA7-40A8-4A6E-94CC-423DF52F8F1D}" presName="vSp" presStyleCnt="0"/>
      <dgm:spPr/>
    </dgm:pt>
    <dgm:pt modelId="{EF8DD3E2-5667-4B26-8618-67832F7C5C27}" type="pres">
      <dgm:prSet presAssocID="{86E02C92-D927-4B96-9724-630A9AC1F1DA}" presName="horFlow" presStyleCnt="0"/>
      <dgm:spPr/>
    </dgm:pt>
    <dgm:pt modelId="{986EC708-A957-4D5A-8267-A5FBB685B2F6}" type="pres">
      <dgm:prSet presAssocID="{86E02C92-D927-4B96-9724-630A9AC1F1DA}" presName="bigChev" presStyleLbl="node1" presStyleIdx="8" presStyleCnt="9"/>
      <dgm:spPr/>
    </dgm:pt>
    <dgm:pt modelId="{71CB16D4-AB81-45E9-87DE-8D010BC0417B}" type="pres">
      <dgm:prSet presAssocID="{FAA30E32-86A9-4F03-B7C1-71C1830EF9D4}" presName="parTrans" presStyleCnt="0"/>
      <dgm:spPr/>
    </dgm:pt>
    <dgm:pt modelId="{6C913B64-00BD-42D9-9AC4-AE7DE80BE10D}" type="pres">
      <dgm:prSet presAssocID="{762C38C8-C729-4079-88E1-B0B389CB757B}" presName="node" presStyleLbl="alignAccFollowNode1" presStyleIdx="23" presStyleCnt="26">
        <dgm:presLayoutVars>
          <dgm:bulletEnabled val="1"/>
        </dgm:presLayoutVars>
      </dgm:prSet>
      <dgm:spPr/>
    </dgm:pt>
    <dgm:pt modelId="{7AA4F798-9DC5-4683-BECF-408F877BFC08}" type="pres">
      <dgm:prSet presAssocID="{7597F3CE-E25B-4576-9723-844EDB3F8F39}" presName="sibTrans" presStyleCnt="0"/>
      <dgm:spPr/>
    </dgm:pt>
    <dgm:pt modelId="{31689569-1D55-4921-8AF1-4CBEAEE57C3B}" type="pres">
      <dgm:prSet presAssocID="{508253C3-E8C9-44C9-8A56-6FF0C67FCB32}" presName="node" presStyleLbl="alignAccFollowNode1" presStyleIdx="24" presStyleCnt="26">
        <dgm:presLayoutVars>
          <dgm:bulletEnabled val="1"/>
        </dgm:presLayoutVars>
      </dgm:prSet>
      <dgm:spPr/>
    </dgm:pt>
    <dgm:pt modelId="{AB6B22D3-4811-4771-A374-963D53886CBA}" type="pres">
      <dgm:prSet presAssocID="{A9DE466B-D612-4DEE-AB3E-39D7072277EF}" presName="sibTrans" presStyleCnt="0"/>
      <dgm:spPr/>
    </dgm:pt>
    <dgm:pt modelId="{5E048BA8-FB95-4848-922A-30B68F347719}" type="pres">
      <dgm:prSet presAssocID="{A69D08CA-E68E-4253-BB61-571AEF82F60C}" presName="node" presStyleLbl="alignAccFollowNode1" presStyleIdx="25" presStyleCnt="26">
        <dgm:presLayoutVars>
          <dgm:bulletEnabled val="1"/>
        </dgm:presLayoutVars>
      </dgm:prSet>
      <dgm:spPr/>
    </dgm:pt>
  </dgm:ptLst>
  <dgm:cxnLst>
    <dgm:cxn modelId="{43537C03-F610-4BEC-BF5E-364732EDA958}" type="presOf" srcId="{E8BE16F7-8F24-42B1-B78E-084C5D28055D}" destId="{0D6197B2-5F02-47D7-A729-242B6CA772B7}" srcOrd="0" destOrd="0" presId="urn:microsoft.com/office/officeart/2005/8/layout/lProcess3"/>
    <dgm:cxn modelId="{797C7507-5BBB-45E6-B3EB-5F04FDDAF860}" type="presOf" srcId="{9C3D2BA7-40A8-4A6E-94CC-423DF52F8F1D}" destId="{D54D10FC-D909-43F3-9241-2D24043468B7}" srcOrd="0" destOrd="0" presId="urn:microsoft.com/office/officeart/2005/8/layout/lProcess3"/>
    <dgm:cxn modelId="{02D68E0A-71E4-44FE-90E4-D15DA6591A40}" type="presOf" srcId="{DED16364-CDDE-4FF4-82EB-5F75F443C9E1}" destId="{26B2271C-B2AC-46B2-9743-B2D51082F152}" srcOrd="0" destOrd="0" presId="urn:microsoft.com/office/officeart/2005/8/layout/lProcess3"/>
    <dgm:cxn modelId="{3205160B-A374-49B0-A993-3E38ADB4D5DF}" srcId="{06469ABE-2C48-4CED-9907-24789846AF69}" destId="{BDC18A1D-DFC1-4DD5-9931-17C14CDCE5E5}" srcOrd="3" destOrd="0" parTransId="{8C2F1F5E-C0E5-4E4F-9FAF-B6D738EF0B72}" sibTransId="{9A22892B-B7B3-49DD-943A-56377BEEEA9A}"/>
    <dgm:cxn modelId="{30C7C30C-C26E-4BBF-A1EC-BB24D06A1EB1}" type="presOf" srcId="{A69D08CA-E68E-4253-BB61-571AEF82F60C}" destId="{5E048BA8-FB95-4848-922A-30B68F347719}" srcOrd="0" destOrd="0" presId="urn:microsoft.com/office/officeart/2005/8/layout/lProcess3"/>
    <dgm:cxn modelId="{F1E3F60C-A4E4-441D-BB24-962591104BF7}" srcId="{0FFC7F36-1B56-467B-8839-73BCC551FF53}" destId="{2FFC561A-1BB7-4DBC-A3C6-8239135A0729}" srcOrd="0" destOrd="0" parTransId="{0767AB8D-30BD-4838-8BC5-82B10D425731}" sibTransId="{5DE52C5D-1372-47FA-96D8-D9987DEDB794}"/>
    <dgm:cxn modelId="{67C24E12-6C45-46D5-AF6F-9D8937DD019C}" type="presOf" srcId="{A2CF8EDD-BEC2-437E-953A-6D8B1AB4A63D}" destId="{82B9D616-21AF-410C-B9D1-6A714560711A}" srcOrd="0" destOrd="0" presId="urn:microsoft.com/office/officeart/2005/8/layout/lProcess3"/>
    <dgm:cxn modelId="{86033814-7806-4700-95A1-27DF2EF01665}" type="presOf" srcId="{C4E6EEB2-C99C-4933-B5DF-C8E1FD15C1B2}" destId="{0C10686C-A7B1-45A6-B64B-6F4D7D77A4E4}" srcOrd="0" destOrd="0" presId="urn:microsoft.com/office/officeart/2005/8/layout/lProcess3"/>
    <dgm:cxn modelId="{99E34D14-8B58-4C37-95AA-2C4DA875A8F0}" srcId="{86E02C92-D927-4B96-9724-630A9AC1F1DA}" destId="{A69D08CA-E68E-4253-BB61-571AEF82F60C}" srcOrd="2" destOrd="0" parTransId="{602BF3FE-58C4-4989-A784-31A134D2E8E8}" sibTransId="{2D3DD869-4D23-4473-B706-79CD902D4010}"/>
    <dgm:cxn modelId="{37D49B14-0405-4B4F-84A1-B8CD57539070}" srcId="{9C3D2BA7-40A8-4A6E-94CC-423DF52F8F1D}" destId="{E8BE16F7-8F24-42B1-B78E-084C5D28055D}" srcOrd="0" destOrd="0" parTransId="{758A15AD-2CC5-4D7C-A091-113B82EFA2EB}" sibTransId="{E6442B5E-A060-4D83-9726-AD8C232AF6B7}"/>
    <dgm:cxn modelId="{BD09511A-40EE-4564-BF85-BCDE493F93B1}" srcId="{06469ABE-2C48-4CED-9907-24789846AF69}" destId="{43DE76EA-FDB3-4A48-ADB6-BCFEBCC5CBB5}" srcOrd="0" destOrd="0" parTransId="{F900D723-77A3-40F6-8B8C-4B7AC4F1173C}" sibTransId="{EEC3F8E2-DFC4-4B03-AA50-49E7C0200957}"/>
    <dgm:cxn modelId="{E07C041C-D194-42B7-9EF5-8F188E989470}" type="presOf" srcId="{36ADE7C8-B994-4791-82C3-56585BEF1B52}" destId="{C70FE5F9-2129-4661-80F4-A0428CA000B0}" srcOrd="0" destOrd="0" presId="urn:microsoft.com/office/officeart/2005/8/layout/lProcess3"/>
    <dgm:cxn modelId="{F2260020-1F77-4F27-9AAD-6196973C38EB}" type="presOf" srcId="{8974AF59-CDDF-4803-B9CF-D75138E5E41D}" destId="{886EB073-D156-4DB3-AB0F-614B616C5650}" srcOrd="0" destOrd="0" presId="urn:microsoft.com/office/officeart/2005/8/layout/lProcess3"/>
    <dgm:cxn modelId="{A49BEF20-965A-4314-916E-4AFF66604699}" type="presOf" srcId="{13437766-5B6D-40D0-90D6-DBE451052600}" destId="{8DD9A161-50D2-4A27-86D5-257D55C9CDCD}" srcOrd="0" destOrd="0" presId="urn:microsoft.com/office/officeart/2005/8/layout/lProcess3"/>
    <dgm:cxn modelId="{06989027-DC9C-418B-9C75-0AEF2B8F476C}" type="presOf" srcId="{3B8B72C6-448A-4360-8524-44672494462A}" destId="{E563114C-2347-4B10-8FEB-AF15F439C8B5}" srcOrd="0" destOrd="0" presId="urn:microsoft.com/office/officeart/2005/8/layout/lProcess3"/>
    <dgm:cxn modelId="{6B01D72B-B726-4ABD-80D8-DF7412682861}" type="presOf" srcId="{04B5331A-04B9-4185-9DA5-FC59CF40B847}" destId="{5CF69B02-C069-4D31-9F33-44C632F59CA3}" srcOrd="0" destOrd="0" presId="urn:microsoft.com/office/officeart/2005/8/layout/lProcess3"/>
    <dgm:cxn modelId="{E2D9F52F-C139-44BB-BF47-D6488E88CD92}" srcId="{20A359A5-83C4-47B5-9380-5BC382D2B5B1}" destId="{00851A57-BFFA-4E08-80CE-C6FDB99923AB}" srcOrd="2" destOrd="0" parTransId="{45D67902-7BDD-41E1-AE48-D4BD0C5B05D9}" sibTransId="{1BD5BCE0-BC7C-4B1A-82D8-2C4B34486DFE}"/>
    <dgm:cxn modelId="{B8F81E30-1344-44DF-9A8B-1473CDC1929C}" srcId="{86E02C92-D927-4B96-9724-630A9AC1F1DA}" destId="{762C38C8-C729-4079-88E1-B0B389CB757B}" srcOrd="0" destOrd="0" parTransId="{FAA30E32-86A9-4F03-B7C1-71C1830EF9D4}" sibTransId="{7597F3CE-E25B-4576-9723-844EDB3F8F39}"/>
    <dgm:cxn modelId="{93908B30-D850-4489-AAE8-5861D8D39877}" srcId="{0FFC7F36-1B56-467B-8839-73BCC551FF53}" destId="{1542DE5E-009D-440D-936B-2DD52A0F26FF}" srcOrd="2" destOrd="0" parTransId="{ADEF1D21-C766-4555-87ED-970CD3F731B5}" sibTransId="{8C5FB602-3105-4677-AA9C-624640F02F0C}"/>
    <dgm:cxn modelId="{F0202E34-8B63-4257-A9FF-E95C7D78578A}" srcId="{52BAB84F-130F-4795-8823-54ADCA078ADC}" destId="{C4E6EEB2-C99C-4933-B5DF-C8E1FD15C1B2}" srcOrd="2" destOrd="0" parTransId="{2639A93B-771E-4FF5-9D68-D4EB6A46AE00}" sibTransId="{F8BCB82B-F697-4761-AC8F-D42132A71190}"/>
    <dgm:cxn modelId="{DBE1463C-3406-4254-9994-AD5496419974}" type="presOf" srcId="{EA5AED53-53BF-4F6E-A82C-EE0B54D74986}" destId="{9781FCDD-CEA6-4F15-83BE-C7A4A74B65AC}" srcOrd="0" destOrd="0" presId="urn:microsoft.com/office/officeart/2005/8/layout/lProcess3"/>
    <dgm:cxn modelId="{6C9A0D5C-FC35-48E2-BE2E-E874315DB046}" srcId="{20A359A5-83C4-47B5-9380-5BC382D2B5B1}" destId="{04B5331A-04B9-4185-9DA5-FC59CF40B847}" srcOrd="1" destOrd="0" parTransId="{8089F968-E68A-4B85-988C-7EF46E98FAE4}" sibTransId="{64F3D0BF-181E-4817-B14A-971615E8A82F}"/>
    <dgm:cxn modelId="{AF16585D-82F4-4CDF-8CAD-4EF41FE079E8}" type="presOf" srcId="{79A06C50-E143-4B21-8AE3-4D0566A095E2}" destId="{C879BA41-20E5-4829-A5BC-3161A6AFC967}" srcOrd="0" destOrd="0" presId="urn:microsoft.com/office/officeart/2005/8/layout/lProcess3"/>
    <dgm:cxn modelId="{2ED33B61-65B3-4755-A976-996502F11CE3}" srcId="{20A359A5-83C4-47B5-9380-5BC382D2B5B1}" destId="{A2CF8EDD-BEC2-437E-953A-6D8B1AB4A63D}" srcOrd="3" destOrd="0" parTransId="{CACE59E5-B659-4F6A-BC53-8774A7B562A5}" sibTransId="{85A3D68F-D038-47A6-89BB-1AE8C25547DF}"/>
    <dgm:cxn modelId="{A79B5F41-A600-45AA-A4B1-556F0BBDD460}" srcId="{20A359A5-83C4-47B5-9380-5BC382D2B5B1}" destId="{52BAB84F-130F-4795-8823-54ADCA078ADC}" srcOrd="5" destOrd="0" parTransId="{337D1287-89DA-42C7-AB91-8CFB5B98C861}" sibTransId="{0D34C6FB-75A2-46DB-85B1-E5C12E7D72B0}"/>
    <dgm:cxn modelId="{50228242-29E0-4472-8D83-40F59EAE3566}" srcId="{04B5331A-04B9-4185-9DA5-FC59CF40B847}" destId="{F132CC6C-FB02-4600-835A-6D539AF650DF}" srcOrd="0" destOrd="0" parTransId="{1C84530E-51BF-483B-9862-5317455B5E30}" sibTransId="{4A1B784E-9F83-4803-AFCE-81798A6A33C2}"/>
    <dgm:cxn modelId="{072F0243-636B-45CF-9594-749F881D44DA}" type="presOf" srcId="{BDC18A1D-DFC1-4DD5-9931-17C14CDCE5E5}" destId="{9AB77553-0BA2-4875-84E7-B4ABC9CB1AF3}" srcOrd="0" destOrd="0" presId="urn:microsoft.com/office/officeart/2005/8/layout/lProcess3"/>
    <dgm:cxn modelId="{46462F45-A120-45B7-91DF-02961A11DA81}" srcId="{0FFC7F36-1B56-467B-8839-73BCC551FF53}" destId="{4E0E25D0-14F7-4F69-95A3-F61FD2757344}" srcOrd="1" destOrd="0" parTransId="{A957C7FB-CA8F-4015-8A54-84B40F391CEE}" sibTransId="{3FB9F5CF-F255-4900-9A74-7DE593DC6553}"/>
    <dgm:cxn modelId="{1895DA66-C629-426A-8F04-6B59730924C1}" type="presOf" srcId="{1542DE5E-009D-440D-936B-2DD52A0F26FF}" destId="{C9228083-6581-4222-9C25-4D20E99B22C3}" srcOrd="0" destOrd="0" presId="urn:microsoft.com/office/officeart/2005/8/layout/lProcess3"/>
    <dgm:cxn modelId="{C1772269-E00B-49B5-A152-83F280FC1344}" type="presOf" srcId="{762C38C8-C729-4079-88E1-B0B389CB757B}" destId="{6C913B64-00BD-42D9-9AC4-AE7DE80BE10D}" srcOrd="0" destOrd="0" presId="urn:microsoft.com/office/officeart/2005/8/layout/lProcess3"/>
    <dgm:cxn modelId="{7D4C954A-DDAC-44CD-BD3D-4A41A51A4BC0}" type="presOf" srcId="{00851A57-BFFA-4E08-80CE-C6FDB99923AB}" destId="{9AEF9ACD-8527-4C33-9281-E826145E62B9}" srcOrd="0" destOrd="0" presId="urn:microsoft.com/office/officeart/2005/8/layout/lProcess3"/>
    <dgm:cxn modelId="{17EE576F-4C26-4AB1-81AF-687F746E7829}" srcId="{06469ABE-2C48-4CED-9907-24789846AF69}" destId="{EA5AED53-53BF-4F6E-A82C-EE0B54D74986}" srcOrd="1" destOrd="0" parTransId="{8E4E1C1D-FE41-4F82-8292-A4C38A10B8CC}" sibTransId="{CB1F1ADD-7908-4192-9E68-CEF73056749C}"/>
    <dgm:cxn modelId="{47739070-B941-4CF9-8457-E458422ED388}" srcId="{36ADE7C8-B994-4791-82C3-56585BEF1B52}" destId="{24F95A32-BCC7-49F1-84E4-3CA1BE659A4B}" srcOrd="1" destOrd="0" parTransId="{20604797-EA78-47ED-893A-2C4A386F24FF}" sibTransId="{00434CBC-A427-41AD-8E87-4658E74946A8}"/>
    <dgm:cxn modelId="{37E7AA70-5AB3-4BE5-A8F0-6510563E97D2}" srcId="{20A359A5-83C4-47B5-9380-5BC382D2B5B1}" destId="{36ADE7C8-B994-4791-82C3-56585BEF1B52}" srcOrd="6" destOrd="0" parTransId="{4D040762-CD07-4CBC-A7D9-F75C5F3368DD}" sibTransId="{0796258F-DDAF-4C49-B165-164EBF642FCF}"/>
    <dgm:cxn modelId="{B3172E51-032C-43D1-9A67-D32E391EB4FD}" srcId="{0FFC7F36-1B56-467B-8839-73BCC551FF53}" destId="{13437766-5B6D-40D0-90D6-DBE451052600}" srcOrd="3" destOrd="0" parTransId="{8979BD53-BE9E-4627-B12D-3D57669B83AB}" sibTransId="{779069F5-D4BD-4023-A151-D9A0B5312A78}"/>
    <dgm:cxn modelId="{CB93C351-AF54-4AED-9429-FEEBAF01EAEB}" type="presOf" srcId="{86E02C92-D927-4B96-9724-630A9AC1F1DA}" destId="{986EC708-A957-4D5A-8267-A5FBB685B2F6}" srcOrd="0" destOrd="0" presId="urn:microsoft.com/office/officeart/2005/8/layout/lProcess3"/>
    <dgm:cxn modelId="{9020A956-1949-4C73-9B8A-193EDAD710CF}" type="presOf" srcId="{85907D6C-682D-4667-91AC-F0D030C9BD75}" destId="{6E6366C8-DF6A-4E22-9D20-EA3124E5CC2E}" srcOrd="0" destOrd="0" presId="urn:microsoft.com/office/officeart/2005/8/layout/lProcess3"/>
    <dgm:cxn modelId="{D9BDFE7F-3179-4C36-9A07-37D3A67C3CDF}" srcId="{86E02C92-D927-4B96-9724-630A9AC1F1DA}" destId="{508253C3-E8C9-44C9-8A56-6FF0C67FCB32}" srcOrd="1" destOrd="0" parTransId="{9840E3E0-B141-42C0-8B89-6E3B5549A376}" sibTransId="{A9DE466B-D612-4DEE-AB3E-39D7072277EF}"/>
    <dgm:cxn modelId="{D5241083-29BA-4B32-9802-EA9A53C151D4}" srcId="{20A359A5-83C4-47B5-9380-5BC382D2B5B1}" destId="{06469ABE-2C48-4CED-9907-24789846AF69}" srcOrd="0" destOrd="0" parTransId="{6DD5BA29-708F-4051-B46A-2BECCB57516D}" sibTransId="{80F7395C-C0A6-4383-9EFE-A573D54A3CE0}"/>
    <dgm:cxn modelId="{ECE62B83-56B2-474C-89B4-ACE42CE1AEFE}" srcId="{06469ABE-2C48-4CED-9907-24789846AF69}" destId="{7C996F16-EABB-4466-84C8-957D50C07750}" srcOrd="4" destOrd="0" parTransId="{63618B90-99B3-4443-BE02-1BC5BC1F7665}" sibTransId="{FF8FB419-7FBE-40AA-9546-8E318AEA0967}"/>
    <dgm:cxn modelId="{4AE37084-94FC-4E1D-92BF-2CD57815B1F2}" type="presOf" srcId="{EC1034D9-7FCE-441B-BDBE-711E365A43D3}" destId="{AC316274-3F2D-48D4-AD31-5F224AA48D56}" srcOrd="0" destOrd="0" presId="urn:microsoft.com/office/officeart/2005/8/layout/lProcess3"/>
    <dgm:cxn modelId="{76EDA687-F0AE-4526-9BA3-209C57884CAC}" type="presOf" srcId="{BD59AF31-FAA9-464E-9DDB-F0C12C282289}" destId="{31EDE22E-2418-4C55-A2B3-C18B9785BE0F}" srcOrd="0" destOrd="0" presId="urn:microsoft.com/office/officeart/2005/8/layout/lProcess3"/>
    <dgm:cxn modelId="{9D2A7489-AB11-46AE-929A-09B60D3CDDDD}" type="presOf" srcId="{0FFC7F36-1B56-467B-8839-73BCC551FF53}" destId="{CA9612A3-9EA4-4470-9293-5377F65C8B43}" srcOrd="0" destOrd="0" presId="urn:microsoft.com/office/officeart/2005/8/layout/lProcess3"/>
    <dgm:cxn modelId="{5FCBE18B-604B-4793-9E70-D6A2C4220CA2}" type="presOf" srcId="{4E0E25D0-14F7-4F69-95A3-F61FD2757344}" destId="{00DC336A-287F-408F-9719-54209A0FE4E4}" srcOrd="0" destOrd="0" presId="urn:microsoft.com/office/officeart/2005/8/layout/lProcess3"/>
    <dgm:cxn modelId="{2E83C496-2C8B-4474-9C77-196FD8B1D95F}" srcId="{20A359A5-83C4-47B5-9380-5BC382D2B5B1}" destId="{0FFC7F36-1B56-467B-8839-73BCC551FF53}" srcOrd="4" destOrd="0" parTransId="{4EB7035F-A589-408D-AC03-BC953F82FE2D}" sibTransId="{F7593524-AAAF-4035-9C72-E747C9A9AEB1}"/>
    <dgm:cxn modelId="{6B54D598-B7FD-42E1-ADF8-E076088C79A6}" type="presOf" srcId="{F132CC6C-FB02-4600-835A-6D539AF650DF}" destId="{5E260431-C2E9-4264-92D3-018B731B2844}" srcOrd="0" destOrd="0" presId="urn:microsoft.com/office/officeart/2005/8/layout/lProcess3"/>
    <dgm:cxn modelId="{E40F3A9B-25B1-4D1C-9907-EA3A92F52613}" type="presOf" srcId="{508253C3-E8C9-44C9-8A56-6FF0C67FCB32}" destId="{31689569-1D55-4921-8AF1-4CBEAEE57C3B}" srcOrd="0" destOrd="0" presId="urn:microsoft.com/office/officeart/2005/8/layout/lProcess3"/>
    <dgm:cxn modelId="{DB0AC89E-CDF6-4214-882D-987F8B9C263E}" type="presOf" srcId="{B69AA059-F410-4408-BFC5-5CA1134CE2DA}" destId="{B640F569-06FA-46CB-A966-FAD12FBED307}" srcOrd="0" destOrd="0" presId="urn:microsoft.com/office/officeart/2005/8/layout/lProcess3"/>
    <dgm:cxn modelId="{1C9E37A4-ED55-4DCD-B5A5-CC4DFD18AC7A}" type="presOf" srcId="{7C996F16-EABB-4466-84C8-957D50C07750}" destId="{058F67E2-1F33-482C-B2B8-2F980193DC9E}" srcOrd="0" destOrd="0" presId="urn:microsoft.com/office/officeart/2005/8/layout/lProcess3"/>
    <dgm:cxn modelId="{407AB3B0-5390-4E19-8BDE-4397C9BBA776}" srcId="{36ADE7C8-B994-4791-82C3-56585BEF1B52}" destId="{DED16364-CDDE-4FF4-82EB-5F75F443C9E1}" srcOrd="0" destOrd="0" parTransId="{0C1C15BC-D9AA-4BB2-9212-D0C058436F69}" sibTransId="{1EDD501C-6672-40C2-B493-1F6E2B6355E7}"/>
    <dgm:cxn modelId="{A0311AB2-2259-4500-8D4E-7B9FE8D90EC4}" type="presOf" srcId="{24F95A32-BCC7-49F1-84E4-3CA1BE659A4B}" destId="{3B0F68C4-DFFF-49E4-B61E-73B024DAD48A}" srcOrd="0" destOrd="0" presId="urn:microsoft.com/office/officeart/2005/8/layout/lProcess3"/>
    <dgm:cxn modelId="{0564F2B4-EB91-4932-9CBD-26F6D00BC74C}" type="presOf" srcId="{2FFC561A-1BB7-4DBC-A3C6-8239135A0729}" destId="{0191518C-EBD8-4A54-81BC-661BBBB79834}" srcOrd="0" destOrd="0" presId="urn:microsoft.com/office/officeart/2005/8/layout/lProcess3"/>
    <dgm:cxn modelId="{D1EED0B6-1485-4D6D-97FB-D7F39CC8F183}" type="presOf" srcId="{A62EC6C2-6A77-4863-9798-BCE08E3D1DAB}" destId="{A0D871C0-02AB-4EE2-BF3C-DB230CD150E8}" srcOrd="0" destOrd="0" presId="urn:microsoft.com/office/officeart/2005/8/layout/lProcess3"/>
    <dgm:cxn modelId="{F7E55CB9-2964-4AC9-ADC7-61626BBE3E46}" srcId="{00851A57-BFFA-4E08-80CE-C6FDB99923AB}" destId="{8974AF59-CDDF-4803-B9CF-D75138E5E41D}" srcOrd="1" destOrd="0" parTransId="{FD801BE0-7277-448C-970C-1946D69DC3F0}" sibTransId="{1E286619-2274-4420-83FE-DC098B35D67B}"/>
    <dgm:cxn modelId="{887C3CBA-D3A4-4722-9EC7-2DC10D941ED7}" type="presOf" srcId="{43DE76EA-FDB3-4A48-ADB6-BCFEBCC5CBB5}" destId="{1F1A0BE0-DDC6-411B-9203-B168A4B7901A}" srcOrd="0" destOrd="0" presId="urn:microsoft.com/office/officeart/2005/8/layout/lProcess3"/>
    <dgm:cxn modelId="{77C3C3C3-0A0A-45C5-8B6B-94B6FCE8C7E0}" srcId="{04B5331A-04B9-4185-9DA5-FC59CF40B847}" destId="{A428FAAB-CECD-459A-B647-75F26E68D02B}" srcOrd="1" destOrd="0" parTransId="{36667709-B03F-4D55-B896-4E9366A0EA9D}" sibTransId="{36260377-7C3A-4437-AA4E-EB6199D18268}"/>
    <dgm:cxn modelId="{E86B62C8-34CD-4390-920C-4E1E99A2F2D3}" srcId="{04B5331A-04B9-4185-9DA5-FC59CF40B847}" destId="{A62EC6C2-6A77-4863-9798-BCE08E3D1DAB}" srcOrd="3" destOrd="0" parTransId="{D6478B12-82E4-41D9-8CE7-8E5537B1B7D1}" sibTransId="{6A5631EF-187D-4EBD-A58C-15C400B44F42}"/>
    <dgm:cxn modelId="{73CF01CA-7200-4742-82D4-D677F2AC15F5}" srcId="{A2CF8EDD-BEC2-437E-953A-6D8B1AB4A63D}" destId="{3B8B72C6-448A-4360-8524-44672494462A}" srcOrd="1" destOrd="0" parTransId="{0F601276-3867-43AD-A216-AB1BEE105DD7}" sibTransId="{184508D7-EA5D-433B-ADCF-5D63EBDA2CF4}"/>
    <dgm:cxn modelId="{237E7ECA-5676-48FC-9051-7827016DFDF6}" type="presOf" srcId="{52BAB84F-130F-4795-8823-54ADCA078ADC}" destId="{3147DB94-5916-4781-A67E-07173FB1E0E5}" srcOrd="0" destOrd="0" presId="urn:microsoft.com/office/officeart/2005/8/layout/lProcess3"/>
    <dgm:cxn modelId="{D0DCDCCE-646A-4D1C-A05E-FD066869FC6D}" srcId="{00851A57-BFFA-4E08-80CE-C6FDB99923AB}" destId="{FF27756C-9B9E-404F-B172-6F2571EA8AEC}" srcOrd="0" destOrd="0" parTransId="{F2210D0C-F2DB-42B1-ACEB-355489284A1F}" sibTransId="{6DE27114-AAD3-4368-9471-ED55C8347175}"/>
    <dgm:cxn modelId="{085212D1-D6A1-4023-BB34-7FEB38F1F013}" srcId="{06469ABE-2C48-4CED-9907-24789846AF69}" destId="{BD59AF31-FAA9-464E-9DDB-F0C12C282289}" srcOrd="2" destOrd="0" parTransId="{C08C5A70-8D9E-4B00-8C59-C081CC32D778}" sibTransId="{588A003D-FD1D-43BF-BE74-277E65999168}"/>
    <dgm:cxn modelId="{D823BADA-69A2-4B83-A64A-EBC1EAEA114F}" srcId="{04B5331A-04B9-4185-9DA5-FC59CF40B847}" destId="{79A06C50-E143-4B21-8AE3-4D0566A095E2}" srcOrd="2" destOrd="0" parTransId="{DB2C6357-BD9A-46E1-8898-F1C6E517B6AC}" sibTransId="{74EF6033-71CC-4FF8-886C-DE22C2D07472}"/>
    <dgm:cxn modelId="{C182A6DD-386E-4295-83BA-395F4AEBD684}" type="presOf" srcId="{06469ABE-2C48-4CED-9907-24789846AF69}" destId="{5DF2636F-BE94-421F-AAB3-BD1BDBAAE576}" srcOrd="0" destOrd="0" presId="urn:microsoft.com/office/officeart/2005/8/layout/lProcess3"/>
    <dgm:cxn modelId="{E0DA78E0-A338-4DED-B90F-5C8DDCB4DAA2}" srcId="{52BAB84F-130F-4795-8823-54ADCA078ADC}" destId="{85907D6C-682D-4667-91AC-F0D030C9BD75}" srcOrd="0" destOrd="0" parTransId="{18D803D3-C9D9-41D1-8C0C-5C6F6383F48C}" sibTransId="{C6096773-FF45-490C-98A9-2C0C7B6C5927}"/>
    <dgm:cxn modelId="{6E3F92E3-3F1B-4E24-BF83-B18C06A00201}" type="presOf" srcId="{FF27756C-9B9E-404F-B172-6F2571EA8AEC}" destId="{4C366B16-9935-4EB2-B58B-BC97B0F4A9A2}" srcOrd="0" destOrd="0" presId="urn:microsoft.com/office/officeart/2005/8/layout/lProcess3"/>
    <dgm:cxn modelId="{D4E89AE4-4794-4D37-A804-746ACFDD933B}" srcId="{20A359A5-83C4-47B5-9380-5BC382D2B5B1}" destId="{9C3D2BA7-40A8-4A6E-94CC-423DF52F8F1D}" srcOrd="7" destOrd="0" parTransId="{4FA9F1E4-DC63-44DF-8B1A-29104382777D}" sibTransId="{3463D391-39AE-4774-B32B-0FC34EDF504B}"/>
    <dgm:cxn modelId="{AC10B5E5-F7E2-47F5-B54F-E67C1D873066}" srcId="{A2CF8EDD-BEC2-437E-953A-6D8B1AB4A63D}" destId="{B69AA059-F410-4408-BFC5-5CA1134CE2DA}" srcOrd="0" destOrd="0" parTransId="{E8A1713E-5E08-469C-8F59-B4B4939A4F2B}" sibTransId="{8C634A6B-BF37-4FE7-ADDA-0E927795B1A2}"/>
    <dgm:cxn modelId="{3BBAAEE7-8309-455D-849F-1C93DA4EC384}" srcId="{52BAB84F-130F-4795-8823-54ADCA078ADC}" destId="{EC1034D9-7FCE-441B-BDBE-711E365A43D3}" srcOrd="1" destOrd="0" parTransId="{E572DF40-6CA6-4E49-AF75-EFD86334EC6E}" sibTransId="{E27F65B4-BB97-496C-A3D5-89B7637CB7C9}"/>
    <dgm:cxn modelId="{4E5051EA-922C-4DC8-9503-2493253D96FF}" type="presOf" srcId="{20A359A5-83C4-47B5-9380-5BC382D2B5B1}" destId="{94265837-B873-454D-90B1-0AF71F4B6DDE}" srcOrd="0" destOrd="0" presId="urn:microsoft.com/office/officeart/2005/8/layout/lProcess3"/>
    <dgm:cxn modelId="{03D473EB-5D69-4775-B18C-026BB8DC3678}" type="presOf" srcId="{A428FAAB-CECD-459A-B647-75F26E68D02B}" destId="{E9CD38D5-7AE4-48BC-A7E1-6162CA7221E3}" srcOrd="0" destOrd="0" presId="urn:microsoft.com/office/officeart/2005/8/layout/lProcess3"/>
    <dgm:cxn modelId="{3A0761ED-9D52-48F2-97C9-F9BB0831380C}" srcId="{20A359A5-83C4-47B5-9380-5BC382D2B5B1}" destId="{86E02C92-D927-4B96-9724-630A9AC1F1DA}" srcOrd="8" destOrd="0" parTransId="{3B5C1A48-0A31-4354-96EA-167E7F99CB30}" sibTransId="{EEC0F837-0F64-4665-8998-CB392738C877}"/>
    <dgm:cxn modelId="{E824ABBB-CB68-41F0-B918-1BC4D8E08062}" type="presParOf" srcId="{94265837-B873-454D-90B1-0AF71F4B6DDE}" destId="{AFC91149-EBB5-4A58-8492-6D5C389F17AF}" srcOrd="0" destOrd="0" presId="urn:microsoft.com/office/officeart/2005/8/layout/lProcess3"/>
    <dgm:cxn modelId="{FF76E764-D075-484A-A653-5C4D9293D855}" type="presParOf" srcId="{AFC91149-EBB5-4A58-8492-6D5C389F17AF}" destId="{5DF2636F-BE94-421F-AAB3-BD1BDBAAE576}" srcOrd="0" destOrd="0" presId="urn:microsoft.com/office/officeart/2005/8/layout/lProcess3"/>
    <dgm:cxn modelId="{EEFB4B94-182C-47BF-8359-652F7569010D}" type="presParOf" srcId="{AFC91149-EBB5-4A58-8492-6D5C389F17AF}" destId="{C0692E7F-99D9-4B20-995A-FE45784C6B53}" srcOrd="1" destOrd="0" presId="urn:microsoft.com/office/officeart/2005/8/layout/lProcess3"/>
    <dgm:cxn modelId="{00FD0B77-48AF-4C42-8970-EFCD5ED2DBC2}" type="presParOf" srcId="{AFC91149-EBB5-4A58-8492-6D5C389F17AF}" destId="{1F1A0BE0-DDC6-411B-9203-B168A4B7901A}" srcOrd="2" destOrd="0" presId="urn:microsoft.com/office/officeart/2005/8/layout/lProcess3"/>
    <dgm:cxn modelId="{E2D997B7-E8FD-45B8-AD25-CB8272334E09}" type="presParOf" srcId="{AFC91149-EBB5-4A58-8492-6D5C389F17AF}" destId="{9FDD4D8A-DB52-4295-92DA-16705C15F5C1}" srcOrd="3" destOrd="0" presId="urn:microsoft.com/office/officeart/2005/8/layout/lProcess3"/>
    <dgm:cxn modelId="{072DC431-FD91-43DA-B2C2-8B5309D5FABE}" type="presParOf" srcId="{AFC91149-EBB5-4A58-8492-6D5C389F17AF}" destId="{9781FCDD-CEA6-4F15-83BE-C7A4A74B65AC}" srcOrd="4" destOrd="0" presId="urn:microsoft.com/office/officeart/2005/8/layout/lProcess3"/>
    <dgm:cxn modelId="{3410D28B-05C5-4465-B314-2CAF995AB729}" type="presParOf" srcId="{AFC91149-EBB5-4A58-8492-6D5C389F17AF}" destId="{5BC20240-1D93-4266-A9AE-526978D668E6}" srcOrd="5" destOrd="0" presId="urn:microsoft.com/office/officeart/2005/8/layout/lProcess3"/>
    <dgm:cxn modelId="{3E418CA6-B161-4B5A-83A7-0901A8B8B489}" type="presParOf" srcId="{AFC91149-EBB5-4A58-8492-6D5C389F17AF}" destId="{31EDE22E-2418-4C55-A2B3-C18B9785BE0F}" srcOrd="6" destOrd="0" presId="urn:microsoft.com/office/officeart/2005/8/layout/lProcess3"/>
    <dgm:cxn modelId="{4ECF986A-0653-43A5-8734-D50D18CBFDCA}" type="presParOf" srcId="{AFC91149-EBB5-4A58-8492-6D5C389F17AF}" destId="{0DD8B869-6808-4B31-8B65-6AD165DC4FC2}" srcOrd="7" destOrd="0" presId="urn:microsoft.com/office/officeart/2005/8/layout/lProcess3"/>
    <dgm:cxn modelId="{14796F8B-E44B-43C5-B14F-AE0AD074CC99}" type="presParOf" srcId="{AFC91149-EBB5-4A58-8492-6D5C389F17AF}" destId="{9AB77553-0BA2-4875-84E7-B4ABC9CB1AF3}" srcOrd="8" destOrd="0" presId="urn:microsoft.com/office/officeart/2005/8/layout/lProcess3"/>
    <dgm:cxn modelId="{76909F63-7EA4-4E00-B21C-BA6B95A168DF}" type="presParOf" srcId="{AFC91149-EBB5-4A58-8492-6D5C389F17AF}" destId="{7B4E480E-D882-4161-8280-869E22166393}" srcOrd="9" destOrd="0" presId="urn:microsoft.com/office/officeart/2005/8/layout/lProcess3"/>
    <dgm:cxn modelId="{EA3A2983-BF3A-4379-9F4A-40A505CFBF0E}" type="presParOf" srcId="{AFC91149-EBB5-4A58-8492-6D5C389F17AF}" destId="{058F67E2-1F33-482C-B2B8-2F980193DC9E}" srcOrd="10" destOrd="0" presId="urn:microsoft.com/office/officeart/2005/8/layout/lProcess3"/>
    <dgm:cxn modelId="{0F8F99D8-0E11-4AFE-9CA8-592AD13342D1}" type="presParOf" srcId="{94265837-B873-454D-90B1-0AF71F4B6DDE}" destId="{C236C642-9ACC-4A3B-9FF9-19783E093B12}" srcOrd="1" destOrd="0" presId="urn:microsoft.com/office/officeart/2005/8/layout/lProcess3"/>
    <dgm:cxn modelId="{4EF5AF6B-EB3A-4ABE-A15C-87202F35EDF2}" type="presParOf" srcId="{94265837-B873-454D-90B1-0AF71F4B6DDE}" destId="{BAE2E448-88B8-4E23-9351-E20781796534}" srcOrd="2" destOrd="0" presId="urn:microsoft.com/office/officeart/2005/8/layout/lProcess3"/>
    <dgm:cxn modelId="{E2561DE3-2843-486B-B2EC-E6026AA6FD11}" type="presParOf" srcId="{BAE2E448-88B8-4E23-9351-E20781796534}" destId="{5CF69B02-C069-4D31-9F33-44C632F59CA3}" srcOrd="0" destOrd="0" presId="urn:microsoft.com/office/officeart/2005/8/layout/lProcess3"/>
    <dgm:cxn modelId="{52014BB5-FFB1-4FF5-B16E-AEE1D12A14A8}" type="presParOf" srcId="{BAE2E448-88B8-4E23-9351-E20781796534}" destId="{9BFEB182-C786-4CDC-BCF1-412F346F9E1F}" srcOrd="1" destOrd="0" presId="urn:microsoft.com/office/officeart/2005/8/layout/lProcess3"/>
    <dgm:cxn modelId="{3ED06ADB-DFAA-4F4F-A92B-B9BA19CFABE3}" type="presParOf" srcId="{BAE2E448-88B8-4E23-9351-E20781796534}" destId="{5E260431-C2E9-4264-92D3-018B731B2844}" srcOrd="2" destOrd="0" presId="urn:microsoft.com/office/officeart/2005/8/layout/lProcess3"/>
    <dgm:cxn modelId="{91EEC955-FE18-468E-ADAC-7C94096C5D72}" type="presParOf" srcId="{BAE2E448-88B8-4E23-9351-E20781796534}" destId="{16787272-527D-49EB-8BCE-27BF8667F442}" srcOrd="3" destOrd="0" presId="urn:microsoft.com/office/officeart/2005/8/layout/lProcess3"/>
    <dgm:cxn modelId="{79D5ECC9-E9BD-47C5-8B64-22F4E3355476}" type="presParOf" srcId="{BAE2E448-88B8-4E23-9351-E20781796534}" destId="{E9CD38D5-7AE4-48BC-A7E1-6162CA7221E3}" srcOrd="4" destOrd="0" presId="urn:microsoft.com/office/officeart/2005/8/layout/lProcess3"/>
    <dgm:cxn modelId="{512031BA-F67F-4736-80E6-5265BE252A56}" type="presParOf" srcId="{BAE2E448-88B8-4E23-9351-E20781796534}" destId="{4D8CE154-4E11-4D17-860D-2CE31AC2B57F}" srcOrd="5" destOrd="0" presId="urn:microsoft.com/office/officeart/2005/8/layout/lProcess3"/>
    <dgm:cxn modelId="{A4BADE0E-2647-4FAF-9FE0-1821684AFE89}" type="presParOf" srcId="{BAE2E448-88B8-4E23-9351-E20781796534}" destId="{C879BA41-20E5-4829-A5BC-3161A6AFC967}" srcOrd="6" destOrd="0" presId="urn:microsoft.com/office/officeart/2005/8/layout/lProcess3"/>
    <dgm:cxn modelId="{FC5441FE-E69E-45BE-BA17-56D8E078DA84}" type="presParOf" srcId="{BAE2E448-88B8-4E23-9351-E20781796534}" destId="{4FE022F9-6F6D-4621-BD6E-DC47E52D93F5}" srcOrd="7" destOrd="0" presId="urn:microsoft.com/office/officeart/2005/8/layout/lProcess3"/>
    <dgm:cxn modelId="{57AC95BB-7F63-46BC-8CD0-5E32C86FBA5C}" type="presParOf" srcId="{BAE2E448-88B8-4E23-9351-E20781796534}" destId="{A0D871C0-02AB-4EE2-BF3C-DB230CD150E8}" srcOrd="8" destOrd="0" presId="urn:microsoft.com/office/officeart/2005/8/layout/lProcess3"/>
    <dgm:cxn modelId="{3B963949-ED6E-4C46-8D9C-FE816555B773}" type="presParOf" srcId="{94265837-B873-454D-90B1-0AF71F4B6DDE}" destId="{29193E8B-8568-47E7-9037-6625898D28DD}" srcOrd="3" destOrd="0" presId="urn:microsoft.com/office/officeart/2005/8/layout/lProcess3"/>
    <dgm:cxn modelId="{9BD87C82-A92B-458E-8E5F-29097887754B}" type="presParOf" srcId="{94265837-B873-454D-90B1-0AF71F4B6DDE}" destId="{A1C01C62-F55A-4DAF-941E-CAE1593C1619}" srcOrd="4" destOrd="0" presId="urn:microsoft.com/office/officeart/2005/8/layout/lProcess3"/>
    <dgm:cxn modelId="{761AD76E-E67D-44F0-B3F5-14CBA08B820F}" type="presParOf" srcId="{A1C01C62-F55A-4DAF-941E-CAE1593C1619}" destId="{9AEF9ACD-8527-4C33-9281-E826145E62B9}" srcOrd="0" destOrd="0" presId="urn:microsoft.com/office/officeart/2005/8/layout/lProcess3"/>
    <dgm:cxn modelId="{474E4091-A3D4-4015-93EE-BCEE7E0DF69E}" type="presParOf" srcId="{A1C01C62-F55A-4DAF-941E-CAE1593C1619}" destId="{E006981B-9BEF-4B0F-8A64-B45DB4DE619F}" srcOrd="1" destOrd="0" presId="urn:microsoft.com/office/officeart/2005/8/layout/lProcess3"/>
    <dgm:cxn modelId="{E1A8B36D-D4EB-431B-A2FD-416568C91C4C}" type="presParOf" srcId="{A1C01C62-F55A-4DAF-941E-CAE1593C1619}" destId="{4C366B16-9935-4EB2-B58B-BC97B0F4A9A2}" srcOrd="2" destOrd="0" presId="urn:microsoft.com/office/officeart/2005/8/layout/lProcess3"/>
    <dgm:cxn modelId="{8F6572AD-F02C-48B2-AFDB-964CB3069442}" type="presParOf" srcId="{A1C01C62-F55A-4DAF-941E-CAE1593C1619}" destId="{168E1297-AEAD-44FC-83A7-C3EB35A0B799}" srcOrd="3" destOrd="0" presId="urn:microsoft.com/office/officeart/2005/8/layout/lProcess3"/>
    <dgm:cxn modelId="{21A67043-AE8B-4B50-86F6-C9B39F950389}" type="presParOf" srcId="{A1C01C62-F55A-4DAF-941E-CAE1593C1619}" destId="{886EB073-D156-4DB3-AB0F-614B616C5650}" srcOrd="4" destOrd="0" presId="urn:microsoft.com/office/officeart/2005/8/layout/lProcess3"/>
    <dgm:cxn modelId="{3DE40065-3D8F-48D5-B7D3-AB40369E90B2}" type="presParOf" srcId="{94265837-B873-454D-90B1-0AF71F4B6DDE}" destId="{914059E2-9975-4115-AC13-FE37935A4C10}" srcOrd="5" destOrd="0" presId="urn:microsoft.com/office/officeart/2005/8/layout/lProcess3"/>
    <dgm:cxn modelId="{057601C5-721E-470C-8CE3-89DC7D6C90E6}" type="presParOf" srcId="{94265837-B873-454D-90B1-0AF71F4B6DDE}" destId="{C1CD9C7B-C820-4C7A-ACA8-C0D61247913B}" srcOrd="6" destOrd="0" presId="urn:microsoft.com/office/officeart/2005/8/layout/lProcess3"/>
    <dgm:cxn modelId="{9A855B05-48C5-4F4C-BE73-BD5893B6212D}" type="presParOf" srcId="{C1CD9C7B-C820-4C7A-ACA8-C0D61247913B}" destId="{82B9D616-21AF-410C-B9D1-6A714560711A}" srcOrd="0" destOrd="0" presId="urn:microsoft.com/office/officeart/2005/8/layout/lProcess3"/>
    <dgm:cxn modelId="{927C914A-B9CA-4C50-96AC-09814EF0B1A0}" type="presParOf" srcId="{C1CD9C7B-C820-4C7A-ACA8-C0D61247913B}" destId="{58B917E0-3ED4-4496-A639-D400BFC4BBB3}" srcOrd="1" destOrd="0" presId="urn:microsoft.com/office/officeart/2005/8/layout/lProcess3"/>
    <dgm:cxn modelId="{324EFC07-9057-45D9-8AB3-BB9406E41992}" type="presParOf" srcId="{C1CD9C7B-C820-4C7A-ACA8-C0D61247913B}" destId="{B640F569-06FA-46CB-A966-FAD12FBED307}" srcOrd="2" destOrd="0" presId="urn:microsoft.com/office/officeart/2005/8/layout/lProcess3"/>
    <dgm:cxn modelId="{48E68E3F-B099-4978-B4B8-0DDC729F0B2F}" type="presParOf" srcId="{C1CD9C7B-C820-4C7A-ACA8-C0D61247913B}" destId="{85F68419-110C-4A48-A878-AAB90C7890B9}" srcOrd="3" destOrd="0" presId="urn:microsoft.com/office/officeart/2005/8/layout/lProcess3"/>
    <dgm:cxn modelId="{534EABB2-1626-46E0-9385-0AC76383C7CE}" type="presParOf" srcId="{C1CD9C7B-C820-4C7A-ACA8-C0D61247913B}" destId="{E563114C-2347-4B10-8FEB-AF15F439C8B5}" srcOrd="4" destOrd="0" presId="urn:microsoft.com/office/officeart/2005/8/layout/lProcess3"/>
    <dgm:cxn modelId="{F58E5FCA-5FE4-4ADC-8A3B-271C49494152}" type="presParOf" srcId="{94265837-B873-454D-90B1-0AF71F4B6DDE}" destId="{C0496E9D-BCAA-4E28-B8A6-AEEBFD8C43DB}" srcOrd="7" destOrd="0" presId="urn:microsoft.com/office/officeart/2005/8/layout/lProcess3"/>
    <dgm:cxn modelId="{5C5850F2-D422-49EE-B530-E06BCD9E9040}" type="presParOf" srcId="{94265837-B873-454D-90B1-0AF71F4B6DDE}" destId="{8986EA4B-85DE-422D-A4AF-097A1DDE049C}" srcOrd="8" destOrd="0" presId="urn:microsoft.com/office/officeart/2005/8/layout/lProcess3"/>
    <dgm:cxn modelId="{384CB585-1011-40B2-B1D2-E0C7086290BB}" type="presParOf" srcId="{8986EA4B-85DE-422D-A4AF-097A1DDE049C}" destId="{CA9612A3-9EA4-4470-9293-5377F65C8B43}" srcOrd="0" destOrd="0" presId="urn:microsoft.com/office/officeart/2005/8/layout/lProcess3"/>
    <dgm:cxn modelId="{5941ED8C-E1F3-4D44-8AA4-D98CD8AAB1FD}" type="presParOf" srcId="{8986EA4B-85DE-422D-A4AF-097A1DDE049C}" destId="{8C55055A-8D45-4E44-82B7-C40A53089589}" srcOrd="1" destOrd="0" presId="urn:microsoft.com/office/officeart/2005/8/layout/lProcess3"/>
    <dgm:cxn modelId="{50FBF595-873F-4B41-80E3-EB5D88C92905}" type="presParOf" srcId="{8986EA4B-85DE-422D-A4AF-097A1DDE049C}" destId="{0191518C-EBD8-4A54-81BC-661BBBB79834}" srcOrd="2" destOrd="0" presId="urn:microsoft.com/office/officeart/2005/8/layout/lProcess3"/>
    <dgm:cxn modelId="{A95499BB-2444-4BD2-85E0-6F9D1ED59558}" type="presParOf" srcId="{8986EA4B-85DE-422D-A4AF-097A1DDE049C}" destId="{30257FF7-1A4F-4302-874E-35FBC0B06F15}" srcOrd="3" destOrd="0" presId="urn:microsoft.com/office/officeart/2005/8/layout/lProcess3"/>
    <dgm:cxn modelId="{8B3C0BED-7807-45CE-A907-B853E7CC2B2B}" type="presParOf" srcId="{8986EA4B-85DE-422D-A4AF-097A1DDE049C}" destId="{00DC336A-287F-408F-9719-54209A0FE4E4}" srcOrd="4" destOrd="0" presId="urn:microsoft.com/office/officeart/2005/8/layout/lProcess3"/>
    <dgm:cxn modelId="{664D9134-A673-485F-A94F-36F6C4207FC1}" type="presParOf" srcId="{8986EA4B-85DE-422D-A4AF-097A1DDE049C}" destId="{1ABD9E23-44BE-4F0E-A63D-BB56553A306C}" srcOrd="5" destOrd="0" presId="urn:microsoft.com/office/officeart/2005/8/layout/lProcess3"/>
    <dgm:cxn modelId="{99820BF7-5789-433D-9598-C94B463FF981}" type="presParOf" srcId="{8986EA4B-85DE-422D-A4AF-097A1DDE049C}" destId="{C9228083-6581-4222-9C25-4D20E99B22C3}" srcOrd="6" destOrd="0" presId="urn:microsoft.com/office/officeart/2005/8/layout/lProcess3"/>
    <dgm:cxn modelId="{31F5297C-01CA-4067-A71D-AAE22436A58A}" type="presParOf" srcId="{8986EA4B-85DE-422D-A4AF-097A1DDE049C}" destId="{9AC452D6-CC73-419A-9087-7AE9FFC50D98}" srcOrd="7" destOrd="0" presId="urn:microsoft.com/office/officeart/2005/8/layout/lProcess3"/>
    <dgm:cxn modelId="{15BC5A49-8AFD-41D0-944D-222D7F49DEB9}" type="presParOf" srcId="{8986EA4B-85DE-422D-A4AF-097A1DDE049C}" destId="{8DD9A161-50D2-4A27-86D5-257D55C9CDCD}" srcOrd="8" destOrd="0" presId="urn:microsoft.com/office/officeart/2005/8/layout/lProcess3"/>
    <dgm:cxn modelId="{935C512E-8FF4-463C-8C16-3E77475CB7DA}" type="presParOf" srcId="{94265837-B873-454D-90B1-0AF71F4B6DDE}" destId="{9B52DE77-FAC1-4C77-880E-5DF04CEB0C8F}" srcOrd="9" destOrd="0" presId="urn:microsoft.com/office/officeart/2005/8/layout/lProcess3"/>
    <dgm:cxn modelId="{126A376E-C76D-43E3-AC7B-E9211FEC4B88}" type="presParOf" srcId="{94265837-B873-454D-90B1-0AF71F4B6DDE}" destId="{943BD5C3-87E4-4340-9B3D-8B7F6E4A3B94}" srcOrd="10" destOrd="0" presId="urn:microsoft.com/office/officeart/2005/8/layout/lProcess3"/>
    <dgm:cxn modelId="{0ADAE7FD-5385-4800-89B8-DC7B6BDE9FF8}" type="presParOf" srcId="{943BD5C3-87E4-4340-9B3D-8B7F6E4A3B94}" destId="{3147DB94-5916-4781-A67E-07173FB1E0E5}" srcOrd="0" destOrd="0" presId="urn:microsoft.com/office/officeart/2005/8/layout/lProcess3"/>
    <dgm:cxn modelId="{9E162B3F-4EFA-41D1-BDBE-542F072D1854}" type="presParOf" srcId="{943BD5C3-87E4-4340-9B3D-8B7F6E4A3B94}" destId="{6BE11AD0-9E4B-4C96-A261-BDD45CCFFFE3}" srcOrd="1" destOrd="0" presId="urn:microsoft.com/office/officeart/2005/8/layout/lProcess3"/>
    <dgm:cxn modelId="{CC4C896C-5D4D-4E7C-A6A6-71069F414AF8}" type="presParOf" srcId="{943BD5C3-87E4-4340-9B3D-8B7F6E4A3B94}" destId="{6E6366C8-DF6A-4E22-9D20-EA3124E5CC2E}" srcOrd="2" destOrd="0" presId="urn:microsoft.com/office/officeart/2005/8/layout/lProcess3"/>
    <dgm:cxn modelId="{B4B45BE5-5FEE-443D-AF34-48D4437BD134}" type="presParOf" srcId="{943BD5C3-87E4-4340-9B3D-8B7F6E4A3B94}" destId="{FC9F1007-94DA-49D4-ACDC-3F94FB9D0A76}" srcOrd="3" destOrd="0" presId="urn:microsoft.com/office/officeart/2005/8/layout/lProcess3"/>
    <dgm:cxn modelId="{1A16FA81-2CAA-498D-95F5-2A2E0D662308}" type="presParOf" srcId="{943BD5C3-87E4-4340-9B3D-8B7F6E4A3B94}" destId="{AC316274-3F2D-48D4-AD31-5F224AA48D56}" srcOrd="4" destOrd="0" presId="urn:microsoft.com/office/officeart/2005/8/layout/lProcess3"/>
    <dgm:cxn modelId="{EFB5D7FD-1F76-4ECF-BC00-F95CE00C9189}" type="presParOf" srcId="{943BD5C3-87E4-4340-9B3D-8B7F6E4A3B94}" destId="{948B277B-E0BA-4672-B9A3-4495D3646838}" srcOrd="5" destOrd="0" presId="urn:microsoft.com/office/officeart/2005/8/layout/lProcess3"/>
    <dgm:cxn modelId="{62F66E3C-8F43-4763-9B3F-B7635745CA73}" type="presParOf" srcId="{943BD5C3-87E4-4340-9B3D-8B7F6E4A3B94}" destId="{0C10686C-A7B1-45A6-B64B-6F4D7D77A4E4}" srcOrd="6" destOrd="0" presId="urn:microsoft.com/office/officeart/2005/8/layout/lProcess3"/>
    <dgm:cxn modelId="{F1A778FA-8EA7-4A9F-9B05-5A868DEC034F}" type="presParOf" srcId="{94265837-B873-454D-90B1-0AF71F4B6DDE}" destId="{431A3784-9C81-4C69-B933-B2C97AB0FF6B}" srcOrd="11" destOrd="0" presId="urn:microsoft.com/office/officeart/2005/8/layout/lProcess3"/>
    <dgm:cxn modelId="{0B1D65D9-9E3B-4AE7-B763-A9E04A4BB748}" type="presParOf" srcId="{94265837-B873-454D-90B1-0AF71F4B6DDE}" destId="{95A351AF-BA7D-460E-BCAB-2F95CDE04683}" srcOrd="12" destOrd="0" presId="urn:microsoft.com/office/officeart/2005/8/layout/lProcess3"/>
    <dgm:cxn modelId="{317D5ADE-F0E1-4C5A-8F56-16280137DEBB}" type="presParOf" srcId="{95A351AF-BA7D-460E-BCAB-2F95CDE04683}" destId="{C70FE5F9-2129-4661-80F4-A0428CA000B0}" srcOrd="0" destOrd="0" presId="urn:microsoft.com/office/officeart/2005/8/layout/lProcess3"/>
    <dgm:cxn modelId="{CACAB3AA-80E4-460C-BB40-289798501E57}" type="presParOf" srcId="{95A351AF-BA7D-460E-BCAB-2F95CDE04683}" destId="{0057415C-3011-409A-A9FE-AAE23038A773}" srcOrd="1" destOrd="0" presId="urn:microsoft.com/office/officeart/2005/8/layout/lProcess3"/>
    <dgm:cxn modelId="{4B890D4B-49AC-43A6-9DF3-9D5685F381DD}" type="presParOf" srcId="{95A351AF-BA7D-460E-BCAB-2F95CDE04683}" destId="{26B2271C-B2AC-46B2-9743-B2D51082F152}" srcOrd="2" destOrd="0" presId="urn:microsoft.com/office/officeart/2005/8/layout/lProcess3"/>
    <dgm:cxn modelId="{E2B2614C-8BB4-4FCC-824B-3E6252FACB78}" type="presParOf" srcId="{95A351AF-BA7D-460E-BCAB-2F95CDE04683}" destId="{90ED786B-8B53-441A-8271-2EE9222A9C09}" srcOrd="3" destOrd="0" presId="urn:microsoft.com/office/officeart/2005/8/layout/lProcess3"/>
    <dgm:cxn modelId="{AEBAB42B-96AE-4356-8EFC-050E7CAFFE17}" type="presParOf" srcId="{95A351AF-BA7D-460E-BCAB-2F95CDE04683}" destId="{3B0F68C4-DFFF-49E4-B61E-73B024DAD48A}" srcOrd="4" destOrd="0" presId="urn:microsoft.com/office/officeart/2005/8/layout/lProcess3"/>
    <dgm:cxn modelId="{90E41AEA-3D84-483E-8C5A-971DFDD3F634}" type="presParOf" srcId="{94265837-B873-454D-90B1-0AF71F4B6DDE}" destId="{C98A4B71-B36A-407B-8765-6F3AEC8AB0DA}" srcOrd="13" destOrd="0" presId="urn:microsoft.com/office/officeart/2005/8/layout/lProcess3"/>
    <dgm:cxn modelId="{1528CBD9-C7A8-4878-BBC6-B8691928A0E5}" type="presParOf" srcId="{94265837-B873-454D-90B1-0AF71F4B6DDE}" destId="{EFEC3202-B20C-46C3-925E-8331829AC3E4}" srcOrd="14" destOrd="0" presId="urn:microsoft.com/office/officeart/2005/8/layout/lProcess3"/>
    <dgm:cxn modelId="{89CAC15D-1615-40E6-9FA2-DA9E543746F0}" type="presParOf" srcId="{EFEC3202-B20C-46C3-925E-8331829AC3E4}" destId="{D54D10FC-D909-43F3-9241-2D24043468B7}" srcOrd="0" destOrd="0" presId="urn:microsoft.com/office/officeart/2005/8/layout/lProcess3"/>
    <dgm:cxn modelId="{9F6CDA09-D781-4B0A-A685-8AE71FD2A002}" type="presParOf" srcId="{EFEC3202-B20C-46C3-925E-8331829AC3E4}" destId="{589CB1C8-2562-418C-895F-B51258967115}" srcOrd="1" destOrd="0" presId="urn:microsoft.com/office/officeart/2005/8/layout/lProcess3"/>
    <dgm:cxn modelId="{D927362F-B053-4A24-89B7-BCAFEBB9C229}" type="presParOf" srcId="{EFEC3202-B20C-46C3-925E-8331829AC3E4}" destId="{0D6197B2-5F02-47D7-A729-242B6CA772B7}" srcOrd="2" destOrd="0" presId="urn:microsoft.com/office/officeart/2005/8/layout/lProcess3"/>
    <dgm:cxn modelId="{851BDD27-9604-4D93-82CC-7D9F12B4A1CD}" type="presParOf" srcId="{94265837-B873-454D-90B1-0AF71F4B6DDE}" destId="{1339ECAE-4BD5-4DD6-A340-03296CDFD918}" srcOrd="15" destOrd="0" presId="urn:microsoft.com/office/officeart/2005/8/layout/lProcess3"/>
    <dgm:cxn modelId="{5B02EA7A-3B51-44CC-B781-663768F3E273}" type="presParOf" srcId="{94265837-B873-454D-90B1-0AF71F4B6DDE}" destId="{EF8DD3E2-5667-4B26-8618-67832F7C5C27}" srcOrd="16" destOrd="0" presId="urn:microsoft.com/office/officeart/2005/8/layout/lProcess3"/>
    <dgm:cxn modelId="{031F354B-1532-49A0-8A1A-20E6D43E6449}" type="presParOf" srcId="{EF8DD3E2-5667-4B26-8618-67832F7C5C27}" destId="{986EC708-A957-4D5A-8267-A5FBB685B2F6}" srcOrd="0" destOrd="0" presId="urn:microsoft.com/office/officeart/2005/8/layout/lProcess3"/>
    <dgm:cxn modelId="{D35B62B9-23DD-462E-A299-BC5B547CBDC3}" type="presParOf" srcId="{EF8DD3E2-5667-4B26-8618-67832F7C5C27}" destId="{71CB16D4-AB81-45E9-87DE-8D010BC0417B}" srcOrd="1" destOrd="0" presId="urn:microsoft.com/office/officeart/2005/8/layout/lProcess3"/>
    <dgm:cxn modelId="{038D577D-6BC7-44F9-9BDB-35D9A83D850A}" type="presParOf" srcId="{EF8DD3E2-5667-4B26-8618-67832F7C5C27}" destId="{6C913B64-00BD-42D9-9AC4-AE7DE80BE10D}" srcOrd="2" destOrd="0" presId="urn:microsoft.com/office/officeart/2005/8/layout/lProcess3"/>
    <dgm:cxn modelId="{91B520F5-7A1C-440E-A36B-FB601632620C}" type="presParOf" srcId="{EF8DD3E2-5667-4B26-8618-67832F7C5C27}" destId="{7AA4F798-9DC5-4683-BECF-408F877BFC08}" srcOrd="3" destOrd="0" presId="urn:microsoft.com/office/officeart/2005/8/layout/lProcess3"/>
    <dgm:cxn modelId="{B1C95ECB-0EC7-4EE8-A255-AFD0D128C18E}" type="presParOf" srcId="{EF8DD3E2-5667-4B26-8618-67832F7C5C27}" destId="{31689569-1D55-4921-8AF1-4CBEAEE57C3B}" srcOrd="4" destOrd="0" presId="urn:microsoft.com/office/officeart/2005/8/layout/lProcess3"/>
    <dgm:cxn modelId="{EA12F777-C116-4FC7-ADBF-C7F8C740DFC4}" type="presParOf" srcId="{EF8DD3E2-5667-4B26-8618-67832F7C5C27}" destId="{AB6B22D3-4811-4771-A374-963D53886CBA}" srcOrd="5" destOrd="0" presId="urn:microsoft.com/office/officeart/2005/8/layout/lProcess3"/>
    <dgm:cxn modelId="{DD99E887-CD7F-4F9E-800F-BEC419EE7A3E}" type="presParOf" srcId="{EF8DD3E2-5667-4B26-8618-67832F7C5C27}" destId="{5E048BA8-FB95-4848-922A-30B68F347719}"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EC9D5B-D199-4E6A-A5AA-FEF5DEE34E1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3FDC4A8-BCD8-4741-AA0C-D708F956B7AC}">
      <dgm:prSet phldrT="[Text]" custT="1"/>
      <dgm:spPr/>
      <dgm:t>
        <a:bodyPr/>
        <a:lstStyle/>
        <a:p>
          <a:pPr algn="ctr"/>
          <a:r>
            <a:rPr lang="en-US" sz="1600" b="1" dirty="0">
              <a:solidFill>
                <a:schemeClr val="tx1"/>
              </a:solidFill>
            </a:rPr>
            <a:t>“RFIN” Published on Procurement Portal     (For 14 Days)</a:t>
          </a:r>
        </a:p>
      </dgm:t>
    </dgm:pt>
    <dgm:pt modelId="{2ACC615D-F252-420F-A190-84685EC7B683}" type="parTrans" cxnId="{B70064EA-6336-409E-A55E-0C446AF3927F}">
      <dgm:prSet/>
      <dgm:spPr/>
      <dgm:t>
        <a:bodyPr/>
        <a:lstStyle/>
        <a:p>
          <a:pPr algn="ctr"/>
          <a:endParaRPr lang="en-US"/>
        </a:p>
      </dgm:t>
    </dgm:pt>
    <dgm:pt modelId="{A055B60E-EF59-4524-8206-6588217EBB20}" type="sibTrans" cxnId="{B70064EA-6336-409E-A55E-0C446AF3927F}">
      <dgm:prSet/>
      <dgm:spPr/>
      <dgm:t>
        <a:bodyPr/>
        <a:lstStyle/>
        <a:p>
          <a:pPr algn="ctr"/>
          <a:endParaRPr lang="en-US"/>
        </a:p>
      </dgm:t>
    </dgm:pt>
    <dgm:pt modelId="{95495154-F3C1-46E9-AA5E-DCB648F76C85}" type="asst">
      <dgm:prSet phldrT="[Text]" custT="1"/>
      <dgm:spPr/>
      <dgm:t>
        <a:bodyPr/>
        <a:lstStyle/>
        <a:p>
          <a:pPr algn="ctr"/>
          <a:r>
            <a:rPr lang="en-US" sz="1600" b="1" dirty="0">
              <a:solidFill>
                <a:schemeClr val="tx1"/>
              </a:solidFill>
            </a:rPr>
            <a:t>Objection Received (OSS)</a:t>
          </a:r>
        </a:p>
      </dgm:t>
    </dgm:pt>
    <dgm:pt modelId="{1926186D-7A49-457C-897B-DDE14C50393F}" type="parTrans" cxnId="{13B45BDD-FF51-4EE8-B4FD-AF0E99345440}">
      <dgm:prSet/>
      <dgm:spPr/>
      <dgm:t>
        <a:bodyPr/>
        <a:lstStyle/>
        <a:p>
          <a:pPr algn="ctr"/>
          <a:endParaRPr lang="en-US"/>
        </a:p>
      </dgm:t>
    </dgm:pt>
    <dgm:pt modelId="{33D97DAA-11FD-4192-A073-BCE3969B2A2A}" type="sibTrans" cxnId="{13B45BDD-FF51-4EE8-B4FD-AF0E99345440}">
      <dgm:prSet/>
      <dgm:spPr/>
      <dgm:t>
        <a:bodyPr/>
        <a:lstStyle/>
        <a:p>
          <a:pPr algn="ctr"/>
          <a:endParaRPr lang="en-US"/>
        </a:p>
      </dgm:t>
    </dgm:pt>
    <dgm:pt modelId="{92AFCA70-C99D-4F8F-9A6B-F39A2E7DE612}" type="asst">
      <dgm:prSet custT="1"/>
      <dgm:spPr/>
      <dgm:t>
        <a:bodyPr/>
        <a:lstStyle/>
        <a:p>
          <a:pPr algn="ctr"/>
          <a:r>
            <a:rPr lang="en-US" sz="1600" b="1" dirty="0">
              <a:solidFill>
                <a:schemeClr val="tx1"/>
              </a:solidFill>
            </a:rPr>
            <a:t>No Objection  Received</a:t>
          </a:r>
        </a:p>
      </dgm:t>
    </dgm:pt>
    <dgm:pt modelId="{763E3AC8-493C-4297-9A32-19A8F22A196A}" type="parTrans" cxnId="{B3D2B1D7-EA06-461B-9969-44318DB83DE5}">
      <dgm:prSet/>
      <dgm:spPr/>
      <dgm:t>
        <a:bodyPr/>
        <a:lstStyle/>
        <a:p>
          <a:pPr algn="ctr"/>
          <a:endParaRPr lang="en-US"/>
        </a:p>
      </dgm:t>
    </dgm:pt>
    <dgm:pt modelId="{745BDD5F-87E5-41D3-A22C-CA447850CE03}" type="sibTrans" cxnId="{B3D2B1D7-EA06-461B-9969-44318DB83DE5}">
      <dgm:prSet/>
      <dgm:spPr/>
      <dgm:t>
        <a:bodyPr/>
        <a:lstStyle/>
        <a:p>
          <a:pPr algn="ctr"/>
          <a:endParaRPr lang="en-US"/>
        </a:p>
      </dgm:t>
    </dgm:pt>
    <dgm:pt modelId="{AA1927A4-3333-4D7F-BD7C-E35A581D1DFD}">
      <dgm:prSet custT="1"/>
      <dgm:spPr/>
      <dgm:t>
        <a:bodyPr/>
        <a:lstStyle/>
        <a:p>
          <a:pPr algn="ctr"/>
          <a:r>
            <a:rPr lang="en-US" sz="1600" b="1" dirty="0">
              <a:solidFill>
                <a:schemeClr val="tx1"/>
              </a:solidFill>
            </a:rPr>
            <a:t>P-1 submitted to OPTFM with SSD</a:t>
          </a:r>
        </a:p>
      </dgm:t>
    </dgm:pt>
    <dgm:pt modelId="{CDF022BA-95CF-4D89-B59C-18784342DA97}" type="parTrans" cxnId="{F9CBEFC3-2202-405E-9A43-BF6B49BE776F}">
      <dgm:prSet/>
      <dgm:spPr/>
      <dgm:t>
        <a:bodyPr/>
        <a:lstStyle/>
        <a:p>
          <a:pPr algn="ctr"/>
          <a:endParaRPr lang="en-US"/>
        </a:p>
      </dgm:t>
    </dgm:pt>
    <dgm:pt modelId="{C3581ED4-1E35-43FC-95A5-E5E7EBF7C22A}" type="sibTrans" cxnId="{F9CBEFC3-2202-405E-9A43-BF6B49BE776F}">
      <dgm:prSet/>
      <dgm:spPr/>
      <dgm:t>
        <a:bodyPr/>
        <a:lstStyle/>
        <a:p>
          <a:pPr algn="ctr"/>
          <a:endParaRPr lang="en-US"/>
        </a:p>
      </dgm:t>
    </dgm:pt>
    <dgm:pt modelId="{DFA60B20-B41D-49A3-8EF7-51E379588228}">
      <dgm:prSet custT="1"/>
      <dgm:spPr/>
      <dgm:t>
        <a:bodyPr/>
        <a:lstStyle/>
        <a:p>
          <a:pPr algn="ctr"/>
          <a:r>
            <a:rPr lang="en-US" sz="1600" b="1" dirty="0">
              <a:solidFill>
                <a:schemeClr val="tx1"/>
              </a:solidFill>
            </a:rPr>
            <a:t>Agency reviews to determine if vendor can fulfill</a:t>
          </a:r>
        </a:p>
      </dgm:t>
    </dgm:pt>
    <dgm:pt modelId="{26404129-9E50-4852-ADE7-858C8D10D444}" type="parTrans" cxnId="{18488390-AB8D-438C-8A8D-1D6B4E30928C}">
      <dgm:prSet/>
      <dgm:spPr/>
      <dgm:t>
        <a:bodyPr/>
        <a:lstStyle/>
        <a:p>
          <a:pPr algn="ctr"/>
          <a:endParaRPr lang="en-US"/>
        </a:p>
      </dgm:t>
    </dgm:pt>
    <dgm:pt modelId="{13F0C603-BC54-4232-86CA-AC1EC1B491A3}" type="sibTrans" cxnId="{18488390-AB8D-438C-8A8D-1D6B4E30928C}">
      <dgm:prSet/>
      <dgm:spPr/>
      <dgm:t>
        <a:bodyPr/>
        <a:lstStyle/>
        <a:p>
          <a:pPr algn="ctr"/>
          <a:endParaRPr lang="en-US"/>
        </a:p>
      </dgm:t>
    </dgm:pt>
    <dgm:pt modelId="{F7CFE7EF-595F-4548-9799-3535E8D56D96}">
      <dgm:prSet custT="1"/>
      <dgm:spPr/>
      <dgm:t>
        <a:bodyPr/>
        <a:lstStyle/>
        <a:p>
          <a:pPr algn="ctr"/>
          <a:r>
            <a:rPr lang="en-US" sz="1600" b="1" dirty="0">
              <a:solidFill>
                <a:schemeClr val="tx1"/>
              </a:solidFill>
            </a:rPr>
            <a:t>If vendor can fulfill, bid/quote issued</a:t>
          </a:r>
        </a:p>
      </dgm:t>
    </dgm:pt>
    <dgm:pt modelId="{6C374DD8-17AC-4EEF-A54E-62B987B3A774}" type="parTrans" cxnId="{C80CAA78-DC51-469A-867B-AD2FD65BEB9A}">
      <dgm:prSet/>
      <dgm:spPr/>
      <dgm:t>
        <a:bodyPr/>
        <a:lstStyle/>
        <a:p>
          <a:pPr algn="ctr"/>
          <a:endParaRPr lang="en-US"/>
        </a:p>
      </dgm:t>
    </dgm:pt>
    <dgm:pt modelId="{48E42FEC-91F8-4063-AE69-3958952879C7}" type="sibTrans" cxnId="{C80CAA78-DC51-469A-867B-AD2FD65BEB9A}">
      <dgm:prSet/>
      <dgm:spPr/>
      <dgm:t>
        <a:bodyPr/>
        <a:lstStyle/>
        <a:p>
          <a:pPr algn="ctr"/>
          <a:endParaRPr lang="en-US"/>
        </a:p>
      </dgm:t>
    </dgm:pt>
    <dgm:pt modelId="{AC06BC81-13C9-4855-A852-F241B0217717}">
      <dgm:prSet custT="1"/>
      <dgm:spPr/>
      <dgm:t>
        <a:bodyPr/>
        <a:lstStyle/>
        <a:p>
          <a:pPr algn="ctr"/>
          <a:r>
            <a:rPr lang="en-US" sz="1500" b="1" dirty="0">
              <a:solidFill>
                <a:schemeClr val="tx1"/>
              </a:solidFill>
            </a:rPr>
            <a:t>If agency determines objecting vendor can't fulfill, PPRB will review</a:t>
          </a:r>
        </a:p>
      </dgm:t>
    </dgm:pt>
    <dgm:pt modelId="{05652177-7C1B-4FFF-87FC-B920C1D7E847}" type="parTrans" cxnId="{E1A9ECFA-61ED-4903-99F7-871827D61E6A}">
      <dgm:prSet/>
      <dgm:spPr/>
      <dgm:t>
        <a:bodyPr/>
        <a:lstStyle/>
        <a:p>
          <a:pPr algn="ctr"/>
          <a:endParaRPr lang="en-US"/>
        </a:p>
      </dgm:t>
    </dgm:pt>
    <dgm:pt modelId="{1B41C4C2-CE0E-47EF-B7FF-6EA85A6C9A3F}" type="sibTrans" cxnId="{E1A9ECFA-61ED-4903-99F7-871827D61E6A}">
      <dgm:prSet/>
      <dgm:spPr/>
      <dgm:t>
        <a:bodyPr/>
        <a:lstStyle/>
        <a:p>
          <a:pPr algn="ctr"/>
          <a:endParaRPr lang="en-US"/>
        </a:p>
      </dgm:t>
    </dgm:pt>
    <dgm:pt modelId="{FBEDB461-8FDA-40EF-AB00-8FB77EFDA31B}">
      <dgm:prSet custT="1"/>
      <dgm:spPr/>
      <dgm:t>
        <a:bodyPr/>
        <a:lstStyle/>
        <a:p>
          <a:pPr algn="ctr"/>
          <a:r>
            <a:rPr lang="en-US" sz="1600" b="1" dirty="0">
              <a:solidFill>
                <a:schemeClr val="tx1"/>
              </a:solidFill>
            </a:rPr>
            <a:t>OPTFM reviews and approves/rejects</a:t>
          </a:r>
        </a:p>
      </dgm:t>
    </dgm:pt>
    <dgm:pt modelId="{4F5F46A7-50ED-4736-BCD8-A93BB35879AA}" type="parTrans" cxnId="{3D5C0F99-FB64-4FC6-8052-A610952B41C4}">
      <dgm:prSet/>
      <dgm:spPr/>
      <dgm:t>
        <a:bodyPr/>
        <a:lstStyle/>
        <a:p>
          <a:pPr algn="ctr"/>
          <a:endParaRPr lang="en-US"/>
        </a:p>
      </dgm:t>
    </dgm:pt>
    <dgm:pt modelId="{59FD0C45-4281-44D1-BDC2-146DD6CB1EED}" type="sibTrans" cxnId="{3D5C0F99-FB64-4FC6-8052-A610952B41C4}">
      <dgm:prSet/>
      <dgm:spPr/>
      <dgm:t>
        <a:bodyPr/>
        <a:lstStyle/>
        <a:p>
          <a:pPr algn="ctr"/>
          <a:endParaRPr lang="en-US"/>
        </a:p>
      </dgm:t>
    </dgm:pt>
    <dgm:pt modelId="{19FD6FEB-C606-446A-8562-1034E52C60DF}" type="pres">
      <dgm:prSet presAssocID="{6DEC9D5B-D199-4E6A-A5AA-FEF5DEE34E15}" presName="hierChild1" presStyleCnt="0">
        <dgm:presLayoutVars>
          <dgm:orgChart val="1"/>
          <dgm:chPref val="1"/>
          <dgm:dir/>
          <dgm:animOne val="branch"/>
          <dgm:animLvl val="lvl"/>
          <dgm:resizeHandles/>
        </dgm:presLayoutVars>
      </dgm:prSet>
      <dgm:spPr/>
    </dgm:pt>
    <dgm:pt modelId="{8A79E4A9-C03C-427C-B4C9-AD3D0AFE752E}" type="pres">
      <dgm:prSet presAssocID="{E3FDC4A8-BCD8-4741-AA0C-D708F956B7AC}" presName="hierRoot1" presStyleCnt="0">
        <dgm:presLayoutVars>
          <dgm:hierBranch val="init"/>
        </dgm:presLayoutVars>
      </dgm:prSet>
      <dgm:spPr/>
    </dgm:pt>
    <dgm:pt modelId="{C1253255-01A8-499F-9CB2-3B4DD3C59490}" type="pres">
      <dgm:prSet presAssocID="{E3FDC4A8-BCD8-4741-AA0C-D708F956B7AC}" presName="rootComposite1" presStyleCnt="0"/>
      <dgm:spPr/>
    </dgm:pt>
    <dgm:pt modelId="{DDB2ABA7-5A6F-4799-9DFC-2BB0D9895431}" type="pres">
      <dgm:prSet presAssocID="{E3FDC4A8-BCD8-4741-AA0C-D708F956B7AC}" presName="rootText1" presStyleLbl="node0" presStyleIdx="0" presStyleCnt="1" custScaleX="116446" custLinFactNeighborX="-29756" custLinFactNeighborY="-17">
        <dgm:presLayoutVars>
          <dgm:chPref val="3"/>
        </dgm:presLayoutVars>
      </dgm:prSet>
      <dgm:spPr/>
    </dgm:pt>
    <dgm:pt modelId="{BE9EE7A7-5F2B-47F3-8318-6C49419896DE}" type="pres">
      <dgm:prSet presAssocID="{E3FDC4A8-BCD8-4741-AA0C-D708F956B7AC}" presName="rootConnector1" presStyleLbl="node1" presStyleIdx="0" presStyleCnt="0"/>
      <dgm:spPr/>
    </dgm:pt>
    <dgm:pt modelId="{B0786551-0969-4906-B0D7-EA3615E1D031}" type="pres">
      <dgm:prSet presAssocID="{E3FDC4A8-BCD8-4741-AA0C-D708F956B7AC}" presName="hierChild2" presStyleCnt="0"/>
      <dgm:spPr/>
    </dgm:pt>
    <dgm:pt modelId="{C0040D83-00F2-4808-89CE-215A928D5849}" type="pres">
      <dgm:prSet presAssocID="{E3FDC4A8-BCD8-4741-AA0C-D708F956B7AC}" presName="hierChild3" presStyleCnt="0"/>
      <dgm:spPr/>
    </dgm:pt>
    <dgm:pt modelId="{4EF07C37-1BF4-4F7A-81DF-1698152FAE9F}" type="pres">
      <dgm:prSet presAssocID="{1926186D-7A49-457C-897B-DDE14C50393F}" presName="Name111" presStyleLbl="parChTrans1D2" presStyleIdx="0" presStyleCnt="2"/>
      <dgm:spPr/>
    </dgm:pt>
    <dgm:pt modelId="{2B8B9FA3-F8BE-4CB5-85FE-2AB66F9F6F8A}" type="pres">
      <dgm:prSet presAssocID="{95495154-F3C1-46E9-AA5E-DCB648F76C85}" presName="hierRoot3" presStyleCnt="0">
        <dgm:presLayoutVars>
          <dgm:hierBranch/>
        </dgm:presLayoutVars>
      </dgm:prSet>
      <dgm:spPr/>
    </dgm:pt>
    <dgm:pt modelId="{333DE692-889A-4C57-95BA-ADC83ACA2102}" type="pres">
      <dgm:prSet presAssocID="{95495154-F3C1-46E9-AA5E-DCB648F76C85}" presName="rootComposite3" presStyleCnt="0"/>
      <dgm:spPr/>
    </dgm:pt>
    <dgm:pt modelId="{186E1100-A67D-4DB9-81CB-1BAFEE9C46FC}" type="pres">
      <dgm:prSet presAssocID="{95495154-F3C1-46E9-AA5E-DCB648F76C85}" presName="rootText3" presStyleLbl="asst1" presStyleIdx="0" presStyleCnt="2">
        <dgm:presLayoutVars>
          <dgm:chPref val="3"/>
        </dgm:presLayoutVars>
      </dgm:prSet>
      <dgm:spPr/>
    </dgm:pt>
    <dgm:pt modelId="{32DF779C-41F0-4A35-8B39-92FB18B654B1}" type="pres">
      <dgm:prSet presAssocID="{95495154-F3C1-46E9-AA5E-DCB648F76C85}" presName="rootConnector3" presStyleLbl="asst1" presStyleIdx="0" presStyleCnt="2"/>
      <dgm:spPr/>
    </dgm:pt>
    <dgm:pt modelId="{DA74617A-78A1-4D8D-B2CB-AEBD26E1B79D}" type="pres">
      <dgm:prSet presAssocID="{95495154-F3C1-46E9-AA5E-DCB648F76C85}" presName="hierChild6" presStyleCnt="0"/>
      <dgm:spPr/>
    </dgm:pt>
    <dgm:pt modelId="{4198246B-EBCA-49DC-8BC9-90BDE5E0B185}" type="pres">
      <dgm:prSet presAssocID="{26404129-9E50-4852-ADE7-858C8D10D444}" presName="Name35" presStyleLbl="parChTrans1D3" presStyleIdx="0" presStyleCnt="2"/>
      <dgm:spPr/>
    </dgm:pt>
    <dgm:pt modelId="{9B4B2B84-3C85-4529-A204-A2E6AFEA7F30}" type="pres">
      <dgm:prSet presAssocID="{DFA60B20-B41D-49A3-8EF7-51E379588228}" presName="hierRoot2" presStyleCnt="0">
        <dgm:presLayoutVars>
          <dgm:hierBranch/>
        </dgm:presLayoutVars>
      </dgm:prSet>
      <dgm:spPr/>
    </dgm:pt>
    <dgm:pt modelId="{2EB34E0B-4ED9-4F18-A9AD-AA8E78CBAAE9}" type="pres">
      <dgm:prSet presAssocID="{DFA60B20-B41D-49A3-8EF7-51E379588228}" presName="rootComposite" presStyleCnt="0"/>
      <dgm:spPr/>
    </dgm:pt>
    <dgm:pt modelId="{9656CDA0-8355-485C-8372-DABECD23CE86}" type="pres">
      <dgm:prSet presAssocID="{DFA60B20-B41D-49A3-8EF7-51E379588228}" presName="rootText" presStyleLbl="node3" presStyleIdx="0" presStyleCnt="2">
        <dgm:presLayoutVars>
          <dgm:chPref val="3"/>
        </dgm:presLayoutVars>
      </dgm:prSet>
      <dgm:spPr/>
    </dgm:pt>
    <dgm:pt modelId="{B6BCAB40-07A1-45FE-A182-9E5D7D2903EB}" type="pres">
      <dgm:prSet presAssocID="{DFA60B20-B41D-49A3-8EF7-51E379588228}" presName="rootConnector" presStyleLbl="node3" presStyleIdx="0" presStyleCnt="2"/>
      <dgm:spPr/>
    </dgm:pt>
    <dgm:pt modelId="{192167C8-0BAC-4DF4-B5BC-3CFFBF39D3BB}" type="pres">
      <dgm:prSet presAssocID="{DFA60B20-B41D-49A3-8EF7-51E379588228}" presName="hierChild4" presStyleCnt="0"/>
      <dgm:spPr/>
    </dgm:pt>
    <dgm:pt modelId="{A350E232-438F-415B-866C-5EB7F3F02892}" type="pres">
      <dgm:prSet presAssocID="{6C374DD8-17AC-4EEF-A54E-62B987B3A774}" presName="Name35" presStyleLbl="parChTrans1D4" presStyleIdx="0" presStyleCnt="3"/>
      <dgm:spPr/>
    </dgm:pt>
    <dgm:pt modelId="{0D6A9A10-1438-4E38-85A4-677128C035FA}" type="pres">
      <dgm:prSet presAssocID="{F7CFE7EF-595F-4548-9799-3535E8D56D96}" presName="hierRoot2" presStyleCnt="0">
        <dgm:presLayoutVars>
          <dgm:hierBranch/>
        </dgm:presLayoutVars>
      </dgm:prSet>
      <dgm:spPr/>
    </dgm:pt>
    <dgm:pt modelId="{8C27F28A-5AA2-415F-A608-1EC784011E8D}" type="pres">
      <dgm:prSet presAssocID="{F7CFE7EF-595F-4548-9799-3535E8D56D96}" presName="rootComposite" presStyleCnt="0"/>
      <dgm:spPr/>
    </dgm:pt>
    <dgm:pt modelId="{BCE563CE-C485-4104-9042-D8C4B2061AF3}" type="pres">
      <dgm:prSet presAssocID="{F7CFE7EF-595F-4548-9799-3535E8D56D96}" presName="rootText" presStyleLbl="node4" presStyleIdx="0" presStyleCnt="3">
        <dgm:presLayoutVars>
          <dgm:chPref val="3"/>
        </dgm:presLayoutVars>
      </dgm:prSet>
      <dgm:spPr/>
    </dgm:pt>
    <dgm:pt modelId="{5E9D7BA0-7A01-4C97-8A85-3A36E3297F62}" type="pres">
      <dgm:prSet presAssocID="{F7CFE7EF-595F-4548-9799-3535E8D56D96}" presName="rootConnector" presStyleLbl="node4" presStyleIdx="0" presStyleCnt="3"/>
      <dgm:spPr/>
    </dgm:pt>
    <dgm:pt modelId="{7CB403D2-656A-40E0-952D-C85E31D60E47}" type="pres">
      <dgm:prSet presAssocID="{F7CFE7EF-595F-4548-9799-3535E8D56D96}" presName="hierChild4" presStyleCnt="0"/>
      <dgm:spPr/>
    </dgm:pt>
    <dgm:pt modelId="{C704DF83-21B4-4605-B4A1-1938C531BA9D}" type="pres">
      <dgm:prSet presAssocID="{F7CFE7EF-595F-4548-9799-3535E8D56D96}" presName="hierChild5" presStyleCnt="0"/>
      <dgm:spPr/>
    </dgm:pt>
    <dgm:pt modelId="{2666695A-BB80-4E37-82DF-221A18474D5D}" type="pres">
      <dgm:prSet presAssocID="{05652177-7C1B-4FFF-87FC-B920C1D7E847}" presName="Name35" presStyleLbl="parChTrans1D4" presStyleIdx="1" presStyleCnt="3"/>
      <dgm:spPr/>
    </dgm:pt>
    <dgm:pt modelId="{E48E8B80-498D-44B5-BC7C-3F388F2EC5FC}" type="pres">
      <dgm:prSet presAssocID="{AC06BC81-13C9-4855-A852-F241B0217717}" presName="hierRoot2" presStyleCnt="0">
        <dgm:presLayoutVars>
          <dgm:hierBranch val="init"/>
        </dgm:presLayoutVars>
      </dgm:prSet>
      <dgm:spPr/>
    </dgm:pt>
    <dgm:pt modelId="{B811C807-92EC-4D87-B8AB-8B23BD67A9CC}" type="pres">
      <dgm:prSet presAssocID="{AC06BC81-13C9-4855-A852-F241B0217717}" presName="rootComposite" presStyleCnt="0"/>
      <dgm:spPr/>
    </dgm:pt>
    <dgm:pt modelId="{FDDDC5B7-DC88-4012-940A-279501C743A0}" type="pres">
      <dgm:prSet presAssocID="{AC06BC81-13C9-4855-A852-F241B0217717}" presName="rootText" presStyleLbl="node4" presStyleIdx="1" presStyleCnt="3">
        <dgm:presLayoutVars>
          <dgm:chPref val="3"/>
        </dgm:presLayoutVars>
      </dgm:prSet>
      <dgm:spPr/>
    </dgm:pt>
    <dgm:pt modelId="{E5C117FC-3C26-4679-8F26-D5E136CA5519}" type="pres">
      <dgm:prSet presAssocID="{AC06BC81-13C9-4855-A852-F241B0217717}" presName="rootConnector" presStyleLbl="node4" presStyleIdx="1" presStyleCnt="3"/>
      <dgm:spPr/>
    </dgm:pt>
    <dgm:pt modelId="{C6442837-3EE3-43EC-9B2F-C5870DF9FF6B}" type="pres">
      <dgm:prSet presAssocID="{AC06BC81-13C9-4855-A852-F241B0217717}" presName="hierChild4" presStyleCnt="0"/>
      <dgm:spPr/>
    </dgm:pt>
    <dgm:pt modelId="{6785BB04-E00D-493F-8772-E71B16EB1B57}" type="pres">
      <dgm:prSet presAssocID="{AC06BC81-13C9-4855-A852-F241B0217717}" presName="hierChild5" presStyleCnt="0"/>
      <dgm:spPr/>
    </dgm:pt>
    <dgm:pt modelId="{947328B8-62F4-4026-9412-96BBD42E1E5F}" type="pres">
      <dgm:prSet presAssocID="{DFA60B20-B41D-49A3-8EF7-51E379588228}" presName="hierChild5" presStyleCnt="0"/>
      <dgm:spPr/>
    </dgm:pt>
    <dgm:pt modelId="{F9EFD033-1304-4790-A621-F91C985AC626}" type="pres">
      <dgm:prSet presAssocID="{95495154-F3C1-46E9-AA5E-DCB648F76C85}" presName="hierChild7" presStyleCnt="0"/>
      <dgm:spPr/>
    </dgm:pt>
    <dgm:pt modelId="{034E5068-03C8-46C5-815B-4093063FAABF}" type="pres">
      <dgm:prSet presAssocID="{763E3AC8-493C-4297-9A32-19A8F22A196A}" presName="Name111" presStyleLbl="parChTrans1D2" presStyleIdx="1" presStyleCnt="2"/>
      <dgm:spPr/>
    </dgm:pt>
    <dgm:pt modelId="{86F84B0F-AAA9-457F-AEE2-86B3C256FA44}" type="pres">
      <dgm:prSet presAssocID="{92AFCA70-C99D-4F8F-9A6B-F39A2E7DE612}" presName="hierRoot3" presStyleCnt="0">
        <dgm:presLayoutVars>
          <dgm:hierBranch/>
        </dgm:presLayoutVars>
      </dgm:prSet>
      <dgm:spPr/>
    </dgm:pt>
    <dgm:pt modelId="{27AFA1D3-3752-43AB-A651-DE9CD980B37E}" type="pres">
      <dgm:prSet presAssocID="{92AFCA70-C99D-4F8F-9A6B-F39A2E7DE612}" presName="rootComposite3" presStyleCnt="0"/>
      <dgm:spPr/>
    </dgm:pt>
    <dgm:pt modelId="{46095F25-EDFB-4D16-9751-B70F13DB95FF}" type="pres">
      <dgm:prSet presAssocID="{92AFCA70-C99D-4F8F-9A6B-F39A2E7DE612}" presName="rootText3" presStyleLbl="asst1" presStyleIdx="1" presStyleCnt="2">
        <dgm:presLayoutVars>
          <dgm:chPref val="3"/>
        </dgm:presLayoutVars>
      </dgm:prSet>
      <dgm:spPr/>
    </dgm:pt>
    <dgm:pt modelId="{FC6BE3FD-A771-4B07-A0BF-A681F8C04DEB}" type="pres">
      <dgm:prSet presAssocID="{92AFCA70-C99D-4F8F-9A6B-F39A2E7DE612}" presName="rootConnector3" presStyleLbl="asst1" presStyleIdx="1" presStyleCnt="2"/>
      <dgm:spPr/>
    </dgm:pt>
    <dgm:pt modelId="{831ED04F-497F-460D-9782-A217B84DB0AE}" type="pres">
      <dgm:prSet presAssocID="{92AFCA70-C99D-4F8F-9A6B-F39A2E7DE612}" presName="hierChild6" presStyleCnt="0"/>
      <dgm:spPr/>
    </dgm:pt>
    <dgm:pt modelId="{069BD9BF-93A6-4479-8472-095F7FAF8FB0}" type="pres">
      <dgm:prSet presAssocID="{CDF022BA-95CF-4D89-B59C-18784342DA97}" presName="Name35" presStyleLbl="parChTrans1D3" presStyleIdx="1" presStyleCnt="2"/>
      <dgm:spPr/>
    </dgm:pt>
    <dgm:pt modelId="{8DA69020-7A75-48EB-9B19-3E0F9A947FFA}" type="pres">
      <dgm:prSet presAssocID="{AA1927A4-3333-4D7F-BD7C-E35A581D1DFD}" presName="hierRoot2" presStyleCnt="0">
        <dgm:presLayoutVars>
          <dgm:hierBranch/>
        </dgm:presLayoutVars>
      </dgm:prSet>
      <dgm:spPr/>
    </dgm:pt>
    <dgm:pt modelId="{FD466C2F-ECBC-40EC-9D53-1ACA9589C2B2}" type="pres">
      <dgm:prSet presAssocID="{AA1927A4-3333-4D7F-BD7C-E35A581D1DFD}" presName="rootComposite" presStyleCnt="0"/>
      <dgm:spPr/>
    </dgm:pt>
    <dgm:pt modelId="{7BC23853-7D43-421A-80DB-5DA24D115023}" type="pres">
      <dgm:prSet presAssocID="{AA1927A4-3333-4D7F-BD7C-E35A581D1DFD}" presName="rootText" presStyleLbl="node3" presStyleIdx="1" presStyleCnt="2">
        <dgm:presLayoutVars>
          <dgm:chPref val="3"/>
        </dgm:presLayoutVars>
      </dgm:prSet>
      <dgm:spPr/>
    </dgm:pt>
    <dgm:pt modelId="{E979EBC8-8D2F-4B87-8C63-70AF054FCEE1}" type="pres">
      <dgm:prSet presAssocID="{AA1927A4-3333-4D7F-BD7C-E35A581D1DFD}" presName="rootConnector" presStyleLbl="node3" presStyleIdx="1" presStyleCnt="2"/>
      <dgm:spPr/>
    </dgm:pt>
    <dgm:pt modelId="{45C718A1-ECD1-4197-97BD-6CD7ED6195D2}" type="pres">
      <dgm:prSet presAssocID="{AA1927A4-3333-4D7F-BD7C-E35A581D1DFD}" presName="hierChild4" presStyleCnt="0"/>
      <dgm:spPr/>
    </dgm:pt>
    <dgm:pt modelId="{A2A69B7B-7F59-4EF6-AFD3-975261026862}" type="pres">
      <dgm:prSet presAssocID="{4F5F46A7-50ED-4736-BCD8-A93BB35879AA}" presName="Name35" presStyleLbl="parChTrans1D4" presStyleIdx="2" presStyleCnt="3"/>
      <dgm:spPr/>
    </dgm:pt>
    <dgm:pt modelId="{0F0738F8-C18C-42E4-AAB9-1824A00ED027}" type="pres">
      <dgm:prSet presAssocID="{FBEDB461-8FDA-40EF-AB00-8FB77EFDA31B}" presName="hierRoot2" presStyleCnt="0">
        <dgm:presLayoutVars>
          <dgm:hierBranch val="init"/>
        </dgm:presLayoutVars>
      </dgm:prSet>
      <dgm:spPr/>
    </dgm:pt>
    <dgm:pt modelId="{213AB483-4547-4990-BE13-AD168198367B}" type="pres">
      <dgm:prSet presAssocID="{FBEDB461-8FDA-40EF-AB00-8FB77EFDA31B}" presName="rootComposite" presStyleCnt="0"/>
      <dgm:spPr/>
    </dgm:pt>
    <dgm:pt modelId="{680DB402-2840-4424-9A6D-6F290AD52DB7}" type="pres">
      <dgm:prSet presAssocID="{FBEDB461-8FDA-40EF-AB00-8FB77EFDA31B}" presName="rootText" presStyleLbl="node4" presStyleIdx="2" presStyleCnt="3">
        <dgm:presLayoutVars>
          <dgm:chPref val="3"/>
        </dgm:presLayoutVars>
      </dgm:prSet>
      <dgm:spPr/>
    </dgm:pt>
    <dgm:pt modelId="{16F3EF03-2193-4384-BF17-DA173CDA00A2}" type="pres">
      <dgm:prSet presAssocID="{FBEDB461-8FDA-40EF-AB00-8FB77EFDA31B}" presName="rootConnector" presStyleLbl="node4" presStyleIdx="2" presStyleCnt="3"/>
      <dgm:spPr/>
    </dgm:pt>
    <dgm:pt modelId="{0D789C70-A698-40BA-A5BD-F64BA41507F9}" type="pres">
      <dgm:prSet presAssocID="{FBEDB461-8FDA-40EF-AB00-8FB77EFDA31B}" presName="hierChild4" presStyleCnt="0"/>
      <dgm:spPr/>
    </dgm:pt>
    <dgm:pt modelId="{2EBCD67B-DCA6-4A2F-BA1C-B6E9FBD0CE39}" type="pres">
      <dgm:prSet presAssocID="{FBEDB461-8FDA-40EF-AB00-8FB77EFDA31B}" presName="hierChild5" presStyleCnt="0"/>
      <dgm:spPr/>
    </dgm:pt>
    <dgm:pt modelId="{C1B6D1F6-C81F-4FAE-B948-793D4540A684}" type="pres">
      <dgm:prSet presAssocID="{AA1927A4-3333-4D7F-BD7C-E35A581D1DFD}" presName="hierChild5" presStyleCnt="0"/>
      <dgm:spPr/>
    </dgm:pt>
    <dgm:pt modelId="{89D998E6-4058-4BE1-98A8-16D021D0514B}" type="pres">
      <dgm:prSet presAssocID="{92AFCA70-C99D-4F8F-9A6B-F39A2E7DE612}" presName="hierChild7" presStyleCnt="0"/>
      <dgm:spPr/>
    </dgm:pt>
  </dgm:ptLst>
  <dgm:cxnLst>
    <dgm:cxn modelId="{19566F00-B85E-4FC0-8D74-2102E9FAD6D1}" type="presOf" srcId="{763E3AC8-493C-4297-9A32-19A8F22A196A}" destId="{034E5068-03C8-46C5-815B-4093063FAABF}" srcOrd="0" destOrd="0" presId="urn:microsoft.com/office/officeart/2005/8/layout/orgChart1"/>
    <dgm:cxn modelId="{22BB9A0D-1612-41A7-82F7-47F5FADB3723}" type="presOf" srcId="{92AFCA70-C99D-4F8F-9A6B-F39A2E7DE612}" destId="{46095F25-EDFB-4D16-9751-B70F13DB95FF}" srcOrd="0" destOrd="0" presId="urn:microsoft.com/office/officeart/2005/8/layout/orgChart1"/>
    <dgm:cxn modelId="{A80EF114-D83B-4E4B-B72F-1F72E2D743AF}" type="presOf" srcId="{05652177-7C1B-4FFF-87FC-B920C1D7E847}" destId="{2666695A-BB80-4E37-82DF-221A18474D5D}" srcOrd="0" destOrd="0" presId="urn:microsoft.com/office/officeart/2005/8/layout/orgChart1"/>
    <dgm:cxn modelId="{A3CB651D-C2D0-4E2D-AF1E-2A6510B76C3C}" type="presOf" srcId="{4F5F46A7-50ED-4736-BCD8-A93BB35879AA}" destId="{A2A69B7B-7F59-4EF6-AFD3-975261026862}" srcOrd="0" destOrd="0" presId="urn:microsoft.com/office/officeart/2005/8/layout/orgChart1"/>
    <dgm:cxn modelId="{333DBA27-2963-40D6-B95D-2A21AFFB4A3F}" type="presOf" srcId="{6C374DD8-17AC-4EEF-A54E-62B987B3A774}" destId="{A350E232-438F-415B-866C-5EB7F3F02892}" srcOrd="0" destOrd="0" presId="urn:microsoft.com/office/officeart/2005/8/layout/orgChart1"/>
    <dgm:cxn modelId="{8AD0192E-D644-4A46-929C-187CDF22A8D2}" type="presOf" srcId="{F7CFE7EF-595F-4548-9799-3535E8D56D96}" destId="{BCE563CE-C485-4104-9042-D8C4B2061AF3}" srcOrd="0" destOrd="0" presId="urn:microsoft.com/office/officeart/2005/8/layout/orgChart1"/>
    <dgm:cxn modelId="{06F8F035-63FC-424B-9F22-2824D991188F}" type="presOf" srcId="{AC06BC81-13C9-4855-A852-F241B0217717}" destId="{FDDDC5B7-DC88-4012-940A-279501C743A0}" srcOrd="0" destOrd="0" presId="urn:microsoft.com/office/officeart/2005/8/layout/orgChart1"/>
    <dgm:cxn modelId="{58A63C37-899B-4FCF-9361-C809213E2390}" type="presOf" srcId="{6DEC9D5B-D199-4E6A-A5AA-FEF5DEE34E15}" destId="{19FD6FEB-C606-446A-8562-1034E52C60DF}" srcOrd="0" destOrd="0" presId="urn:microsoft.com/office/officeart/2005/8/layout/orgChart1"/>
    <dgm:cxn modelId="{EFB3B53B-8658-4667-92A7-162992F892FE}" type="presOf" srcId="{AA1927A4-3333-4D7F-BD7C-E35A581D1DFD}" destId="{7BC23853-7D43-421A-80DB-5DA24D115023}" srcOrd="0" destOrd="0" presId="urn:microsoft.com/office/officeart/2005/8/layout/orgChart1"/>
    <dgm:cxn modelId="{64EC353E-710E-4BC2-86D7-BECFD4764855}" type="presOf" srcId="{E3FDC4A8-BCD8-4741-AA0C-D708F956B7AC}" destId="{BE9EE7A7-5F2B-47F3-8318-6C49419896DE}" srcOrd="1" destOrd="0" presId="urn:microsoft.com/office/officeart/2005/8/layout/orgChart1"/>
    <dgm:cxn modelId="{B884B55B-B2BC-4F34-8818-0581F043705E}" type="presOf" srcId="{AC06BC81-13C9-4855-A852-F241B0217717}" destId="{E5C117FC-3C26-4679-8F26-D5E136CA5519}" srcOrd="1" destOrd="0" presId="urn:microsoft.com/office/officeart/2005/8/layout/orgChart1"/>
    <dgm:cxn modelId="{B37F9E69-00A1-4573-9D83-9AEF6357C742}" type="presOf" srcId="{FBEDB461-8FDA-40EF-AB00-8FB77EFDA31B}" destId="{680DB402-2840-4424-9A6D-6F290AD52DB7}" srcOrd="0" destOrd="0" presId="urn:microsoft.com/office/officeart/2005/8/layout/orgChart1"/>
    <dgm:cxn modelId="{2AB1A150-4777-4EFA-8C17-7191B24C8D15}" type="presOf" srcId="{95495154-F3C1-46E9-AA5E-DCB648F76C85}" destId="{186E1100-A67D-4DB9-81CB-1BAFEE9C46FC}" srcOrd="0" destOrd="0" presId="urn:microsoft.com/office/officeart/2005/8/layout/orgChart1"/>
    <dgm:cxn modelId="{85558453-2DC0-4D81-BBB6-F860961FC787}" type="presOf" srcId="{F7CFE7EF-595F-4548-9799-3535E8D56D96}" destId="{5E9D7BA0-7A01-4C97-8A85-3A36E3297F62}" srcOrd="1" destOrd="0" presId="urn:microsoft.com/office/officeart/2005/8/layout/orgChart1"/>
    <dgm:cxn modelId="{26A95255-7C00-40F6-A65B-09720AC82FBE}" type="presOf" srcId="{FBEDB461-8FDA-40EF-AB00-8FB77EFDA31B}" destId="{16F3EF03-2193-4384-BF17-DA173CDA00A2}" srcOrd="1" destOrd="0" presId="urn:microsoft.com/office/officeart/2005/8/layout/orgChart1"/>
    <dgm:cxn modelId="{CDB71876-4F8E-43DB-B3D2-2ECFC7E3877A}" type="presOf" srcId="{DFA60B20-B41D-49A3-8EF7-51E379588228}" destId="{B6BCAB40-07A1-45FE-A182-9E5D7D2903EB}" srcOrd="1" destOrd="0" presId="urn:microsoft.com/office/officeart/2005/8/layout/orgChart1"/>
    <dgm:cxn modelId="{C80CAA78-DC51-469A-867B-AD2FD65BEB9A}" srcId="{DFA60B20-B41D-49A3-8EF7-51E379588228}" destId="{F7CFE7EF-595F-4548-9799-3535E8D56D96}" srcOrd="0" destOrd="0" parTransId="{6C374DD8-17AC-4EEF-A54E-62B987B3A774}" sibTransId="{48E42FEC-91F8-4063-AE69-3958952879C7}"/>
    <dgm:cxn modelId="{118F3B8C-671B-4723-8D77-05939CD661E5}" type="presOf" srcId="{95495154-F3C1-46E9-AA5E-DCB648F76C85}" destId="{32DF779C-41F0-4A35-8B39-92FB18B654B1}" srcOrd="1" destOrd="0" presId="urn:microsoft.com/office/officeart/2005/8/layout/orgChart1"/>
    <dgm:cxn modelId="{A562068D-E65A-4167-811B-330FE0C49343}" type="presOf" srcId="{AA1927A4-3333-4D7F-BD7C-E35A581D1DFD}" destId="{E979EBC8-8D2F-4B87-8C63-70AF054FCEE1}" srcOrd="1" destOrd="0" presId="urn:microsoft.com/office/officeart/2005/8/layout/orgChart1"/>
    <dgm:cxn modelId="{18488390-AB8D-438C-8A8D-1D6B4E30928C}" srcId="{95495154-F3C1-46E9-AA5E-DCB648F76C85}" destId="{DFA60B20-B41D-49A3-8EF7-51E379588228}" srcOrd="0" destOrd="0" parTransId="{26404129-9E50-4852-ADE7-858C8D10D444}" sibTransId="{13F0C603-BC54-4232-86CA-AC1EC1B491A3}"/>
    <dgm:cxn modelId="{84EF6D91-6AD2-44ED-BF05-65492FEB311A}" type="presOf" srcId="{CDF022BA-95CF-4D89-B59C-18784342DA97}" destId="{069BD9BF-93A6-4479-8472-095F7FAF8FB0}" srcOrd="0" destOrd="0" presId="urn:microsoft.com/office/officeart/2005/8/layout/orgChart1"/>
    <dgm:cxn modelId="{9F5ABC93-A2F7-40C2-BA43-5092607A5D75}" type="presOf" srcId="{E3FDC4A8-BCD8-4741-AA0C-D708F956B7AC}" destId="{DDB2ABA7-5A6F-4799-9DFC-2BB0D9895431}" srcOrd="0" destOrd="0" presId="urn:microsoft.com/office/officeart/2005/8/layout/orgChart1"/>
    <dgm:cxn modelId="{2272D396-2A49-4E7B-85C2-F82E4A52D5BB}" type="presOf" srcId="{26404129-9E50-4852-ADE7-858C8D10D444}" destId="{4198246B-EBCA-49DC-8BC9-90BDE5E0B185}" srcOrd="0" destOrd="0" presId="urn:microsoft.com/office/officeart/2005/8/layout/orgChart1"/>
    <dgm:cxn modelId="{3D5C0F99-FB64-4FC6-8052-A610952B41C4}" srcId="{AA1927A4-3333-4D7F-BD7C-E35A581D1DFD}" destId="{FBEDB461-8FDA-40EF-AB00-8FB77EFDA31B}" srcOrd="0" destOrd="0" parTransId="{4F5F46A7-50ED-4736-BCD8-A93BB35879AA}" sibTransId="{59FD0C45-4281-44D1-BDC2-146DD6CB1EED}"/>
    <dgm:cxn modelId="{FBAAC6A3-8135-4D28-A43D-860D1DBB3E45}" type="presOf" srcId="{1926186D-7A49-457C-897B-DDE14C50393F}" destId="{4EF07C37-1BF4-4F7A-81DF-1698152FAE9F}" srcOrd="0" destOrd="0" presId="urn:microsoft.com/office/officeart/2005/8/layout/orgChart1"/>
    <dgm:cxn modelId="{BC839EC3-DF4E-4B9F-A6DB-B523BD10FF37}" type="presOf" srcId="{DFA60B20-B41D-49A3-8EF7-51E379588228}" destId="{9656CDA0-8355-485C-8372-DABECD23CE86}" srcOrd="0" destOrd="0" presId="urn:microsoft.com/office/officeart/2005/8/layout/orgChart1"/>
    <dgm:cxn modelId="{F9CBEFC3-2202-405E-9A43-BF6B49BE776F}" srcId="{92AFCA70-C99D-4F8F-9A6B-F39A2E7DE612}" destId="{AA1927A4-3333-4D7F-BD7C-E35A581D1DFD}" srcOrd="0" destOrd="0" parTransId="{CDF022BA-95CF-4D89-B59C-18784342DA97}" sibTransId="{C3581ED4-1E35-43FC-95A5-E5E7EBF7C22A}"/>
    <dgm:cxn modelId="{B3D2B1D7-EA06-461B-9969-44318DB83DE5}" srcId="{E3FDC4A8-BCD8-4741-AA0C-D708F956B7AC}" destId="{92AFCA70-C99D-4F8F-9A6B-F39A2E7DE612}" srcOrd="1" destOrd="0" parTransId="{763E3AC8-493C-4297-9A32-19A8F22A196A}" sibTransId="{745BDD5F-87E5-41D3-A22C-CA447850CE03}"/>
    <dgm:cxn modelId="{13B45BDD-FF51-4EE8-B4FD-AF0E99345440}" srcId="{E3FDC4A8-BCD8-4741-AA0C-D708F956B7AC}" destId="{95495154-F3C1-46E9-AA5E-DCB648F76C85}" srcOrd="0" destOrd="0" parTransId="{1926186D-7A49-457C-897B-DDE14C50393F}" sibTransId="{33D97DAA-11FD-4192-A073-BCE3969B2A2A}"/>
    <dgm:cxn modelId="{D7DF0BE6-4A3F-4B9D-B105-1BF49EC7A39D}" type="presOf" srcId="{92AFCA70-C99D-4F8F-9A6B-F39A2E7DE612}" destId="{FC6BE3FD-A771-4B07-A0BF-A681F8C04DEB}" srcOrd="1" destOrd="0" presId="urn:microsoft.com/office/officeart/2005/8/layout/orgChart1"/>
    <dgm:cxn modelId="{B70064EA-6336-409E-A55E-0C446AF3927F}" srcId="{6DEC9D5B-D199-4E6A-A5AA-FEF5DEE34E15}" destId="{E3FDC4A8-BCD8-4741-AA0C-D708F956B7AC}" srcOrd="0" destOrd="0" parTransId="{2ACC615D-F252-420F-A190-84685EC7B683}" sibTransId="{A055B60E-EF59-4524-8206-6588217EBB20}"/>
    <dgm:cxn modelId="{E1A9ECFA-61ED-4903-99F7-871827D61E6A}" srcId="{DFA60B20-B41D-49A3-8EF7-51E379588228}" destId="{AC06BC81-13C9-4855-A852-F241B0217717}" srcOrd="1" destOrd="0" parTransId="{05652177-7C1B-4FFF-87FC-B920C1D7E847}" sibTransId="{1B41C4C2-CE0E-47EF-B7FF-6EA85A6C9A3F}"/>
    <dgm:cxn modelId="{4D072CA0-668B-424E-BE7D-60CB048E5FD9}" type="presParOf" srcId="{19FD6FEB-C606-446A-8562-1034E52C60DF}" destId="{8A79E4A9-C03C-427C-B4C9-AD3D0AFE752E}" srcOrd="0" destOrd="0" presId="urn:microsoft.com/office/officeart/2005/8/layout/orgChart1"/>
    <dgm:cxn modelId="{F20CCBCD-FAEB-4448-80BE-630E00626A60}" type="presParOf" srcId="{8A79E4A9-C03C-427C-B4C9-AD3D0AFE752E}" destId="{C1253255-01A8-499F-9CB2-3B4DD3C59490}" srcOrd="0" destOrd="0" presId="urn:microsoft.com/office/officeart/2005/8/layout/orgChart1"/>
    <dgm:cxn modelId="{DC4B50C2-AAFE-4597-8BE2-1D8A1AFDFAD5}" type="presParOf" srcId="{C1253255-01A8-499F-9CB2-3B4DD3C59490}" destId="{DDB2ABA7-5A6F-4799-9DFC-2BB0D9895431}" srcOrd="0" destOrd="0" presId="urn:microsoft.com/office/officeart/2005/8/layout/orgChart1"/>
    <dgm:cxn modelId="{A769EA7D-34AC-49D1-874B-6132BD67AB49}" type="presParOf" srcId="{C1253255-01A8-499F-9CB2-3B4DD3C59490}" destId="{BE9EE7A7-5F2B-47F3-8318-6C49419896DE}" srcOrd="1" destOrd="0" presId="urn:microsoft.com/office/officeart/2005/8/layout/orgChart1"/>
    <dgm:cxn modelId="{49E0A6B1-1115-4744-942E-5E1367B82BF7}" type="presParOf" srcId="{8A79E4A9-C03C-427C-B4C9-AD3D0AFE752E}" destId="{B0786551-0969-4906-B0D7-EA3615E1D031}" srcOrd="1" destOrd="0" presId="urn:microsoft.com/office/officeart/2005/8/layout/orgChart1"/>
    <dgm:cxn modelId="{8FEED1AC-DD5A-45A2-922B-1F01C1C43B20}" type="presParOf" srcId="{8A79E4A9-C03C-427C-B4C9-AD3D0AFE752E}" destId="{C0040D83-00F2-4808-89CE-215A928D5849}" srcOrd="2" destOrd="0" presId="urn:microsoft.com/office/officeart/2005/8/layout/orgChart1"/>
    <dgm:cxn modelId="{55CB13A5-B69A-4E7C-9C6D-2FAE39F089CC}" type="presParOf" srcId="{C0040D83-00F2-4808-89CE-215A928D5849}" destId="{4EF07C37-1BF4-4F7A-81DF-1698152FAE9F}" srcOrd="0" destOrd="0" presId="urn:microsoft.com/office/officeart/2005/8/layout/orgChart1"/>
    <dgm:cxn modelId="{3B42F4D3-6F83-48AE-BF16-9D19B1432F6B}" type="presParOf" srcId="{C0040D83-00F2-4808-89CE-215A928D5849}" destId="{2B8B9FA3-F8BE-4CB5-85FE-2AB66F9F6F8A}" srcOrd="1" destOrd="0" presId="urn:microsoft.com/office/officeart/2005/8/layout/orgChart1"/>
    <dgm:cxn modelId="{A5F27C12-7D0C-486B-8351-0EAE952741D8}" type="presParOf" srcId="{2B8B9FA3-F8BE-4CB5-85FE-2AB66F9F6F8A}" destId="{333DE692-889A-4C57-95BA-ADC83ACA2102}" srcOrd="0" destOrd="0" presId="urn:microsoft.com/office/officeart/2005/8/layout/orgChart1"/>
    <dgm:cxn modelId="{73315642-D6B0-4120-B5A5-1075E59DB1D3}" type="presParOf" srcId="{333DE692-889A-4C57-95BA-ADC83ACA2102}" destId="{186E1100-A67D-4DB9-81CB-1BAFEE9C46FC}" srcOrd="0" destOrd="0" presId="urn:microsoft.com/office/officeart/2005/8/layout/orgChart1"/>
    <dgm:cxn modelId="{D782CC39-3601-412D-AF27-9E311431D127}" type="presParOf" srcId="{333DE692-889A-4C57-95BA-ADC83ACA2102}" destId="{32DF779C-41F0-4A35-8B39-92FB18B654B1}" srcOrd="1" destOrd="0" presId="urn:microsoft.com/office/officeart/2005/8/layout/orgChart1"/>
    <dgm:cxn modelId="{343509C4-6B9F-448C-BD25-C2E38ED34966}" type="presParOf" srcId="{2B8B9FA3-F8BE-4CB5-85FE-2AB66F9F6F8A}" destId="{DA74617A-78A1-4D8D-B2CB-AEBD26E1B79D}" srcOrd="1" destOrd="0" presId="urn:microsoft.com/office/officeart/2005/8/layout/orgChart1"/>
    <dgm:cxn modelId="{A3E885FA-3DC6-49FF-BF47-2B3C0B3767CA}" type="presParOf" srcId="{DA74617A-78A1-4D8D-B2CB-AEBD26E1B79D}" destId="{4198246B-EBCA-49DC-8BC9-90BDE5E0B185}" srcOrd="0" destOrd="0" presId="urn:microsoft.com/office/officeart/2005/8/layout/orgChart1"/>
    <dgm:cxn modelId="{2781AECD-489E-47E7-AC60-411162378E5F}" type="presParOf" srcId="{DA74617A-78A1-4D8D-B2CB-AEBD26E1B79D}" destId="{9B4B2B84-3C85-4529-A204-A2E6AFEA7F30}" srcOrd="1" destOrd="0" presId="urn:microsoft.com/office/officeart/2005/8/layout/orgChart1"/>
    <dgm:cxn modelId="{68A717DE-ABF7-4367-8DB1-321133C20CB8}" type="presParOf" srcId="{9B4B2B84-3C85-4529-A204-A2E6AFEA7F30}" destId="{2EB34E0B-4ED9-4F18-A9AD-AA8E78CBAAE9}" srcOrd="0" destOrd="0" presId="urn:microsoft.com/office/officeart/2005/8/layout/orgChart1"/>
    <dgm:cxn modelId="{9813A9DF-B18A-4D1D-8362-5C72ED8BFC55}" type="presParOf" srcId="{2EB34E0B-4ED9-4F18-A9AD-AA8E78CBAAE9}" destId="{9656CDA0-8355-485C-8372-DABECD23CE86}" srcOrd="0" destOrd="0" presId="urn:microsoft.com/office/officeart/2005/8/layout/orgChart1"/>
    <dgm:cxn modelId="{C34927B4-6107-41A0-80DA-4FCAFE6F0720}" type="presParOf" srcId="{2EB34E0B-4ED9-4F18-A9AD-AA8E78CBAAE9}" destId="{B6BCAB40-07A1-45FE-A182-9E5D7D2903EB}" srcOrd="1" destOrd="0" presId="urn:microsoft.com/office/officeart/2005/8/layout/orgChart1"/>
    <dgm:cxn modelId="{7B93C8A6-5DB8-4557-B22D-C9E8C03D48AE}" type="presParOf" srcId="{9B4B2B84-3C85-4529-A204-A2E6AFEA7F30}" destId="{192167C8-0BAC-4DF4-B5BC-3CFFBF39D3BB}" srcOrd="1" destOrd="0" presId="urn:microsoft.com/office/officeart/2005/8/layout/orgChart1"/>
    <dgm:cxn modelId="{D5BC2AF0-9A55-4A14-9AE3-E4115ADBE7B0}" type="presParOf" srcId="{192167C8-0BAC-4DF4-B5BC-3CFFBF39D3BB}" destId="{A350E232-438F-415B-866C-5EB7F3F02892}" srcOrd="0" destOrd="0" presId="urn:microsoft.com/office/officeart/2005/8/layout/orgChart1"/>
    <dgm:cxn modelId="{F442891C-D4FD-42D9-80EE-63C8F7C3D83A}" type="presParOf" srcId="{192167C8-0BAC-4DF4-B5BC-3CFFBF39D3BB}" destId="{0D6A9A10-1438-4E38-85A4-677128C035FA}" srcOrd="1" destOrd="0" presId="urn:microsoft.com/office/officeart/2005/8/layout/orgChart1"/>
    <dgm:cxn modelId="{DA51D6A7-799C-469A-A6D4-654AE98D6340}" type="presParOf" srcId="{0D6A9A10-1438-4E38-85A4-677128C035FA}" destId="{8C27F28A-5AA2-415F-A608-1EC784011E8D}" srcOrd="0" destOrd="0" presId="urn:microsoft.com/office/officeart/2005/8/layout/orgChart1"/>
    <dgm:cxn modelId="{57C353E6-3BE7-4F96-858B-426B80953576}" type="presParOf" srcId="{8C27F28A-5AA2-415F-A608-1EC784011E8D}" destId="{BCE563CE-C485-4104-9042-D8C4B2061AF3}" srcOrd="0" destOrd="0" presId="urn:microsoft.com/office/officeart/2005/8/layout/orgChart1"/>
    <dgm:cxn modelId="{C5B3F564-E9F7-4A42-B87C-629EC8677798}" type="presParOf" srcId="{8C27F28A-5AA2-415F-A608-1EC784011E8D}" destId="{5E9D7BA0-7A01-4C97-8A85-3A36E3297F62}" srcOrd="1" destOrd="0" presId="urn:microsoft.com/office/officeart/2005/8/layout/orgChart1"/>
    <dgm:cxn modelId="{FAC43621-1AE6-4146-BFF6-276AAB8E5275}" type="presParOf" srcId="{0D6A9A10-1438-4E38-85A4-677128C035FA}" destId="{7CB403D2-656A-40E0-952D-C85E31D60E47}" srcOrd="1" destOrd="0" presId="urn:microsoft.com/office/officeart/2005/8/layout/orgChart1"/>
    <dgm:cxn modelId="{EDC23C07-BA52-4D3E-AFBD-8B198CAD6516}" type="presParOf" srcId="{0D6A9A10-1438-4E38-85A4-677128C035FA}" destId="{C704DF83-21B4-4605-B4A1-1938C531BA9D}" srcOrd="2" destOrd="0" presId="urn:microsoft.com/office/officeart/2005/8/layout/orgChart1"/>
    <dgm:cxn modelId="{632474DF-3381-4D7F-8D39-B16A19BCBDF2}" type="presParOf" srcId="{192167C8-0BAC-4DF4-B5BC-3CFFBF39D3BB}" destId="{2666695A-BB80-4E37-82DF-221A18474D5D}" srcOrd="2" destOrd="0" presId="urn:microsoft.com/office/officeart/2005/8/layout/orgChart1"/>
    <dgm:cxn modelId="{1045D7E6-0564-4A20-A96F-A2614FA2E776}" type="presParOf" srcId="{192167C8-0BAC-4DF4-B5BC-3CFFBF39D3BB}" destId="{E48E8B80-498D-44B5-BC7C-3F388F2EC5FC}" srcOrd="3" destOrd="0" presId="urn:microsoft.com/office/officeart/2005/8/layout/orgChart1"/>
    <dgm:cxn modelId="{FDD48256-C34A-4F44-B6F2-B98411096BCC}" type="presParOf" srcId="{E48E8B80-498D-44B5-BC7C-3F388F2EC5FC}" destId="{B811C807-92EC-4D87-B8AB-8B23BD67A9CC}" srcOrd="0" destOrd="0" presId="urn:microsoft.com/office/officeart/2005/8/layout/orgChart1"/>
    <dgm:cxn modelId="{0CEA0C2D-72D3-44F7-B09F-BC95209390C7}" type="presParOf" srcId="{B811C807-92EC-4D87-B8AB-8B23BD67A9CC}" destId="{FDDDC5B7-DC88-4012-940A-279501C743A0}" srcOrd="0" destOrd="0" presId="urn:microsoft.com/office/officeart/2005/8/layout/orgChart1"/>
    <dgm:cxn modelId="{6B269EF1-5FEF-492C-9436-CBE904C2A01E}" type="presParOf" srcId="{B811C807-92EC-4D87-B8AB-8B23BD67A9CC}" destId="{E5C117FC-3C26-4679-8F26-D5E136CA5519}" srcOrd="1" destOrd="0" presId="urn:microsoft.com/office/officeart/2005/8/layout/orgChart1"/>
    <dgm:cxn modelId="{7E9C67EF-5E15-464B-9484-264543C7E175}" type="presParOf" srcId="{E48E8B80-498D-44B5-BC7C-3F388F2EC5FC}" destId="{C6442837-3EE3-43EC-9B2F-C5870DF9FF6B}" srcOrd="1" destOrd="0" presId="urn:microsoft.com/office/officeart/2005/8/layout/orgChart1"/>
    <dgm:cxn modelId="{31EDA2A4-6D2A-4556-9123-491CA5C84E7F}" type="presParOf" srcId="{E48E8B80-498D-44B5-BC7C-3F388F2EC5FC}" destId="{6785BB04-E00D-493F-8772-E71B16EB1B57}" srcOrd="2" destOrd="0" presId="urn:microsoft.com/office/officeart/2005/8/layout/orgChart1"/>
    <dgm:cxn modelId="{6E2CC94F-3CF3-4294-B485-181FDB85CFA6}" type="presParOf" srcId="{9B4B2B84-3C85-4529-A204-A2E6AFEA7F30}" destId="{947328B8-62F4-4026-9412-96BBD42E1E5F}" srcOrd="2" destOrd="0" presId="urn:microsoft.com/office/officeart/2005/8/layout/orgChart1"/>
    <dgm:cxn modelId="{2BD7A219-6A7A-4BA8-9ACF-734298B13AF1}" type="presParOf" srcId="{2B8B9FA3-F8BE-4CB5-85FE-2AB66F9F6F8A}" destId="{F9EFD033-1304-4790-A621-F91C985AC626}" srcOrd="2" destOrd="0" presId="urn:microsoft.com/office/officeart/2005/8/layout/orgChart1"/>
    <dgm:cxn modelId="{C2F0339E-0976-4C4F-9A72-BE2E82108CB0}" type="presParOf" srcId="{C0040D83-00F2-4808-89CE-215A928D5849}" destId="{034E5068-03C8-46C5-815B-4093063FAABF}" srcOrd="2" destOrd="0" presId="urn:microsoft.com/office/officeart/2005/8/layout/orgChart1"/>
    <dgm:cxn modelId="{59B52CE6-31F0-4F14-B5FF-FEEF18F32BD6}" type="presParOf" srcId="{C0040D83-00F2-4808-89CE-215A928D5849}" destId="{86F84B0F-AAA9-457F-AEE2-86B3C256FA44}" srcOrd="3" destOrd="0" presId="urn:microsoft.com/office/officeart/2005/8/layout/orgChart1"/>
    <dgm:cxn modelId="{6F3A9F2A-873D-43BB-B3DC-E25478DE9A97}" type="presParOf" srcId="{86F84B0F-AAA9-457F-AEE2-86B3C256FA44}" destId="{27AFA1D3-3752-43AB-A651-DE9CD980B37E}" srcOrd="0" destOrd="0" presId="urn:microsoft.com/office/officeart/2005/8/layout/orgChart1"/>
    <dgm:cxn modelId="{B2FC0234-E4A2-4BE2-A189-7A683AC0C6B6}" type="presParOf" srcId="{27AFA1D3-3752-43AB-A651-DE9CD980B37E}" destId="{46095F25-EDFB-4D16-9751-B70F13DB95FF}" srcOrd="0" destOrd="0" presId="urn:microsoft.com/office/officeart/2005/8/layout/orgChart1"/>
    <dgm:cxn modelId="{F775B1FF-7BD5-43D3-8DF5-E8D04EC5CE33}" type="presParOf" srcId="{27AFA1D3-3752-43AB-A651-DE9CD980B37E}" destId="{FC6BE3FD-A771-4B07-A0BF-A681F8C04DEB}" srcOrd="1" destOrd="0" presId="urn:microsoft.com/office/officeart/2005/8/layout/orgChart1"/>
    <dgm:cxn modelId="{94C172C5-BAD6-4128-82C7-AFCD2F1B820F}" type="presParOf" srcId="{86F84B0F-AAA9-457F-AEE2-86B3C256FA44}" destId="{831ED04F-497F-460D-9782-A217B84DB0AE}" srcOrd="1" destOrd="0" presId="urn:microsoft.com/office/officeart/2005/8/layout/orgChart1"/>
    <dgm:cxn modelId="{C9BEDAE6-851E-43EF-A290-FA5DA4AAE568}" type="presParOf" srcId="{831ED04F-497F-460D-9782-A217B84DB0AE}" destId="{069BD9BF-93A6-4479-8472-095F7FAF8FB0}" srcOrd="0" destOrd="0" presId="urn:microsoft.com/office/officeart/2005/8/layout/orgChart1"/>
    <dgm:cxn modelId="{FEA11857-9F72-4839-A380-F6C6C6D27DC0}" type="presParOf" srcId="{831ED04F-497F-460D-9782-A217B84DB0AE}" destId="{8DA69020-7A75-48EB-9B19-3E0F9A947FFA}" srcOrd="1" destOrd="0" presId="urn:microsoft.com/office/officeart/2005/8/layout/orgChart1"/>
    <dgm:cxn modelId="{6C9B3A8E-3784-4D37-9AD1-02CF1A4ED5A2}" type="presParOf" srcId="{8DA69020-7A75-48EB-9B19-3E0F9A947FFA}" destId="{FD466C2F-ECBC-40EC-9D53-1ACA9589C2B2}" srcOrd="0" destOrd="0" presId="urn:microsoft.com/office/officeart/2005/8/layout/orgChart1"/>
    <dgm:cxn modelId="{A384A2B3-BFA9-42C0-B8E0-CDAEC297E85D}" type="presParOf" srcId="{FD466C2F-ECBC-40EC-9D53-1ACA9589C2B2}" destId="{7BC23853-7D43-421A-80DB-5DA24D115023}" srcOrd="0" destOrd="0" presId="urn:microsoft.com/office/officeart/2005/8/layout/orgChart1"/>
    <dgm:cxn modelId="{CD39DDEB-4F45-45BB-9261-D316FB3FD89B}" type="presParOf" srcId="{FD466C2F-ECBC-40EC-9D53-1ACA9589C2B2}" destId="{E979EBC8-8D2F-4B87-8C63-70AF054FCEE1}" srcOrd="1" destOrd="0" presId="urn:microsoft.com/office/officeart/2005/8/layout/orgChart1"/>
    <dgm:cxn modelId="{C950CEF3-B3FC-412A-B3A2-0C2791D74096}" type="presParOf" srcId="{8DA69020-7A75-48EB-9B19-3E0F9A947FFA}" destId="{45C718A1-ECD1-4197-97BD-6CD7ED6195D2}" srcOrd="1" destOrd="0" presId="urn:microsoft.com/office/officeart/2005/8/layout/orgChart1"/>
    <dgm:cxn modelId="{861EEECD-C769-4BF4-8EF3-F9208E7CB51C}" type="presParOf" srcId="{45C718A1-ECD1-4197-97BD-6CD7ED6195D2}" destId="{A2A69B7B-7F59-4EF6-AFD3-975261026862}" srcOrd="0" destOrd="0" presId="urn:microsoft.com/office/officeart/2005/8/layout/orgChart1"/>
    <dgm:cxn modelId="{6B4175D8-B522-4A87-BF71-D021B9BA4279}" type="presParOf" srcId="{45C718A1-ECD1-4197-97BD-6CD7ED6195D2}" destId="{0F0738F8-C18C-42E4-AAB9-1824A00ED027}" srcOrd="1" destOrd="0" presId="urn:microsoft.com/office/officeart/2005/8/layout/orgChart1"/>
    <dgm:cxn modelId="{61A747C0-A23D-42F9-8ED1-D605A03EA17A}" type="presParOf" srcId="{0F0738F8-C18C-42E4-AAB9-1824A00ED027}" destId="{213AB483-4547-4990-BE13-AD168198367B}" srcOrd="0" destOrd="0" presId="urn:microsoft.com/office/officeart/2005/8/layout/orgChart1"/>
    <dgm:cxn modelId="{7BD1DBB0-8FB1-48F1-B107-D32B70F70F01}" type="presParOf" srcId="{213AB483-4547-4990-BE13-AD168198367B}" destId="{680DB402-2840-4424-9A6D-6F290AD52DB7}" srcOrd="0" destOrd="0" presId="urn:microsoft.com/office/officeart/2005/8/layout/orgChart1"/>
    <dgm:cxn modelId="{F9334F57-079A-49E9-9F79-98972C1EEE92}" type="presParOf" srcId="{213AB483-4547-4990-BE13-AD168198367B}" destId="{16F3EF03-2193-4384-BF17-DA173CDA00A2}" srcOrd="1" destOrd="0" presId="urn:microsoft.com/office/officeart/2005/8/layout/orgChart1"/>
    <dgm:cxn modelId="{5F074843-8CD8-463C-BA60-BC2FBBB19211}" type="presParOf" srcId="{0F0738F8-C18C-42E4-AAB9-1824A00ED027}" destId="{0D789C70-A698-40BA-A5BD-F64BA41507F9}" srcOrd="1" destOrd="0" presId="urn:microsoft.com/office/officeart/2005/8/layout/orgChart1"/>
    <dgm:cxn modelId="{5956EC43-39A6-4411-929C-EEB59298D23A}" type="presParOf" srcId="{0F0738F8-C18C-42E4-AAB9-1824A00ED027}" destId="{2EBCD67B-DCA6-4A2F-BA1C-B6E9FBD0CE39}" srcOrd="2" destOrd="0" presId="urn:microsoft.com/office/officeart/2005/8/layout/orgChart1"/>
    <dgm:cxn modelId="{7AFF2E6E-182C-4220-98DA-2D298518A62B}" type="presParOf" srcId="{8DA69020-7A75-48EB-9B19-3E0F9A947FFA}" destId="{C1B6D1F6-C81F-4FAE-B948-793D4540A684}" srcOrd="2" destOrd="0" presId="urn:microsoft.com/office/officeart/2005/8/layout/orgChart1"/>
    <dgm:cxn modelId="{0125B0B7-3698-43EB-B2AD-1C7A93D840F8}" type="presParOf" srcId="{86F84B0F-AAA9-457F-AEE2-86B3C256FA44}" destId="{89D998E6-4058-4BE1-98A8-16D021D0514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2636F-BE94-421F-AAB3-BD1BDBAAE576}">
      <dsp:nvSpPr>
        <dsp:cNvPr id="0" name=""/>
        <dsp:cNvSpPr/>
      </dsp:nvSpPr>
      <dsp:spPr>
        <a:xfrm>
          <a:off x="1339432" y="865"/>
          <a:ext cx="1268238" cy="507295"/>
        </a:xfrm>
        <a:prstGeom prst="chevron">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t>Define Need</a:t>
          </a:r>
        </a:p>
      </dsp:txBody>
      <dsp:txXfrm>
        <a:off x="1593080" y="865"/>
        <a:ext cx="760943" cy="507295"/>
      </dsp:txXfrm>
    </dsp:sp>
    <dsp:sp modelId="{1F1A0BE0-DDC6-411B-9203-B168A4B7901A}">
      <dsp:nvSpPr>
        <dsp:cNvPr id="0" name=""/>
        <dsp:cNvSpPr/>
      </dsp:nvSpPr>
      <dsp:spPr>
        <a:xfrm>
          <a:off x="2442799" y="43985"/>
          <a:ext cx="1052638" cy="421055"/>
        </a:xfrm>
        <a:prstGeom prst="chevron">
          <a:avLst/>
        </a:prstGeom>
        <a:solidFill>
          <a:schemeClr val="accent4">
            <a:tint val="40000"/>
            <a:alpha val="90000"/>
            <a:hueOff val="0"/>
            <a:satOff val="0"/>
            <a:lumOff val="0"/>
            <a:alphaOff val="0"/>
          </a:schemeClr>
        </a:solidFill>
        <a:ln w="55000" cap="flat" cmpd="thickThin"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b="1" kern="1200" dirty="0"/>
            <a:t>Identify the Need</a:t>
          </a:r>
        </a:p>
      </dsp:txBody>
      <dsp:txXfrm>
        <a:off x="2653327" y="43985"/>
        <a:ext cx="631583" cy="421055"/>
      </dsp:txXfrm>
    </dsp:sp>
    <dsp:sp modelId="{9781FCDD-CEA6-4F15-83BE-C7A4A74B65AC}">
      <dsp:nvSpPr>
        <dsp:cNvPr id="0" name=""/>
        <dsp:cNvSpPr/>
      </dsp:nvSpPr>
      <dsp:spPr>
        <a:xfrm>
          <a:off x="3348068" y="43985"/>
          <a:ext cx="1148954" cy="421055"/>
        </a:xfrm>
        <a:prstGeom prst="chevron">
          <a:avLst/>
        </a:prstGeom>
        <a:solidFill>
          <a:schemeClr val="accent4">
            <a:tint val="40000"/>
            <a:alpha val="90000"/>
            <a:hueOff val="33628"/>
            <a:satOff val="-495"/>
            <a:lumOff val="-54"/>
            <a:alphaOff val="0"/>
          </a:schemeClr>
        </a:solidFill>
        <a:ln w="55000" cap="flat" cmpd="thickThin" algn="ctr">
          <a:solidFill>
            <a:schemeClr val="accent4">
              <a:tint val="40000"/>
              <a:alpha val="90000"/>
              <a:hueOff val="33628"/>
              <a:satOff val="-495"/>
              <a:lumOff val="-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b="1" kern="1200" dirty="0"/>
            <a:t>Develop Requirements </a:t>
          </a:r>
        </a:p>
      </dsp:txBody>
      <dsp:txXfrm>
        <a:off x="3558596" y="43985"/>
        <a:ext cx="727899" cy="421055"/>
      </dsp:txXfrm>
    </dsp:sp>
    <dsp:sp modelId="{31EDE22E-2418-4C55-A2B3-C18B9785BE0F}">
      <dsp:nvSpPr>
        <dsp:cNvPr id="0" name=""/>
        <dsp:cNvSpPr/>
      </dsp:nvSpPr>
      <dsp:spPr>
        <a:xfrm>
          <a:off x="4349654" y="43985"/>
          <a:ext cx="1187175" cy="421055"/>
        </a:xfrm>
        <a:prstGeom prst="chevron">
          <a:avLst/>
        </a:prstGeom>
        <a:solidFill>
          <a:schemeClr val="accent4">
            <a:tint val="40000"/>
            <a:alpha val="90000"/>
            <a:hueOff val="67255"/>
            <a:satOff val="-989"/>
            <a:lumOff val="-108"/>
            <a:alphaOff val="0"/>
          </a:schemeClr>
        </a:solidFill>
        <a:ln w="55000" cap="flat" cmpd="thickThin" algn="ctr">
          <a:solidFill>
            <a:schemeClr val="accent4">
              <a:tint val="40000"/>
              <a:alpha val="90000"/>
              <a:hueOff val="67255"/>
              <a:satOff val="-989"/>
              <a:lumOff val="-1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b="1" kern="1200" dirty="0"/>
            <a:t>Transmit Requirements </a:t>
          </a:r>
        </a:p>
      </dsp:txBody>
      <dsp:txXfrm>
        <a:off x="4560182" y="43985"/>
        <a:ext cx="766120" cy="421055"/>
      </dsp:txXfrm>
    </dsp:sp>
    <dsp:sp modelId="{9AB77553-0BA2-4875-84E7-B4ABC9CB1AF3}">
      <dsp:nvSpPr>
        <dsp:cNvPr id="0" name=""/>
        <dsp:cNvSpPr/>
      </dsp:nvSpPr>
      <dsp:spPr>
        <a:xfrm>
          <a:off x="5389460" y="43985"/>
          <a:ext cx="1052638" cy="421055"/>
        </a:xfrm>
        <a:prstGeom prst="chevron">
          <a:avLst/>
        </a:prstGeom>
        <a:solidFill>
          <a:schemeClr val="accent4">
            <a:tint val="40000"/>
            <a:alpha val="90000"/>
            <a:hueOff val="100883"/>
            <a:satOff val="-1484"/>
            <a:lumOff val="-162"/>
            <a:alphaOff val="0"/>
          </a:schemeClr>
        </a:solidFill>
        <a:ln w="55000" cap="flat" cmpd="thickThin" algn="ctr">
          <a:solidFill>
            <a:schemeClr val="accent4">
              <a:tint val="40000"/>
              <a:alpha val="90000"/>
              <a:hueOff val="100883"/>
              <a:satOff val="-1484"/>
              <a:lumOff val="-1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b="1" kern="1200"/>
            <a:t>Receive Submission</a:t>
          </a:r>
        </a:p>
      </dsp:txBody>
      <dsp:txXfrm>
        <a:off x="5599988" y="43985"/>
        <a:ext cx="631583" cy="421055"/>
      </dsp:txXfrm>
    </dsp:sp>
    <dsp:sp modelId="{058F67E2-1F33-482C-B2B8-2F980193DC9E}">
      <dsp:nvSpPr>
        <dsp:cNvPr id="0" name=""/>
        <dsp:cNvSpPr/>
      </dsp:nvSpPr>
      <dsp:spPr>
        <a:xfrm>
          <a:off x="6294729" y="43985"/>
          <a:ext cx="1052638" cy="421055"/>
        </a:xfrm>
        <a:prstGeom prst="chevron">
          <a:avLst/>
        </a:prstGeom>
        <a:solidFill>
          <a:schemeClr val="accent4">
            <a:tint val="40000"/>
            <a:alpha val="90000"/>
            <a:hueOff val="134510"/>
            <a:satOff val="-1978"/>
            <a:lumOff val="-217"/>
            <a:alphaOff val="0"/>
          </a:schemeClr>
        </a:solidFill>
        <a:ln w="55000" cap="flat" cmpd="thickThin" algn="ctr">
          <a:solidFill>
            <a:schemeClr val="accent4">
              <a:tint val="40000"/>
              <a:alpha val="90000"/>
              <a:hueOff val="134510"/>
              <a:satOff val="-1978"/>
              <a:lumOff val="-2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b="1" kern="1200" dirty="0"/>
            <a:t>Check Surplus </a:t>
          </a:r>
        </a:p>
      </dsp:txBody>
      <dsp:txXfrm>
        <a:off x="6505257" y="43985"/>
        <a:ext cx="631583" cy="421055"/>
      </dsp:txXfrm>
    </dsp:sp>
    <dsp:sp modelId="{5CF69B02-C069-4D31-9F33-44C632F59CA3}">
      <dsp:nvSpPr>
        <dsp:cNvPr id="0" name=""/>
        <dsp:cNvSpPr/>
      </dsp:nvSpPr>
      <dsp:spPr>
        <a:xfrm>
          <a:off x="1339432" y="579182"/>
          <a:ext cx="1268238" cy="507295"/>
        </a:xfrm>
        <a:prstGeom prst="chevron">
          <a:avLst/>
        </a:prstGeom>
        <a:solidFill>
          <a:schemeClr val="accent4">
            <a:hueOff val="152255"/>
            <a:satOff val="-2634"/>
            <a:lumOff val="-564"/>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t>Select Method </a:t>
          </a:r>
        </a:p>
      </dsp:txBody>
      <dsp:txXfrm>
        <a:off x="1593080" y="579182"/>
        <a:ext cx="760943" cy="507295"/>
      </dsp:txXfrm>
    </dsp:sp>
    <dsp:sp modelId="{5E260431-C2E9-4264-92D3-018B731B2844}">
      <dsp:nvSpPr>
        <dsp:cNvPr id="0" name=""/>
        <dsp:cNvSpPr/>
      </dsp:nvSpPr>
      <dsp:spPr>
        <a:xfrm>
          <a:off x="2442799" y="622302"/>
          <a:ext cx="1052638" cy="421055"/>
        </a:xfrm>
        <a:prstGeom prst="chevron">
          <a:avLst/>
        </a:prstGeom>
        <a:solidFill>
          <a:schemeClr val="accent4">
            <a:tint val="40000"/>
            <a:alpha val="90000"/>
            <a:hueOff val="168138"/>
            <a:satOff val="-2473"/>
            <a:lumOff val="-271"/>
            <a:alphaOff val="0"/>
          </a:schemeClr>
        </a:solidFill>
        <a:ln w="55000" cap="flat" cmpd="thickThin" algn="ctr">
          <a:solidFill>
            <a:schemeClr val="accent4">
              <a:tint val="40000"/>
              <a:alpha val="90000"/>
              <a:hueOff val="168138"/>
              <a:satOff val="-2473"/>
              <a:lumOff val="-2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Open Market</a:t>
          </a:r>
        </a:p>
      </dsp:txBody>
      <dsp:txXfrm>
        <a:off x="2653327" y="622302"/>
        <a:ext cx="631583" cy="421055"/>
      </dsp:txXfrm>
    </dsp:sp>
    <dsp:sp modelId="{E9CD38D5-7AE4-48BC-A7E1-6162CA7221E3}">
      <dsp:nvSpPr>
        <dsp:cNvPr id="0" name=""/>
        <dsp:cNvSpPr/>
      </dsp:nvSpPr>
      <dsp:spPr>
        <a:xfrm>
          <a:off x="3348068" y="622302"/>
          <a:ext cx="1052638" cy="421055"/>
        </a:xfrm>
        <a:prstGeom prst="chevron">
          <a:avLst/>
        </a:prstGeom>
        <a:solidFill>
          <a:schemeClr val="accent4">
            <a:tint val="40000"/>
            <a:alpha val="90000"/>
            <a:hueOff val="201765"/>
            <a:satOff val="-2968"/>
            <a:lumOff val="-325"/>
            <a:alphaOff val="0"/>
          </a:schemeClr>
        </a:solidFill>
        <a:ln w="55000" cap="flat" cmpd="thickThin" algn="ctr">
          <a:solidFill>
            <a:schemeClr val="accent4">
              <a:tint val="40000"/>
              <a:alpha val="90000"/>
              <a:hueOff val="201765"/>
              <a:satOff val="-2968"/>
              <a:lumOff val="-3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State Contract</a:t>
          </a:r>
        </a:p>
      </dsp:txBody>
      <dsp:txXfrm>
        <a:off x="3558596" y="622302"/>
        <a:ext cx="631583" cy="421055"/>
      </dsp:txXfrm>
    </dsp:sp>
    <dsp:sp modelId="{C879BA41-20E5-4829-A5BC-3161A6AFC967}">
      <dsp:nvSpPr>
        <dsp:cNvPr id="0" name=""/>
        <dsp:cNvSpPr/>
      </dsp:nvSpPr>
      <dsp:spPr>
        <a:xfrm>
          <a:off x="4253337" y="622302"/>
          <a:ext cx="1052638" cy="421055"/>
        </a:xfrm>
        <a:prstGeom prst="chevron">
          <a:avLst/>
        </a:prstGeom>
        <a:solidFill>
          <a:schemeClr val="accent4">
            <a:tint val="40000"/>
            <a:alpha val="90000"/>
            <a:hueOff val="235393"/>
            <a:satOff val="-3462"/>
            <a:lumOff val="-379"/>
            <a:alphaOff val="0"/>
          </a:schemeClr>
        </a:solidFill>
        <a:ln w="55000" cap="flat" cmpd="thickThin" algn="ctr">
          <a:solidFill>
            <a:schemeClr val="accent4">
              <a:tint val="40000"/>
              <a:alpha val="90000"/>
              <a:hueOff val="235393"/>
              <a:satOff val="-3462"/>
              <a:lumOff val="-3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Bids</a:t>
          </a:r>
        </a:p>
      </dsp:txBody>
      <dsp:txXfrm>
        <a:off x="4463865" y="622302"/>
        <a:ext cx="631583" cy="421055"/>
      </dsp:txXfrm>
    </dsp:sp>
    <dsp:sp modelId="{A0D871C0-02AB-4EE2-BF3C-DB230CD150E8}">
      <dsp:nvSpPr>
        <dsp:cNvPr id="0" name=""/>
        <dsp:cNvSpPr/>
      </dsp:nvSpPr>
      <dsp:spPr>
        <a:xfrm>
          <a:off x="5158606" y="622302"/>
          <a:ext cx="1052638" cy="421055"/>
        </a:xfrm>
        <a:prstGeom prst="chevron">
          <a:avLst/>
        </a:prstGeom>
        <a:solidFill>
          <a:schemeClr val="accent4">
            <a:tint val="40000"/>
            <a:alpha val="90000"/>
            <a:hueOff val="269020"/>
            <a:satOff val="-3957"/>
            <a:lumOff val="-433"/>
            <a:alphaOff val="0"/>
          </a:schemeClr>
        </a:solidFill>
        <a:ln w="55000" cap="flat" cmpd="thickThin" algn="ctr">
          <a:solidFill>
            <a:schemeClr val="accent4">
              <a:tint val="40000"/>
              <a:alpha val="90000"/>
              <a:hueOff val="269020"/>
              <a:satOff val="-3957"/>
              <a:lumOff val="-4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Proposals</a:t>
          </a:r>
          <a:r>
            <a:rPr lang="en-US" sz="900" kern="1200"/>
            <a:t> </a:t>
          </a:r>
        </a:p>
      </dsp:txBody>
      <dsp:txXfrm>
        <a:off x="5369134" y="622302"/>
        <a:ext cx="631583" cy="421055"/>
      </dsp:txXfrm>
    </dsp:sp>
    <dsp:sp modelId="{9AEF9ACD-8527-4C33-9281-E826145E62B9}">
      <dsp:nvSpPr>
        <dsp:cNvPr id="0" name=""/>
        <dsp:cNvSpPr/>
      </dsp:nvSpPr>
      <dsp:spPr>
        <a:xfrm>
          <a:off x="1339432" y="1157499"/>
          <a:ext cx="1268238" cy="507295"/>
        </a:xfrm>
        <a:prstGeom prst="chevron">
          <a:avLst/>
        </a:prstGeom>
        <a:solidFill>
          <a:schemeClr val="accent4">
            <a:hueOff val="304509"/>
            <a:satOff val="-5268"/>
            <a:lumOff val="-112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t>Solicitation</a:t>
          </a:r>
          <a:r>
            <a:rPr lang="en-US" sz="1200" kern="1200"/>
            <a:t> </a:t>
          </a:r>
        </a:p>
      </dsp:txBody>
      <dsp:txXfrm>
        <a:off x="1593080" y="1157499"/>
        <a:ext cx="760943" cy="507295"/>
      </dsp:txXfrm>
    </dsp:sp>
    <dsp:sp modelId="{4C366B16-9935-4EB2-B58B-BC97B0F4A9A2}">
      <dsp:nvSpPr>
        <dsp:cNvPr id="0" name=""/>
        <dsp:cNvSpPr/>
      </dsp:nvSpPr>
      <dsp:spPr>
        <a:xfrm>
          <a:off x="2442799" y="1200619"/>
          <a:ext cx="1284744" cy="421055"/>
        </a:xfrm>
        <a:prstGeom prst="chevron">
          <a:avLst/>
        </a:prstGeom>
        <a:solidFill>
          <a:schemeClr val="accent4">
            <a:tint val="40000"/>
            <a:alpha val="90000"/>
            <a:hueOff val="302648"/>
            <a:satOff val="-4451"/>
            <a:lumOff val="-487"/>
            <a:alphaOff val="0"/>
          </a:schemeClr>
        </a:solidFill>
        <a:ln w="55000" cap="flat" cmpd="thickThin" algn="ctr">
          <a:solidFill>
            <a:schemeClr val="accent4">
              <a:tint val="40000"/>
              <a:alpha val="90000"/>
              <a:hueOff val="302648"/>
              <a:satOff val="-4451"/>
              <a:lumOff val="-4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Competitive </a:t>
          </a:r>
        </a:p>
        <a:p>
          <a:pPr marL="0" lvl="0" indent="0" algn="ctr" defTabSz="444500">
            <a:lnSpc>
              <a:spcPct val="90000"/>
            </a:lnSpc>
            <a:spcBef>
              <a:spcPct val="0"/>
            </a:spcBef>
            <a:spcAft>
              <a:spcPct val="35000"/>
            </a:spcAft>
            <a:buNone/>
          </a:pPr>
          <a:r>
            <a:rPr lang="en-US" sz="1000" b="1" kern="1200" dirty="0"/>
            <a:t>Bids</a:t>
          </a:r>
        </a:p>
      </dsp:txBody>
      <dsp:txXfrm>
        <a:off x="2653327" y="1200619"/>
        <a:ext cx="863689" cy="421055"/>
      </dsp:txXfrm>
    </dsp:sp>
    <dsp:sp modelId="{886EB073-D156-4DB3-AB0F-614B616C5650}">
      <dsp:nvSpPr>
        <dsp:cNvPr id="0" name=""/>
        <dsp:cNvSpPr/>
      </dsp:nvSpPr>
      <dsp:spPr>
        <a:xfrm>
          <a:off x="3588469" y="1200619"/>
          <a:ext cx="1052638" cy="421055"/>
        </a:xfrm>
        <a:prstGeom prst="chevron">
          <a:avLst/>
        </a:prstGeom>
        <a:solidFill>
          <a:schemeClr val="accent4">
            <a:tint val="40000"/>
            <a:alpha val="90000"/>
            <a:hueOff val="336275"/>
            <a:satOff val="-4946"/>
            <a:lumOff val="-542"/>
            <a:alphaOff val="0"/>
          </a:schemeClr>
        </a:solidFill>
        <a:ln w="55000" cap="flat" cmpd="thickThin" algn="ctr">
          <a:solidFill>
            <a:schemeClr val="accent4">
              <a:tint val="40000"/>
              <a:alpha val="90000"/>
              <a:hueOff val="336275"/>
              <a:satOff val="-4946"/>
              <a:lumOff val="-5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66725">
            <a:lnSpc>
              <a:spcPct val="90000"/>
            </a:lnSpc>
            <a:spcBef>
              <a:spcPct val="0"/>
            </a:spcBef>
            <a:spcAft>
              <a:spcPct val="35000"/>
            </a:spcAft>
            <a:buNone/>
          </a:pPr>
          <a:r>
            <a:rPr lang="en-US" sz="1050" b="1" kern="1200"/>
            <a:t>RFP</a:t>
          </a:r>
          <a:r>
            <a:rPr lang="en-US" sz="900" kern="1200"/>
            <a:t> </a:t>
          </a:r>
        </a:p>
      </dsp:txBody>
      <dsp:txXfrm>
        <a:off x="3798997" y="1200619"/>
        <a:ext cx="631583" cy="421055"/>
      </dsp:txXfrm>
    </dsp:sp>
    <dsp:sp modelId="{82B9D616-21AF-410C-B9D1-6A714560711A}">
      <dsp:nvSpPr>
        <dsp:cNvPr id="0" name=""/>
        <dsp:cNvSpPr/>
      </dsp:nvSpPr>
      <dsp:spPr>
        <a:xfrm>
          <a:off x="1339432" y="1735816"/>
          <a:ext cx="1268238" cy="507295"/>
        </a:xfrm>
        <a:prstGeom prst="chevron">
          <a:avLst/>
        </a:prstGeom>
        <a:solidFill>
          <a:schemeClr val="accent4">
            <a:hueOff val="456764"/>
            <a:satOff val="-7902"/>
            <a:lumOff val="-169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t>Receive Offers</a:t>
          </a:r>
        </a:p>
      </dsp:txBody>
      <dsp:txXfrm>
        <a:off x="1593080" y="1735816"/>
        <a:ext cx="760943" cy="507295"/>
      </dsp:txXfrm>
    </dsp:sp>
    <dsp:sp modelId="{B640F569-06FA-46CB-A966-FAD12FBED307}">
      <dsp:nvSpPr>
        <dsp:cNvPr id="0" name=""/>
        <dsp:cNvSpPr/>
      </dsp:nvSpPr>
      <dsp:spPr>
        <a:xfrm>
          <a:off x="2442799" y="1778936"/>
          <a:ext cx="1052638" cy="421055"/>
        </a:xfrm>
        <a:prstGeom prst="chevron">
          <a:avLst/>
        </a:prstGeom>
        <a:solidFill>
          <a:schemeClr val="accent4">
            <a:tint val="40000"/>
            <a:alpha val="90000"/>
            <a:hueOff val="369903"/>
            <a:satOff val="-5441"/>
            <a:lumOff val="-596"/>
            <a:alphaOff val="0"/>
          </a:schemeClr>
        </a:solidFill>
        <a:ln w="55000" cap="flat" cmpd="thickThin" algn="ctr">
          <a:solidFill>
            <a:schemeClr val="accent4">
              <a:tint val="40000"/>
              <a:alpha val="90000"/>
              <a:hueOff val="369903"/>
              <a:satOff val="-5441"/>
              <a:lumOff val="-5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Receive Bids</a:t>
          </a:r>
        </a:p>
      </dsp:txBody>
      <dsp:txXfrm>
        <a:off x="2653327" y="1778936"/>
        <a:ext cx="631583" cy="421055"/>
      </dsp:txXfrm>
    </dsp:sp>
    <dsp:sp modelId="{E563114C-2347-4B10-8FEB-AF15F439C8B5}">
      <dsp:nvSpPr>
        <dsp:cNvPr id="0" name=""/>
        <dsp:cNvSpPr/>
      </dsp:nvSpPr>
      <dsp:spPr>
        <a:xfrm>
          <a:off x="3348068" y="1778936"/>
          <a:ext cx="1052638" cy="421055"/>
        </a:xfrm>
        <a:prstGeom prst="chevron">
          <a:avLst/>
        </a:prstGeom>
        <a:solidFill>
          <a:schemeClr val="accent4">
            <a:tint val="40000"/>
            <a:alpha val="90000"/>
            <a:hueOff val="403530"/>
            <a:satOff val="-5935"/>
            <a:lumOff val="-650"/>
            <a:alphaOff val="0"/>
          </a:schemeClr>
        </a:solidFill>
        <a:ln w="55000" cap="flat" cmpd="thickThin" algn="ctr">
          <a:solidFill>
            <a:schemeClr val="accent4">
              <a:tint val="40000"/>
              <a:alpha val="90000"/>
              <a:hueOff val="403530"/>
              <a:satOff val="-5935"/>
              <a:lumOff val="-6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Receive Proposals</a:t>
          </a:r>
        </a:p>
      </dsp:txBody>
      <dsp:txXfrm>
        <a:off x="3558596" y="1778936"/>
        <a:ext cx="631583" cy="421055"/>
      </dsp:txXfrm>
    </dsp:sp>
    <dsp:sp modelId="{CA9612A3-9EA4-4470-9293-5377F65C8B43}">
      <dsp:nvSpPr>
        <dsp:cNvPr id="0" name=""/>
        <dsp:cNvSpPr/>
      </dsp:nvSpPr>
      <dsp:spPr>
        <a:xfrm>
          <a:off x="1339432" y="2314133"/>
          <a:ext cx="1268238" cy="507295"/>
        </a:xfrm>
        <a:prstGeom prst="chevron">
          <a:avLst/>
        </a:prstGeom>
        <a:solidFill>
          <a:schemeClr val="accent4">
            <a:hueOff val="609019"/>
            <a:satOff val="-10536"/>
            <a:lumOff val="-225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Evaluate and Award</a:t>
          </a:r>
        </a:p>
      </dsp:txBody>
      <dsp:txXfrm>
        <a:off x="1593080" y="2314133"/>
        <a:ext cx="760943" cy="507295"/>
      </dsp:txXfrm>
    </dsp:sp>
    <dsp:sp modelId="{0191518C-EBD8-4A54-81BC-661BBBB79834}">
      <dsp:nvSpPr>
        <dsp:cNvPr id="0" name=""/>
        <dsp:cNvSpPr/>
      </dsp:nvSpPr>
      <dsp:spPr>
        <a:xfrm>
          <a:off x="2442799" y="2357253"/>
          <a:ext cx="1052638" cy="421055"/>
        </a:xfrm>
        <a:prstGeom prst="chevron">
          <a:avLst/>
        </a:prstGeom>
        <a:solidFill>
          <a:schemeClr val="accent4">
            <a:tint val="40000"/>
            <a:alpha val="90000"/>
            <a:hueOff val="437158"/>
            <a:satOff val="-6430"/>
            <a:lumOff val="-704"/>
            <a:alphaOff val="0"/>
          </a:schemeClr>
        </a:solidFill>
        <a:ln w="55000" cap="flat" cmpd="thickThin" algn="ctr">
          <a:solidFill>
            <a:schemeClr val="accent4">
              <a:tint val="40000"/>
              <a:alpha val="90000"/>
              <a:hueOff val="437158"/>
              <a:satOff val="-6430"/>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Look for Best Value</a:t>
          </a:r>
        </a:p>
      </dsp:txBody>
      <dsp:txXfrm>
        <a:off x="2653327" y="2357253"/>
        <a:ext cx="631583" cy="421055"/>
      </dsp:txXfrm>
    </dsp:sp>
    <dsp:sp modelId="{00DC336A-287F-408F-9719-54209A0FE4E4}">
      <dsp:nvSpPr>
        <dsp:cNvPr id="0" name=""/>
        <dsp:cNvSpPr/>
      </dsp:nvSpPr>
      <dsp:spPr>
        <a:xfrm>
          <a:off x="3348068" y="2357253"/>
          <a:ext cx="1052638" cy="421055"/>
        </a:xfrm>
        <a:prstGeom prst="chevron">
          <a:avLst/>
        </a:prstGeom>
        <a:solidFill>
          <a:schemeClr val="accent4">
            <a:tint val="40000"/>
            <a:alpha val="90000"/>
            <a:hueOff val="470786"/>
            <a:satOff val="-6924"/>
            <a:lumOff val="-758"/>
            <a:alphaOff val="0"/>
          </a:schemeClr>
        </a:solidFill>
        <a:ln w="55000" cap="flat" cmpd="thickThin" algn="ctr">
          <a:solidFill>
            <a:schemeClr val="accent4">
              <a:tint val="40000"/>
              <a:alpha val="90000"/>
              <a:hueOff val="470786"/>
              <a:satOff val="-6924"/>
              <a:lumOff val="-7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66725">
            <a:lnSpc>
              <a:spcPct val="90000"/>
            </a:lnSpc>
            <a:spcBef>
              <a:spcPct val="0"/>
            </a:spcBef>
            <a:spcAft>
              <a:spcPct val="35000"/>
            </a:spcAft>
            <a:buNone/>
          </a:pPr>
          <a:r>
            <a:rPr lang="en-US" sz="1050" b="1" kern="1200"/>
            <a:t>Select a Vendor</a:t>
          </a:r>
        </a:p>
      </dsp:txBody>
      <dsp:txXfrm>
        <a:off x="3558596" y="2357253"/>
        <a:ext cx="631583" cy="421055"/>
      </dsp:txXfrm>
    </dsp:sp>
    <dsp:sp modelId="{C9228083-6581-4222-9C25-4D20E99B22C3}">
      <dsp:nvSpPr>
        <dsp:cNvPr id="0" name=""/>
        <dsp:cNvSpPr/>
      </dsp:nvSpPr>
      <dsp:spPr>
        <a:xfrm>
          <a:off x="4253337" y="2357253"/>
          <a:ext cx="1052638" cy="421055"/>
        </a:xfrm>
        <a:prstGeom prst="chevron">
          <a:avLst/>
        </a:prstGeom>
        <a:solidFill>
          <a:schemeClr val="accent4">
            <a:tint val="40000"/>
            <a:alpha val="90000"/>
            <a:hueOff val="504413"/>
            <a:satOff val="-7419"/>
            <a:lumOff val="-812"/>
            <a:alphaOff val="0"/>
          </a:schemeClr>
        </a:solidFill>
        <a:ln w="55000" cap="flat" cmpd="thickThin" algn="ctr">
          <a:solidFill>
            <a:schemeClr val="accent4">
              <a:tint val="40000"/>
              <a:alpha val="90000"/>
              <a:hueOff val="504413"/>
              <a:satOff val="-7419"/>
              <a:lumOff val="-8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Execute a Contract</a:t>
          </a:r>
        </a:p>
      </dsp:txBody>
      <dsp:txXfrm>
        <a:off x="4463865" y="2357253"/>
        <a:ext cx="631583" cy="421055"/>
      </dsp:txXfrm>
    </dsp:sp>
    <dsp:sp modelId="{8DD9A161-50D2-4A27-86D5-257D55C9CDCD}">
      <dsp:nvSpPr>
        <dsp:cNvPr id="0" name=""/>
        <dsp:cNvSpPr/>
      </dsp:nvSpPr>
      <dsp:spPr>
        <a:xfrm>
          <a:off x="5158606" y="2357253"/>
          <a:ext cx="1052638" cy="421055"/>
        </a:xfrm>
        <a:prstGeom prst="chevron">
          <a:avLst/>
        </a:prstGeom>
        <a:solidFill>
          <a:schemeClr val="accent4">
            <a:tint val="40000"/>
            <a:alpha val="90000"/>
            <a:hueOff val="538041"/>
            <a:satOff val="-7914"/>
            <a:lumOff val="-867"/>
            <a:alphaOff val="0"/>
          </a:schemeClr>
        </a:solidFill>
        <a:ln w="55000" cap="flat" cmpd="thickThin" algn="ctr">
          <a:solidFill>
            <a:schemeClr val="accent4">
              <a:tint val="40000"/>
              <a:alpha val="90000"/>
              <a:hueOff val="538041"/>
              <a:satOff val="-7914"/>
              <a:lumOff val="-8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Issue Purchase Order</a:t>
          </a:r>
        </a:p>
      </dsp:txBody>
      <dsp:txXfrm>
        <a:off x="5369134" y="2357253"/>
        <a:ext cx="631583" cy="421055"/>
      </dsp:txXfrm>
    </dsp:sp>
    <dsp:sp modelId="{3147DB94-5916-4781-A67E-07173FB1E0E5}">
      <dsp:nvSpPr>
        <dsp:cNvPr id="0" name=""/>
        <dsp:cNvSpPr/>
      </dsp:nvSpPr>
      <dsp:spPr>
        <a:xfrm>
          <a:off x="1339432" y="2892450"/>
          <a:ext cx="1268238" cy="507295"/>
        </a:xfrm>
        <a:prstGeom prst="chevron">
          <a:avLst/>
        </a:prstGeom>
        <a:solidFill>
          <a:schemeClr val="accent4">
            <a:hueOff val="761274"/>
            <a:satOff val="-13170"/>
            <a:lumOff val="-281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t>Inspect and Accept </a:t>
          </a:r>
        </a:p>
      </dsp:txBody>
      <dsp:txXfrm>
        <a:off x="1593080" y="2892450"/>
        <a:ext cx="760943" cy="507295"/>
      </dsp:txXfrm>
    </dsp:sp>
    <dsp:sp modelId="{6E6366C8-DF6A-4E22-9D20-EA3124E5CC2E}">
      <dsp:nvSpPr>
        <dsp:cNvPr id="0" name=""/>
        <dsp:cNvSpPr/>
      </dsp:nvSpPr>
      <dsp:spPr>
        <a:xfrm>
          <a:off x="2442799" y="2935570"/>
          <a:ext cx="1052638" cy="421055"/>
        </a:xfrm>
        <a:prstGeom prst="chevron">
          <a:avLst/>
        </a:prstGeom>
        <a:solidFill>
          <a:schemeClr val="accent4">
            <a:tint val="40000"/>
            <a:alpha val="90000"/>
            <a:hueOff val="571668"/>
            <a:satOff val="-8408"/>
            <a:lumOff val="-921"/>
            <a:alphaOff val="0"/>
          </a:schemeClr>
        </a:solidFill>
        <a:ln w="55000" cap="flat" cmpd="thickThin" algn="ctr">
          <a:solidFill>
            <a:schemeClr val="accent4">
              <a:tint val="40000"/>
              <a:alpha val="90000"/>
              <a:hueOff val="571668"/>
              <a:satOff val="-8408"/>
              <a:lumOff val="-9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66725">
            <a:lnSpc>
              <a:spcPct val="90000"/>
            </a:lnSpc>
            <a:spcBef>
              <a:spcPct val="0"/>
            </a:spcBef>
            <a:spcAft>
              <a:spcPct val="35000"/>
            </a:spcAft>
            <a:buNone/>
          </a:pPr>
          <a:r>
            <a:rPr lang="en-US" sz="1050" b="1" kern="1200" dirty="0"/>
            <a:t>Receive Goods</a:t>
          </a:r>
        </a:p>
      </dsp:txBody>
      <dsp:txXfrm>
        <a:off x="2653327" y="2935570"/>
        <a:ext cx="631583" cy="421055"/>
      </dsp:txXfrm>
    </dsp:sp>
    <dsp:sp modelId="{AC316274-3F2D-48D4-AD31-5F224AA48D56}">
      <dsp:nvSpPr>
        <dsp:cNvPr id="0" name=""/>
        <dsp:cNvSpPr/>
      </dsp:nvSpPr>
      <dsp:spPr>
        <a:xfrm>
          <a:off x="3348068" y="2935570"/>
          <a:ext cx="1266271" cy="421055"/>
        </a:xfrm>
        <a:prstGeom prst="chevron">
          <a:avLst/>
        </a:prstGeom>
        <a:solidFill>
          <a:schemeClr val="accent4">
            <a:tint val="40000"/>
            <a:alpha val="90000"/>
            <a:hueOff val="605296"/>
            <a:satOff val="-8903"/>
            <a:lumOff val="-975"/>
            <a:alphaOff val="0"/>
          </a:schemeClr>
        </a:solidFill>
        <a:ln w="55000" cap="flat" cmpd="thickThin" algn="ctr">
          <a:solidFill>
            <a:schemeClr val="accent4">
              <a:tint val="40000"/>
              <a:alpha val="90000"/>
              <a:hueOff val="605296"/>
              <a:satOff val="-8903"/>
              <a:lumOff val="-9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Verify Content and Condition </a:t>
          </a:r>
        </a:p>
      </dsp:txBody>
      <dsp:txXfrm>
        <a:off x="3558596" y="2935570"/>
        <a:ext cx="845216" cy="421055"/>
      </dsp:txXfrm>
    </dsp:sp>
    <dsp:sp modelId="{0C10686C-A7B1-45A6-B64B-6F4D7D77A4E4}">
      <dsp:nvSpPr>
        <dsp:cNvPr id="0" name=""/>
        <dsp:cNvSpPr/>
      </dsp:nvSpPr>
      <dsp:spPr>
        <a:xfrm>
          <a:off x="4466970" y="2935570"/>
          <a:ext cx="1190039" cy="421055"/>
        </a:xfrm>
        <a:prstGeom prst="chevron">
          <a:avLst/>
        </a:prstGeom>
        <a:solidFill>
          <a:schemeClr val="accent4">
            <a:tint val="40000"/>
            <a:alpha val="90000"/>
            <a:hueOff val="638923"/>
            <a:satOff val="-9397"/>
            <a:lumOff val="-1029"/>
            <a:alphaOff val="0"/>
          </a:schemeClr>
        </a:solidFill>
        <a:ln w="55000" cap="flat" cmpd="thickThin" algn="ctr">
          <a:solidFill>
            <a:schemeClr val="accent4">
              <a:tint val="40000"/>
              <a:alpha val="90000"/>
              <a:hueOff val="638923"/>
              <a:satOff val="-9397"/>
              <a:lumOff val="-10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Determine if Item(s) is Fixed Asset </a:t>
          </a:r>
        </a:p>
      </dsp:txBody>
      <dsp:txXfrm>
        <a:off x="4677498" y="2935570"/>
        <a:ext cx="768984" cy="421055"/>
      </dsp:txXfrm>
    </dsp:sp>
    <dsp:sp modelId="{C70FE5F9-2129-4661-80F4-A0428CA000B0}">
      <dsp:nvSpPr>
        <dsp:cNvPr id="0" name=""/>
        <dsp:cNvSpPr/>
      </dsp:nvSpPr>
      <dsp:spPr>
        <a:xfrm>
          <a:off x="1339432" y="3470767"/>
          <a:ext cx="1268238" cy="507295"/>
        </a:xfrm>
        <a:prstGeom prst="chevron">
          <a:avLst/>
        </a:prstGeom>
        <a:solidFill>
          <a:schemeClr val="accent4">
            <a:hueOff val="913528"/>
            <a:satOff val="-15804"/>
            <a:lumOff val="-338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t>Contract Admin</a:t>
          </a:r>
        </a:p>
      </dsp:txBody>
      <dsp:txXfrm>
        <a:off x="1593080" y="3470767"/>
        <a:ext cx="760943" cy="507295"/>
      </dsp:txXfrm>
    </dsp:sp>
    <dsp:sp modelId="{26B2271C-B2AC-46B2-9743-B2D51082F152}">
      <dsp:nvSpPr>
        <dsp:cNvPr id="0" name=""/>
        <dsp:cNvSpPr/>
      </dsp:nvSpPr>
      <dsp:spPr>
        <a:xfrm>
          <a:off x="2442799" y="3513887"/>
          <a:ext cx="1459619" cy="421055"/>
        </a:xfrm>
        <a:prstGeom prst="chevron">
          <a:avLst/>
        </a:prstGeom>
        <a:solidFill>
          <a:schemeClr val="accent4">
            <a:tint val="40000"/>
            <a:alpha val="90000"/>
            <a:hueOff val="672551"/>
            <a:satOff val="-9892"/>
            <a:lumOff val="-1083"/>
            <a:alphaOff val="0"/>
          </a:schemeClr>
        </a:solidFill>
        <a:ln w="55000" cap="flat" cmpd="thickThin" algn="ctr">
          <a:solidFill>
            <a:schemeClr val="accent4">
              <a:tint val="40000"/>
              <a:alpha val="90000"/>
              <a:hueOff val="672551"/>
              <a:satOff val="-9892"/>
              <a:lumOff val="-10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Monitor Vendor Performance</a:t>
          </a:r>
        </a:p>
      </dsp:txBody>
      <dsp:txXfrm>
        <a:off x="2653327" y="3513887"/>
        <a:ext cx="1038564" cy="421055"/>
      </dsp:txXfrm>
    </dsp:sp>
    <dsp:sp modelId="{3B0F68C4-DFFF-49E4-B61E-73B024DAD48A}">
      <dsp:nvSpPr>
        <dsp:cNvPr id="0" name=""/>
        <dsp:cNvSpPr/>
      </dsp:nvSpPr>
      <dsp:spPr>
        <a:xfrm>
          <a:off x="3755050" y="3513887"/>
          <a:ext cx="1380977" cy="421055"/>
        </a:xfrm>
        <a:prstGeom prst="chevron">
          <a:avLst/>
        </a:prstGeom>
        <a:solidFill>
          <a:schemeClr val="accent4">
            <a:tint val="40000"/>
            <a:alpha val="90000"/>
            <a:hueOff val="706178"/>
            <a:satOff val="-10387"/>
            <a:lumOff val="-1137"/>
            <a:alphaOff val="0"/>
          </a:schemeClr>
        </a:solidFill>
        <a:ln w="55000" cap="flat" cmpd="thickThin" algn="ctr">
          <a:solidFill>
            <a:schemeClr val="accent4">
              <a:tint val="40000"/>
              <a:alpha val="90000"/>
              <a:hueOff val="706178"/>
              <a:satOff val="-10387"/>
              <a:lumOff val="-1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Modify Contract if Necessary </a:t>
          </a:r>
        </a:p>
      </dsp:txBody>
      <dsp:txXfrm>
        <a:off x="3965578" y="3513887"/>
        <a:ext cx="959922" cy="421055"/>
      </dsp:txXfrm>
    </dsp:sp>
    <dsp:sp modelId="{D54D10FC-D909-43F3-9241-2D24043468B7}">
      <dsp:nvSpPr>
        <dsp:cNvPr id="0" name=""/>
        <dsp:cNvSpPr/>
      </dsp:nvSpPr>
      <dsp:spPr>
        <a:xfrm>
          <a:off x="1339432" y="4049083"/>
          <a:ext cx="1268238" cy="507295"/>
        </a:xfrm>
        <a:prstGeom prst="chevron">
          <a:avLst/>
        </a:prstGeom>
        <a:solidFill>
          <a:schemeClr val="accent4">
            <a:hueOff val="1065783"/>
            <a:satOff val="-18438"/>
            <a:lumOff val="-394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t>Payment</a:t>
          </a:r>
        </a:p>
      </dsp:txBody>
      <dsp:txXfrm>
        <a:off x="1593080" y="4049083"/>
        <a:ext cx="760943" cy="507295"/>
      </dsp:txXfrm>
    </dsp:sp>
    <dsp:sp modelId="{0D6197B2-5F02-47D7-A729-242B6CA772B7}">
      <dsp:nvSpPr>
        <dsp:cNvPr id="0" name=""/>
        <dsp:cNvSpPr/>
      </dsp:nvSpPr>
      <dsp:spPr>
        <a:xfrm>
          <a:off x="2442799" y="4092204"/>
          <a:ext cx="1203439" cy="421055"/>
        </a:xfrm>
        <a:prstGeom prst="chevron">
          <a:avLst/>
        </a:prstGeom>
        <a:solidFill>
          <a:schemeClr val="accent4">
            <a:tint val="40000"/>
            <a:alpha val="90000"/>
            <a:hueOff val="739806"/>
            <a:satOff val="-10881"/>
            <a:lumOff val="-1192"/>
            <a:alphaOff val="0"/>
          </a:schemeClr>
        </a:solidFill>
        <a:ln w="55000" cap="flat" cmpd="thickThin" algn="ctr">
          <a:solidFill>
            <a:schemeClr val="accent4">
              <a:tint val="40000"/>
              <a:alpha val="90000"/>
              <a:hueOff val="739806"/>
              <a:satOff val="-10881"/>
              <a:lumOff val="-11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b="1" kern="1200" dirty="0"/>
            <a:t>Issue Warrant for Payment </a:t>
          </a:r>
        </a:p>
      </dsp:txBody>
      <dsp:txXfrm>
        <a:off x="2653327" y="4092204"/>
        <a:ext cx="782384" cy="421055"/>
      </dsp:txXfrm>
    </dsp:sp>
    <dsp:sp modelId="{986EC708-A957-4D5A-8267-A5FBB685B2F6}">
      <dsp:nvSpPr>
        <dsp:cNvPr id="0" name=""/>
        <dsp:cNvSpPr/>
      </dsp:nvSpPr>
      <dsp:spPr>
        <a:xfrm>
          <a:off x="1339432" y="4627400"/>
          <a:ext cx="1268238" cy="507295"/>
        </a:xfrm>
        <a:prstGeom prst="chevron">
          <a:avLst/>
        </a:prstGeom>
        <a:solidFill>
          <a:schemeClr val="accent4">
            <a:hueOff val="1218038"/>
            <a:satOff val="-21072"/>
            <a:lumOff val="-451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t>Disposal</a:t>
          </a:r>
        </a:p>
      </dsp:txBody>
      <dsp:txXfrm>
        <a:off x="1593080" y="4627400"/>
        <a:ext cx="760943" cy="507295"/>
      </dsp:txXfrm>
    </dsp:sp>
    <dsp:sp modelId="{6C913B64-00BD-42D9-9AC4-AE7DE80BE10D}">
      <dsp:nvSpPr>
        <dsp:cNvPr id="0" name=""/>
        <dsp:cNvSpPr/>
      </dsp:nvSpPr>
      <dsp:spPr>
        <a:xfrm>
          <a:off x="2442799" y="4670521"/>
          <a:ext cx="1052638" cy="421055"/>
        </a:xfrm>
        <a:prstGeom prst="chevron">
          <a:avLst/>
        </a:prstGeom>
        <a:solidFill>
          <a:schemeClr val="accent4">
            <a:tint val="40000"/>
            <a:alpha val="90000"/>
            <a:hueOff val="773433"/>
            <a:satOff val="-11376"/>
            <a:lumOff val="-1246"/>
            <a:alphaOff val="0"/>
          </a:schemeClr>
        </a:solidFill>
        <a:ln w="55000" cap="flat" cmpd="thickThin" algn="ctr">
          <a:solidFill>
            <a:schemeClr val="accent4">
              <a:tint val="40000"/>
              <a:alpha val="90000"/>
              <a:hueOff val="773433"/>
              <a:satOff val="-11376"/>
              <a:lumOff val="-12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Dispose of Item (s)</a:t>
          </a:r>
          <a:endParaRPr lang="en-US" sz="900" kern="1200"/>
        </a:p>
      </dsp:txBody>
      <dsp:txXfrm>
        <a:off x="2653327" y="4670521"/>
        <a:ext cx="631583" cy="421055"/>
      </dsp:txXfrm>
    </dsp:sp>
    <dsp:sp modelId="{31689569-1D55-4921-8AF1-4CBEAEE57C3B}">
      <dsp:nvSpPr>
        <dsp:cNvPr id="0" name=""/>
        <dsp:cNvSpPr/>
      </dsp:nvSpPr>
      <dsp:spPr>
        <a:xfrm>
          <a:off x="3348068" y="4670521"/>
          <a:ext cx="1052638" cy="421055"/>
        </a:xfrm>
        <a:prstGeom prst="chevron">
          <a:avLst/>
        </a:prstGeom>
        <a:solidFill>
          <a:schemeClr val="accent4">
            <a:tint val="40000"/>
            <a:alpha val="90000"/>
            <a:hueOff val="807061"/>
            <a:satOff val="-11870"/>
            <a:lumOff val="-1300"/>
            <a:alphaOff val="0"/>
          </a:schemeClr>
        </a:solidFill>
        <a:ln w="55000" cap="flat" cmpd="thickThin" algn="ctr">
          <a:solidFill>
            <a:schemeClr val="accent4">
              <a:tint val="40000"/>
              <a:alpha val="90000"/>
              <a:hueOff val="807061"/>
              <a:satOff val="-11870"/>
              <a:lumOff val="-13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Surplus Property </a:t>
          </a:r>
        </a:p>
      </dsp:txBody>
      <dsp:txXfrm>
        <a:off x="3558596" y="4670521"/>
        <a:ext cx="631583" cy="421055"/>
      </dsp:txXfrm>
    </dsp:sp>
    <dsp:sp modelId="{5E048BA8-FB95-4848-922A-30B68F347719}">
      <dsp:nvSpPr>
        <dsp:cNvPr id="0" name=""/>
        <dsp:cNvSpPr/>
      </dsp:nvSpPr>
      <dsp:spPr>
        <a:xfrm>
          <a:off x="4253337" y="4670521"/>
          <a:ext cx="1052638" cy="421055"/>
        </a:xfrm>
        <a:prstGeom prst="chevron">
          <a:avLst/>
        </a:prstGeom>
        <a:solidFill>
          <a:schemeClr val="accent4">
            <a:tint val="40000"/>
            <a:alpha val="90000"/>
            <a:hueOff val="840688"/>
            <a:satOff val="-12365"/>
            <a:lumOff val="-1354"/>
            <a:alphaOff val="0"/>
          </a:schemeClr>
        </a:solidFill>
        <a:ln w="55000" cap="flat" cmpd="thickThin" algn="ctr">
          <a:solidFill>
            <a:schemeClr val="accent4">
              <a:tint val="40000"/>
              <a:alpha val="90000"/>
              <a:hueOff val="840688"/>
              <a:satOff val="-12365"/>
              <a:lumOff val="-13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Transfer to Other Agency </a:t>
          </a:r>
        </a:p>
      </dsp:txBody>
      <dsp:txXfrm>
        <a:off x="4463865" y="4670521"/>
        <a:ext cx="631583" cy="421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69B7B-7F59-4EF6-AFD3-975261026862}">
      <dsp:nvSpPr>
        <dsp:cNvPr id="0" name=""/>
        <dsp:cNvSpPr/>
      </dsp:nvSpPr>
      <dsp:spPr>
        <a:xfrm>
          <a:off x="6139502" y="3892711"/>
          <a:ext cx="91440" cy="425453"/>
        </a:xfrm>
        <a:custGeom>
          <a:avLst/>
          <a:gdLst/>
          <a:ahLst/>
          <a:cxnLst/>
          <a:rect l="0" t="0" r="0" b="0"/>
          <a:pathLst>
            <a:path>
              <a:moveTo>
                <a:pt x="45720" y="0"/>
              </a:moveTo>
              <a:lnTo>
                <a:pt x="45720" y="425453"/>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9BD9BF-93A6-4479-8472-095F7FAF8FB0}">
      <dsp:nvSpPr>
        <dsp:cNvPr id="0" name=""/>
        <dsp:cNvSpPr/>
      </dsp:nvSpPr>
      <dsp:spPr>
        <a:xfrm>
          <a:off x="6139502" y="2454273"/>
          <a:ext cx="91440" cy="425453"/>
        </a:xfrm>
        <a:custGeom>
          <a:avLst/>
          <a:gdLst/>
          <a:ahLst/>
          <a:cxnLst/>
          <a:rect l="0" t="0" r="0" b="0"/>
          <a:pathLst>
            <a:path>
              <a:moveTo>
                <a:pt x="45720" y="0"/>
              </a:moveTo>
              <a:lnTo>
                <a:pt x="45720" y="425453"/>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4E5068-03C8-46C5-815B-4093063FAABF}">
      <dsp:nvSpPr>
        <dsp:cNvPr id="0" name=""/>
        <dsp:cNvSpPr/>
      </dsp:nvSpPr>
      <dsp:spPr>
        <a:xfrm>
          <a:off x="4356664" y="1015662"/>
          <a:ext cx="815574" cy="932118"/>
        </a:xfrm>
        <a:custGeom>
          <a:avLst/>
          <a:gdLst/>
          <a:ahLst/>
          <a:cxnLst/>
          <a:rect l="0" t="0" r="0" b="0"/>
          <a:pathLst>
            <a:path>
              <a:moveTo>
                <a:pt x="0" y="0"/>
              </a:moveTo>
              <a:lnTo>
                <a:pt x="0" y="932118"/>
              </a:lnTo>
              <a:lnTo>
                <a:pt x="815574" y="93211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66695A-BB80-4E37-82DF-221A18474D5D}">
      <dsp:nvSpPr>
        <dsp:cNvPr id="0" name=""/>
        <dsp:cNvSpPr/>
      </dsp:nvSpPr>
      <dsp:spPr>
        <a:xfrm>
          <a:off x="2508088" y="3892711"/>
          <a:ext cx="1225711" cy="425453"/>
        </a:xfrm>
        <a:custGeom>
          <a:avLst/>
          <a:gdLst/>
          <a:ahLst/>
          <a:cxnLst/>
          <a:rect l="0" t="0" r="0" b="0"/>
          <a:pathLst>
            <a:path>
              <a:moveTo>
                <a:pt x="0" y="0"/>
              </a:moveTo>
              <a:lnTo>
                <a:pt x="0" y="212726"/>
              </a:lnTo>
              <a:lnTo>
                <a:pt x="1225711" y="212726"/>
              </a:lnTo>
              <a:lnTo>
                <a:pt x="1225711" y="425453"/>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50E232-438F-415B-866C-5EB7F3F02892}">
      <dsp:nvSpPr>
        <dsp:cNvPr id="0" name=""/>
        <dsp:cNvSpPr/>
      </dsp:nvSpPr>
      <dsp:spPr>
        <a:xfrm>
          <a:off x="1282377" y="3892711"/>
          <a:ext cx="1225711" cy="425453"/>
        </a:xfrm>
        <a:custGeom>
          <a:avLst/>
          <a:gdLst/>
          <a:ahLst/>
          <a:cxnLst/>
          <a:rect l="0" t="0" r="0" b="0"/>
          <a:pathLst>
            <a:path>
              <a:moveTo>
                <a:pt x="1225711" y="0"/>
              </a:moveTo>
              <a:lnTo>
                <a:pt x="1225711" y="212726"/>
              </a:lnTo>
              <a:lnTo>
                <a:pt x="0" y="212726"/>
              </a:lnTo>
              <a:lnTo>
                <a:pt x="0" y="425453"/>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98246B-EBCA-49DC-8BC9-90BDE5E0B185}">
      <dsp:nvSpPr>
        <dsp:cNvPr id="0" name=""/>
        <dsp:cNvSpPr/>
      </dsp:nvSpPr>
      <dsp:spPr>
        <a:xfrm>
          <a:off x="2462368" y="2454273"/>
          <a:ext cx="91440" cy="425453"/>
        </a:xfrm>
        <a:custGeom>
          <a:avLst/>
          <a:gdLst/>
          <a:ahLst/>
          <a:cxnLst/>
          <a:rect l="0" t="0" r="0" b="0"/>
          <a:pathLst>
            <a:path>
              <a:moveTo>
                <a:pt x="45720" y="0"/>
              </a:moveTo>
              <a:lnTo>
                <a:pt x="45720" y="425453"/>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F07C37-1BF4-4F7A-81DF-1698152FAE9F}">
      <dsp:nvSpPr>
        <dsp:cNvPr id="0" name=""/>
        <dsp:cNvSpPr/>
      </dsp:nvSpPr>
      <dsp:spPr>
        <a:xfrm>
          <a:off x="3521073" y="1015662"/>
          <a:ext cx="835590" cy="932118"/>
        </a:xfrm>
        <a:custGeom>
          <a:avLst/>
          <a:gdLst/>
          <a:ahLst/>
          <a:cxnLst/>
          <a:rect l="0" t="0" r="0" b="0"/>
          <a:pathLst>
            <a:path>
              <a:moveTo>
                <a:pt x="835590" y="0"/>
              </a:moveTo>
              <a:lnTo>
                <a:pt x="835590" y="932118"/>
              </a:lnTo>
              <a:lnTo>
                <a:pt x="0" y="93211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B2ABA7-5A6F-4799-9DFC-2BB0D9895431}">
      <dsp:nvSpPr>
        <dsp:cNvPr id="0" name=""/>
        <dsp:cNvSpPr/>
      </dsp:nvSpPr>
      <dsp:spPr>
        <a:xfrm>
          <a:off x="3177083" y="2678"/>
          <a:ext cx="2359160" cy="10129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“RFIN” Published on Procurement Portal     (For 14 Days)</a:t>
          </a:r>
        </a:p>
      </dsp:txBody>
      <dsp:txXfrm>
        <a:off x="3177083" y="2678"/>
        <a:ext cx="2359160" cy="1012984"/>
      </dsp:txXfrm>
    </dsp:sp>
    <dsp:sp modelId="{186E1100-A67D-4DB9-81CB-1BAFEE9C46FC}">
      <dsp:nvSpPr>
        <dsp:cNvPr id="0" name=""/>
        <dsp:cNvSpPr/>
      </dsp:nvSpPr>
      <dsp:spPr>
        <a:xfrm>
          <a:off x="1495103" y="1441288"/>
          <a:ext cx="2025969" cy="10129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Objection Received (OSS)</a:t>
          </a:r>
        </a:p>
      </dsp:txBody>
      <dsp:txXfrm>
        <a:off x="1495103" y="1441288"/>
        <a:ext cx="2025969" cy="1012984"/>
      </dsp:txXfrm>
    </dsp:sp>
    <dsp:sp modelId="{9656CDA0-8355-485C-8372-DABECD23CE86}">
      <dsp:nvSpPr>
        <dsp:cNvPr id="0" name=""/>
        <dsp:cNvSpPr/>
      </dsp:nvSpPr>
      <dsp:spPr>
        <a:xfrm>
          <a:off x="1495103" y="2879726"/>
          <a:ext cx="2025969" cy="10129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Agency reviews to determine if vendor can fulfill</a:t>
          </a:r>
        </a:p>
      </dsp:txBody>
      <dsp:txXfrm>
        <a:off x="1495103" y="2879726"/>
        <a:ext cx="2025969" cy="1012984"/>
      </dsp:txXfrm>
    </dsp:sp>
    <dsp:sp modelId="{BCE563CE-C485-4104-9042-D8C4B2061AF3}">
      <dsp:nvSpPr>
        <dsp:cNvPr id="0" name=""/>
        <dsp:cNvSpPr/>
      </dsp:nvSpPr>
      <dsp:spPr>
        <a:xfrm>
          <a:off x="269392" y="4318165"/>
          <a:ext cx="2025969" cy="10129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If vendor can fulfill, bid/quote issued</a:t>
          </a:r>
        </a:p>
      </dsp:txBody>
      <dsp:txXfrm>
        <a:off x="269392" y="4318165"/>
        <a:ext cx="2025969" cy="1012984"/>
      </dsp:txXfrm>
    </dsp:sp>
    <dsp:sp modelId="{FDDDC5B7-DC88-4012-940A-279501C743A0}">
      <dsp:nvSpPr>
        <dsp:cNvPr id="0" name=""/>
        <dsp:cNvSpPr/>
      </dsp:nvSpPr>
      <dsp:spPr>
        <a:xfrm>
          <a:off x="2720815" y="4318165"/>
          <a:ext cx="2025969" cy="10129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If agency determines objecting vendor can't fulfill, PPRB will review</a:t>
          </a:r>
        </a:p>
      </dsp:txBody>
      <dsp:txXfrm>
        <a:off x="2720815" y="4318165"/>
        <a:ext cx="2025969" cy="1012984"/>
      </dsp:txXfrm>
    </dsp:sp>
    <dsp:sp modelId="{46095F25-EDFB-4D16-9751-B70F13DB95FF}">
      <dsp:nvSpPr>
        <dsp:cNvPr id="0" name=""/>
        <dsp:cNvSpPr/>
      </dsp:nvSpPr>
      <dsp:spPr>
        <a:xfrm>
          <a:off x="5172238" y="1441288"/>
          <a:ext cx="2025969" cy="10129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No Objection  Received</a:t>
          </a:r>
        </a:p>
      </dsp:txBody>
      <dsp:txXfrm>
        <a:off x="5172238" y="1441288"/>
        <a:ext cx="2025969" cy="1012984"/>
      </dsp:txXfrm>
    </dsp:sp>
    <dsp:sp modelId="{7BC23853-7D43-421A-80DB-5DA24D115023}">
      <dsp:nvSpPr>
        <dsp:cNvPr id="0" name=""/>
        <dsp:cNvSpPr/>
      </dsp:nvSpPr>
      <dsp:spPr>
        <a:xfrm>
          <a:off x="5172238" y="2879726"/>
          <a:ext cx="2025969" cy="10129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P-1 submitted to OPTFM with SSD</a:t>
          </a:r>
        </a:p>
      </dsp:txBody>
      <dsp:txXfrm>
        <a:off x="5172238" y="2879726"/>
        <a:ext cx="2025969" cy="1012984"/>
      </dsp:txXfrm>
    </dsp:sp>
    <dsp:sp modelId="{680DB402-2840-4424-9A6D-6F290AD52DB7}">
      <dsp:nvSpPr>
        <dsp:cNvPr id="0" name=""/>
        <dsp:cNvSpPr/>
      </dsp:nvSpPr>
      <dsp:spPr>
        <a:xfrm>
          <a:off x="5172238" y="4318165"/>
          <a:ext cx="2025969" cy="10129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OPTFM reviews and approves/rejects</a:t>
          </a:r>
        </a:p>
      </dsp:txBody>
      <dsp:txXfrm>
        <a:off x="5172238" y="4318165"/>
        <a:ext cx="2025969" cy="101298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C5036E56-8990-4425-B8D1-102F40FFCC07}" type="datetimeFigureOut">
              <a:rPr lang="en-US" smtClean="0"/>
              <a:t>10/18/2024</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CA13A173-83FE-41F1-BC76-4DB0D6E84BBE}" type="slidenum">
              <a:rPr lang="en-US" smtClean="0"/>
              <a:t>‹#›</a:t>
            </a:fld>
            <a:endParaRPr lang="en-US"/>
          </a:p>
        </p:txBody>
      </p:sp>
    </p:spTree>
    <p:extLst>
      <p:ext uri="{BB962C8B-B14F-4D97-AF65-F5344CB8AC3E}">
        <p14:creationId xmlns:p14="http://schemas.microsoft.com/office/powerpoint/2010/main" val="3338064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7E5B768-C850-443E-9FE0-4DA41A84BF50}" type="datetimeFigureOut">
              <a:rPr lang="en-US" smtClean="0"/>
              <a:t>10/18/2024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89C44D8-B2A4-4D23-B79A-531899224F64}" type="slidenum">
              <a:rPr lang="en-US" smtClean="0"/>
              <a:t>‹#›</a:t>
            </a:fld>
            <a:endParaRPr lang="en-US"/>
          </a:p>
        </p:txBody>
      </p:sp>
    </p:spTree>
    <p:extLst>
      <p:ext uri="{BB962C8B-B14F-4D97-AF65-F5344CB8AC3E}">
        <p14:creationId xmlns:p14="http://schemas.microsoft.com/office/powerpoint/2010/main" val="365173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http://www.lexisnexis.com/hottopics/mscode/" TargetMode="External"/><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3" Type="http://schemas.openxmlformats.org/officeDocument/2006/relationships/hyperlink" Target="http://www.lexisnexis.com/hottopics/mscode/" TargetMode="External"/><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3" Type="http://schemas.openxmlformats.org/officeDocument/2006/relationships/hyperlink" Target="http://www.dfa.state.ms.us/Purchasing/Forms/P1Webprocure.pdf" TargetMode="External"/><Relationship Id="rId2" Type="http://schemas.openxmlformats.org/officeDocument/2006/relationships/slide" Target="../slides/slide109.xml"/><Relationship Id="rId1" Type="http://schemas.openxmlformats.org/officeDocument/2006/relationships/notesMaster" Target="../notesMasters/notesMaster1.xml"/><Relationship Id="rId4" Type="http://schemas.openxmlformats.org/officeDocument/2006/relationships/hyperlink" Target="http://www.dfa.state.ms.us/Purchasing/Home.html" TargetMode="Externa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3" Type="http://schemas.openxmlformats.org/officeDocument/2006/relationships/hyperlink" Target="http://www.dfa.state.ms.us/Purchasing/Travel/Travel.html" TargetMode="External"/><Relationship Id="rId7" Type="http://schemas.openxmlformats.org/officeDocument/2006/relationships/hyperlink" Target="mailto:laurie.pierce@dfa.ms.gov" TargetMode="External"/><Relationship Id="rId2" Type="http://schemas.openxmlformats.org/officeDocument/2006/relationships/slide" Target="../slides/slide146.xml"/><Relationship Id="rId1" Type="http://schemas.openxmlformats.org/officeDocument/2006/relationships/notesMaster" Target="../notesMasters/notesMaster1.xml"/><Relationship Id="rId6" Type="http://schemas.openxmlformats.org/officeDocument/2006/relationships/hyperlink" Target="http://www.dfa.state.ms.us/Purchasing/Travel/GATravelCardProgramAgreementandApplication.pdf" TargetMode="External"/><Relationship Id="rId5" Type="http://schemas.openxmlformats.org/officeDocument/2006/relationships/hyperlink" Target="http://www.dfa.state.ms.us/Purchasing/Travel/GATravelProgramCoordinatorDesignation.pdf" TargetMode="External"/><Relationship Id="rId4" Type="http://schemas.openxmlformats.org/officeDocument/2006/relationships/hyperlink" Target="http://www.dfa.state.ms.us/Purchasing/Travel/GATravelCardholderAgreementSetup.pdf" TargetMode="Externa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8357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4261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See Section 31-7-1(f), Mississippi Code of 1972, Annotated.</a:t>
            </a:r>
          </a:p>
          <a:p>
            <a:pPr>
              <a:spcBef>
                <a:spcPct val="0"/>
              </a:spcBef>
            </a:pPr>
            <a:endParaRPr lang="en-US" dirty="0"/>
          </a:p>
          <a:p>
            <a:pPr>
              <a:spcBef>
                <a:spcPct val="0"/>
              </a:spcBef>
            </a:pPr>
            <a:r>
              <a:rPr lang="en-US" dirty="0"/>
              <a:t>If the governor declares a state of emergency, that</a:t>
            </a:r>
            <a:r>
              <a:rPr lang="en-US" baseline="0" dirty="0"/>
              <a:t> does not mean that every agency can purchase whatever they would like without regard to bid laws.</a:t>
            </a:r>
            <a:endParaRPr lang="en-US" dirty="0"/>
          </a:p>
        </p:txBody>
      </p:sp>
      <p:sp>
        <p:nvSpPr>
          <p:cNvPr id="136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9F104A-2229-4E85-A01E-D390430AD59F}" type="slidenum">
              <a:rPr lang="en-US">
                <a:solidFill>
                  <a:prstClr val="black"/>
                </a:solidFill>
              </a:rPr>
              <a:pPr/>
              <a:t>105</a:t>
            </a:fld>
            <a:endParaRPr lang="en-US" dirty="0">
              <a:solidFill>
                <a:prstClr val="black"/>
              </a:solidFill>
            </a:endParaRPr>
          </a:p>
        </p:txBody>
      </p:sp>
    </p:spTree>
    <p:extLst>
      <p:ext uri="{BB962C8B-B14F-4D97-AF65-F5344CB8AC3E}">
        <p14:creationId xmlns:p14="http://schemas.microsoft.com/office/powerpoint/2010/main" val="156187090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Emergencies threatening health and safety or property</a:t>
            </a:r>
          </a:p>
          <a:p>
            <a:r>
              <a:rPr lang="en-US" dirty="0"/>
              <a:t> </a:t>
            </a:r>
          </a:p>
          <a:p>
            <a:r>
              <a:rPr lang="en-US" dirty="0"/>
              <a:t>If such emergency threatens the health or safety of any person, or the preservation or protection of property, then the provisions of competitive bidding shall not apply and any officer or agent of the agency having general or specific authority for making the purchase or repair contract shall approve the bill presented for payment and provide justification and certification in writing detailing from whom the purchase was made or with whom the repair contract was made to the Office of Purchasing, Travel and Fleet Management using the electronic P-1 process.  </a:t>
            </a:r>
          </a:p>
          <a:p>
            <a:r>
              <a:rPr lang="en-US" dirty="0"/>
              <a:t> </a:t>
            </a:r>
          </a:p>
          <a:p>
            <a:r>
              <a:rPr lang="en-US" dirty="0"/>
              <a:t>The justification should be written in sufficient detail so that a person not familiar with the situation could be expected to understand the need to forego the normal purchasing procedure. As per </a:t>
            </a:r>
            <a:r>
              <a:rPr lang="en-US" u="sng" dirty="0">
                <a:hlinkClick r:id="rId3"/>
              </a:rPr>
              <a:t>Section 31-7-13(j), Mississippi Code of 1972, Annotated</a:t>
            </a:r>
            <a:r>
              <a:rPr lang="en-US" dirty="0"/>
              <a:t>, the certification for an emergency purchase must be submitted on letterhead and signed by the executive head or his/her designee(s) of the requesting agency. Agencies shall address the following when preparing the justification:</a:t>
            </a:r>
          </a:p>
          <a:p>
            <a:r>
              <a:rPr lang="en-US" dirty="0"/>
              <a:t> </a:t>
            </a:r>
          </a:p>
          <a:p>
            <a:r>
              <a:rPr lang="en-US" dirty="0"/>
              <a:t>(a)	Does it fall under the definition of an emergency set forth in </a:t>
            </a:r>
            <a:r>
              <a:rPr lang="en-US" u="sng" dirty="0">
                <a:hlinkClick r:id="rId3"/>
              </a:rPr>
              <a:t>Sections 31-7-1(f), Mississippi Code of 1972, Annotated</a:t>
            </a:r>
            <a:r>
              <a:rPr lang="en-US" dirty="0"/>
              <a:t>?</a:t>
            </a:r>
          </a:p>
          <a:p>
            <a:r>
              <a:rPr lang="en-US" dirty="0"/>
              <a:t> </a:t>
            </a:r>
          </a:p>
          <a:p>
            <a:r>
              <a:rPr lang="en-US" dirty="0"/>
              <a:t>(b)	What happened to cause the emergency?</a:t>
            </a:r>
          </a:p>
          <a:p>
            <a:r>
              <a:rPr lang="en-US" dirty="0"/>
              <a:t> </a:t>
            </a:r>
          </a:p>
          <a:p>
            <a:r>
              <a:rPr lang="en-US" dirty="0"/>
              <a:t>(c)  	What would be the negative consequences of following normal purchasing procedures?</a:t>
            </a:r>
          </a:p>
          <a:p>
            <a:r>
              <a:rPr lang="en-US" dirty="0"/>
              <a:t> </a:t>
            </a:r>
          </a:p>
          <a:p>
            <a:r>
              <a:rPr lang="en-US" dirty="0"/>
              <a:t>(d)	Does it threaten the health or safety of any person, or the preservation or protection of property?</a:t>
            </a:r>
          </a:p>
          <a:p>
            <a:r>
              <a:rPr lang="en-US" dirty="0"/>
              <a:t> </a:t>
            </a:r>
          </a:p>
          <a:p>
            <a:r>
              <a:rPr lang="en-US" dirty="0"/>
              <a:t>(e) 	The total purchases made shall only be for the purpose of meeting the needs created by the emergency situation.  </a:t>
            </a:r>
          </a:p>
          <a:p>
            <a:r>
              <a:rPr lang="en-US" dirty="0"/>
              <a:t> </a:t>
            </a:r>
          </a:p>
          <a:p>
            <a:r>
              <a:rPr lang="en-US" dirty="0"/>
              <a:t>Following the emergency purchase, documentation of the purchase, including a description of the commodity purchased, the purchase price thereof and the nature of the emergency shall be filed with the Department of Finance and Administration when submitting the applicable payment request as more particularly prescribed in the DFA MAAPP Manual.  In the case of Institutions of Higher Learning, this can be done by adding an attachment to the university’s P1 request.</a:t>
            </a:r>
          </a:p>
        </p:txBody>
      </p:sp>
      <p:sp>
        <p:nvSpPr>
          <p:cNvPr id="4" name="Slide Number Placeholder 3"/>
          <p:cNvSpPr>
            <a:spLocks noGrp="1"/>
          </p:cNvSpPr>
          <p:nvPr>
            <p:ph type="sldNum" sz="quarter" idx="10"/>
          </p:nvPr>
        </p:nvSpPr>
        <p:spPr/>
        <p:txBody>
          <a:bodyPr/>
          <a:lstStyle/>
          <a:p>
            <a:fld id="{C18CFB02-116A-451B-9ECD-9AA02AF54E32}" type="slidenum">
              <a:rPr lang="en-US" smtClean="0">
                <a:solidFill>
                  <a:prstClr val="black"/>
                </a:solidFill>
              </a:rPr>
              <a:pPr/>
              <a:t>106</a:t>
            </a:fld>
            <a:endParaRPr lang="en-US" dirty="0">
              <a:solidFill>
                <a:prstClr val="black"/>
              </a:solidFill>
            </a:endParaRPr>
          </a:p>
        </p:txBody>
      </p:sp>
    </p:spTree>
    <p:extLst>
      <p:ext uri="{BB962C8B-B14F-4D97-AF65-F5344CB8AC3E}">
        <p14:creationId xmlns:p14="http://schemas.microsoft.com/office/powerpoint/2010/main" val="25243324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Emergencies Requiring Approval Prior to Purchase </a:t>
            </a:r>
          </a:p>
          <a:p>
            <a:r>
              <a:rPr lang="en-US" dirty="0"/>
              <a:t> </a:t>
            </a:r>
          </a:p>
          <a:p>
            <a:r>
              <a:rPr lang="en-US" dirty="0"/>
              <a:t>If the governing board or the executive head, or his designees, of any agency of the state shall determine that an emergency exists in regard to the purchase of any commodities or repair contracts, so that the delay incident to giving opportunity for competitive bidding would be detrimental to the interests of the state, then the head of such agency, or his designees, shall seek approval of the Office of Purchasing, Travel and Fleet Management using the electronic P-1 process.  </a:t>
            </a:r>
          </a:p>
          <a:p>
            <a:r>
              <a:rPr lang="en-US" dirty="0"/>
              <a:t>The justification should be written in sufficient detail so that a person not familiar with the situation could be expected to understand the need to forego the normal purchasing procedure. As per </a:t>
            </a:r>
            <a:r>
              <a:rPr lang="en-US" u="sng" dirty="0">
                <a:hlinkClick r:id="rId3"/>
              </a:rPr>
              <a:t>Section 31-7-13(j), Mississippi Code of 1972, Annotated</a:t>
            </a:r>
            <a:r>
              <a:rPr lang="en-US" dirty="0"/>
              <a:t>, the certification for an emergency purchase must be submitted on letterhead and signed by the executive head or his/her designee(s) of the requesting agency. Agencies shall address the following when preparing the justification:</a:t>
            </a:r>
          </a:p>
          <a:p>
            <a:r>
              <a:rPr lang="en-US" dirty="0"/>
              <a:t> </a:t>
            </a:r>
          </a:p>
          <a:p>
            <a:r>
              <a:rPr lang="en-US" dirty="0"/>
              <a:t>(a)	Does it fall under the definition of an emergency set forth in </a:t>
            </a:r>
            <a:r>
              <a:rPr lang="en-US" u="sng" dirty="0">
                <a:hlinkClick r:id="rId3"/>
              </a:rPr>
              <a:t>Sections 31-7-1(f), Mississippi Code of 1972, Annotated</a:t>
            </a:r>
            <a:r>
              <a:rPr lang="en-US" dirty="0"/>
              <a:t>?</a:t>
            </a:r>
          </a:p>
          <a:p>
            <a:r>
              <a:rPr lang="en-US" dirty="0"/>
              <a:t> </a:t>
            </a:r>
          </a:p>
          <a:p>
            <a:r>
              <a:rPr lang="en-US" dirty="0"/>
              <a:t>(b)	What happened to cause the emergency?</a:t>
            </a:r>
          </a:p>
          <a:p>
            <a:r>
              <a:rPr lang="en-US" dirty="0"/>
              <a:t> </a:t>
            </a:r>
          </a:p>
          <a:p>
            <a:r>
              <a:rPr lang="en-US" dirty="0"/>
              <a:t>(c)	What would be the negative consequences of following normal purchasing procedures?</a:t>
            </a:r>
          </a:p>
          <a:p>
            <a:r>
              <a:rPr lang="en-US" dirty="0"/>
              <a:t> </a:t>
            </a:r>
          </a:p>
          <a:p>
            <a:r>
              <a:rPr lang="en-US" dirty="0"/>
              <a:t>(d)	The total purchases made shall only be for the purpose of meeting the needs created by the emergency situation.</a:t>
            </a:r>
          </a:p>
          <a:p>
            <a:r>
              <a:rPr lang="en-US" dirty="0"/>
              <a:t> </a:t>
            </a:r>
          </a:p>
          <a:p>
            <a:r>
              <a:rPr lang="en-US" dirty="0"/>
              <a:t>Upon receipt of the justification and any applicable board certification, the State Fiscal Officer or his designees, may authorize the purchase or repair without having to comply with competitive bidding requirements.  </a:t>
            </a:r>
          </a:p>
          <a:p>
            <a:r>
              <a:rPr lang="en-US" dirty="0"/>
              <a:t> </a:t>
            </a:r>
          </a:p>
          <a:p>
            <a:r>
              <a:rPr lang="en-US" dirty="0"/>
              <a:t>Following the emergency purchase, documentation of the purchase, including a description of the commodity purchased, the purchase price thereof and the nature of the emergency shall be filed with the Department of Finance and Administration when submitting the applicable payment request as more particularly prescribed in the DFA MAAPP Manual.  In the case of Institutions of Higher Learning, this can be done by adding an attachment to the university’s P1 request.</a:t>
            </a:r>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solidFill>
                  <a:prstClr val="black"/>
                </a:solidFill>
              </a:rPr>
              <a:pPr/>
              <a:t>107</a:t>
            </a:fld>
            <a:endParaRPr lang="en-US" dirty="0">
              <a:solidFill>
                <a:prstClr val="black"/>
              </a:solidFill>
            </a:endParaRPr>
          </a:p>
        </p:txBody>
      </p:sp>
    </p:spTree>
    <p:extLst>
      <p:ext uri="{BB962C8B-B14F-4D97-AF65-F5344CB8AC3E}">
        <p14:creationId xmlns:p14="http://schemas.microsoft.com/office/powerpoint/2010/main" val="213476512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476">
              <a:defRPr/>
            </a:pPr>
            <a:r>
              <a:rPr lang="en-US" dirty="0"/>
              <a:t>Program implemented in the early 1990s. The Program was initiated by the State of Mississippi, acting through the Department of Finance and Administration (“DFA”) pursuant to Section 31-7-10 of the Mississippi Code of 1972 (the “State Master Lease Purchase Statute”), for the purpose of enabling agencies of the State of Mississippi (collectively, “State Agencies”) to acquire equipment essential to their operations through a State-wide program administered by DFA.</a:t>
            </a:r>
          </a:p>
          <a:p>
            <a:endParaRPr lang="en-US" dirty="0"/>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solidFill>
                  <a:prstClr val="black"/>
                </a:solidFill>
              </a:rPr>
              <a:pPr/>
              <a:t>108</a:t>
            </a:fld>
            <a:endParaRPr lang="en-US" dirty="0">
              <a:solidFill>
                <a:prstClr val="black"/>
              </a:solidFill>
            </a:endParaRPr>
          </a:p>
        </p:txBody>
      </p:sp>
    </p:spTree>
    <p:extLst>
      <p:ext uri="{BB962C8B-B14F-4D97-AF65-F5344CB8AC3E}">
        <p14:creationId xmlns:p14="http://schemas.microsoft.com/office/powerpoint/2010/main" val="265978041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itchFamily="34" charset="0"/>
              <a:buChar char="•"/>
            </a:pPr>
            <a:r>
              <a:rPr lang="en-US" dirty="0"/>
              <a:t>Open purchase order- a procedure established which may be used for multiple purchases from a single vendor for a period of not more than the allotment period</a:t>
            </a:r>
          </a:p>
          <a:p>
            <a:pPr marL="173422" indent="-173422">
              <a:buFont typeface="Arial" pitchFamily="34" charset="0"/>
              <a:buChar char="•"/>
            </a:pPr>
            <a:r>
              <a:rPr lang="en-US" dirty="0">
                <a:solidFill>
                  <a:prstClr val="black"/>
                </a:solidFill>
              </a:rPr>
              <a:t>The justification letter should include, but not be limited to, an estimate of the quantity of purchase orders that would be required if the Open Purchase Order Procedures are not used.</a:t>
            </a:r>
          </a:p>
          <a:p>
            <a:endParaRPr lang="en-US" sz="2000" b="1" dirty="0">
              <a:solidFill>
                <a:prstClr val="black"/>
              </a:solidFill>
            </a:endParaRPr>
          </a:p>
          <a:p>
            <a:r>
              <a:rPr lang="en-US" b="1" dirty="0"/>
              <a:t>10.107.02 	State Agency Procedures for Open Purchase Orders in Excess of $5,000</a:t>
            </a:r>
            <a:endParaRPr lang="en-US" dirty="0"/>
          </a:p>
          <a:p>
            <a:r>
              <a:rPr lang="en-US" dirty="0"/>
              <a:t>All open purchase orders in excess of $5,000 must have an approved electronic </a:t>
            </a:r>
            <a:r>
              <a:rPr lang="en-US" u="sng" dirty="0">
                <a:hlinkClick r:id="rId3"/>
              </a:rPr>
              <a:t>Request for Authority to Purchase, P-1</a:t>
            </a:r>
            <a:r>
              <a:rPr lang="en-US" dirty="0"/>
              <a:t>, attached to the purchase order. P-1 approval is not required for open purchase orders for service contracts. To receive P-1 approval, the </a:t>
            </a:r>
            <a:r>
              <a:rPr lang="en-US" u="sng" dirty="0">
                <a:hlinkClick r:id="rId3"/>
              </a:rPr>
              <a:t>P-1</a:t>
            </a:r>
            <a:r>
              <a:rPr lang="en-US" dirty="0"/>
              <a:t> must have the following included on the </a:t>
            </a:r>
            <a:r>
              <a:rPr lang="en-US" u="sng" dirty="0">
                <a:hlinkClick r:id="rId3"/>
              </a:rPr>
              <a:t>P-1</a:t>
            </a:r>
            <a:r>
              <a:rPr lang="en-US" dirty="0"/>
              <a:t> or attached:</a:t>
            </a:r>
          </a:p>
          <a:p>
            <a:endParaRPr lang="en-US" dirty="0"/>
          </a:p>
          <a:p>
            <a:r>
              <a:rPr lang="en-US" dirty="0"/>
              <a:t>(1)	A brief justification of the need for an open purchase order in lieu of normal P.O. procedures. This should include, but not be limited to, an estimate of the quantity of purchase orders that would be required if the Open Purchase Order Procedures are not used.</a:t>
            </a:r>
          </a:p>
          <a:p>
            <a:r>
              <a:rPr lang="en-US" dirty="0"/>
              <a:t> </a:t>
            </a:r>
          </a:p>
          <a:p>
            <a:r>
              <a:rPr lang="en-US" dirty="0"/>
              <a:t>(2)	A general description of the commodities/services and the maximum amount per invoice.</a:t>
            </a:r>
          </a:p>
          <a:p>
            <a:r>
              <a:rPr lang="en-US" dirty="0"/>
              <a:t> </a:t>
            </a:r>
          </a:p>
          <a:p>
            <a:r>
              <a:rPr lang="en-US" dirty="0"/>
              <a:t>(3)	The following certification:</a:t>
            </a:r>
          </a:p>
          <a:p>
            <a:r>
              <a:rPr lang="en-US" dirty="0"/>
              <a:t> </a:t>
            </a:r>
          </a:p>
          <a:p>
            <a:r>
              <a:rPr lang="en-US" dirty="0"/>
              <a:t>"This is to certify that only the commodities/services shown will be purchased and that no items currently covered by any state contract will be purchased under the terms of this purchase order without proper approval from the </a:t>
            </a:r>
            <a:r>
              <a:rPr lang="en-US" u="sng" dirty="0">
                <a:hlinkClick r:id="rId4"/>
              </a:rPr>
              <a:t>Office of Purchasing, Travel and Fleet Management</a:t>
            </a:r>
            <a:r>
              <a:rPr lang="en-US" dirty="0"/>
              <a:t>. This procedure will not be used to separate purchases so as to circumvent any laws, regulations or policies of the State of Mississippi."</a:t>
            </a:r>
          </a:p>
          <a:p>
            <a:r>
              <a:rPr lang="en-US" dirty="0"/>
              <a:t> </a:t>
            </a:r>
          </a:p>
          <a:p>
            <a:pPr marL="173422" indent="-173422">
              <a:buFont typeface="Arial" pitchFamily="34" charset="0"/>
              <a:buChar char="•"/>
            </a:pPr>
            <a:r>
              <a:rPr lang="en-US" b="1" dirty="0"/>
              <a:t>State Agency Procedures for Open Purchase Orders for $5,000 or Less</a:t>
            </a:r>
            <a:endParaRPr lang="en-US" dirty="0"/>
          </a:p>
          <a:p>
            <a:pPr marL="173422" indent="-173422">
              <a:buFont typeface="Arial" pitchFamily="34" charset="0"/>
              <a:buChar char="•"/>
            </a:pPr>
            <a:r>
              <a:rPr lang="en-US" dirty="0"/>
              <a:t>In the case of a rental which requires P-1 approval, the P.O. must include the appropriate P-1 approval number</a:t>
            </a:r>
          </a:p>
          <a:p>
            <a:pPr marL="173422" indent="-173422">
              <a:buFont typeface="Arial" pitchFamily="34" charset="0"/>
              <a:buChar char="•"/>
            </a:pPr>
            <a:r>
              <a:rPr lang="en-US" dirty="0"/>
              <a:t>A general description of the commodities/services and the maximum amount per invoice.</a:t>
            </a:r>
          </a:p>
          <a:p>
            <a:pPr marL="173422" indent="-173422">
              <a:buFont typeface="Arial" pitchFamily="34" charset="0"/>
              <a:buChar char="•"/>
            </a:pPr>
            <a:r>
              <a:rPr lang="en-US" dirty="0"/>
              <a:t>The following certification:</a:t>
            </a:r>
          </a:p>
          <a:p>
            <a:r>
              <a:rPr lang="en-US" dirty="0"/>
              <a:t>	"This is to certify that only the commodities/services shown will be purchased and that no items 	currently covered by any state contract will be purchased under the terms of this purchase order 	without proper approval from the </a:t>
            </a:r>
            <a:r>
              <a:rPr lang="en-US" u="sng" dirty="0">
                <a:hlinkClick r:id="rId4"/>
              </a:rPr>
              <a:t>Office of Purchasing, Travel and Fleet Management</a:t>
            </a:r>
            <a:r>
              <a:rPr lang="en-US" dirty="0"/>
              <a:t>. This procedure 	will not be used to separate purchases so as to circumvent any laws, regulations or policies of the 	State of Mississippi."</a:t>
            </a:r>
          </a:p>
          <a:p>
            <a:pPr marL="173422" indent="-173422">
              <a:buFont typeface="Arial" pitchFamily="34" charset="0"/>
              <a:buChar char="•"/>
            </a:pPr>
            <a:endParaRPr lang="en-US" sz="2000" b="1" dirty="0"/>
          </a:p>
        </p:txBody>
      </p:sp>
      <p:sp>
        <p:nvSpPr>
          <p:cNvPr id="4" name="Slide Number Placeholder 3"/>
          <p:cNvSpPr>
            <a:spLocks noGrp="1"/>
          </p:cNvSpPr>
          <p:nvPr>
            <p:ph type="sldNum" sz="quarter" idx="10"/>
          </p:nvPr>
        </p:nvSpPr>
        <p:spPr/>
        <p:txBody>
          <a:bodyPr/>
          <a:lstStyle/>
          <a:p>
            <a:fld id="{C18CFB02-116A-451B-9ECD-9AA02AF54E32}" type="slidenum">
              <a:rPr lang="en-US" smtClean="0">
                <a:solidFill>
                  <a:prstClr val="black"/>
                </a:solidFill>
              </a:rPr>
              <a:pPr/>
              <a:t>109</a:t>
            </a:fld>
            <a:endParaRPr lang="en-US" dirty="0">
              <a:solidFill>
                <a:prstClr val="black"/>
              </a:solidFill>
            </a:endParaRPr>
          </a:p>
        </p:txBody>
      </p:sp>
    </p:spTree>
    <p:extLst>
      <p:ext uri="{BB962C8B-B14F-4D97-AF65-F5344CB8AC3E}">
        <p14:creationId xmlns:p14="http://schemas.microsoft.com/office/powerpoint/2010/main" val="44761954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116" indent="-173422" defTabSz="935476" fontAlgn="base">
              <a:spcBef>
                <a:spcPts val="333"/>
              </a:spcBef>
              <a:spcAft>
                <a:spcPct val="0"/>
              </a:spcAft>
              <a:buClr>
                <a:srgbClr val="2DA2BF"/>
              </a:buClr>
              <a:buFont typeface="Arial" pitchFamily="34" charset="0"/>
              <a:buChar char="•"/>
              <a:defRPr/>
            </a:pPr>
            <a:r>
              <a:rPr lang="en-US" sz="1100" dirty="0"/>
              <a:t>Have everyone go to the sole source section in the CMPA manual for discussion</a:t>
            </a:r>
          </a:p>
          <a:p>
            <a:pPr marL="173422" indent="-173422">
              <a:buFont typeface="Arial" pitchFamily="34" charset="0"/>
              <a:buChar char="•"/>
            </a:pPr>
            <a:r>
              <a:rPr lang="en-US" sz="1100" dirty="0"/>
              <a:t>Discuss forms on website</a:t>
            </a:r>
          </a:p>
        </p:txBody>
      </p:sp>
      <p:sp>
        <p:nvSpPr>
          <p:cNvPr id="4" name="Slide Number Placeholder 3"/>
          <p:cNvSpPr>
            <a:spLocks noGrp="1"/>
          </p:cNvSpPr>
          <p:nvPr>
            <p:ph type="sldNum" sz="quarter" idx="10"/>
          </p:nvPr>
        </p:nvSpPr>
        <p:spPr/>
        <p:txBody>
          <a:bodyPr/>
          <a:lstStyle/>
          <a:p>
            <a:fld id="{C18CFB02-116A-451B-9ECD-9AA02AF54E32}"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138184330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062" defTabSz="935476" fontAlgn="base">
              <a:spcBef>
                <a:spcPts val="410"/>
              </a:spcBef>
              <a:spcAft>
                <a:spcPct val="0"/>
              </a:spcAft>
              <a:buClr>
                <a:srgbClr val="2DA2BF"/>
              </a:buClr>
              <a:buSzPct val="68000"/>
              <a:defRPr/>
            </a:pPr>
            <a:endParaRPr lang="en-US" dirty="0">
              <a:solidFill>
                <a:prstClr val="black"/>
              </a:solidFill>
            </a:endParaRPr>
          </a:p>
          <a:p>
            <a:r>
              <a:rPr lang="en-US" dirty="0"/>
              <a:t>Once an item has been certified as a single source item, the item may be purchased without complying with provisions for competitive bidding</a:t>
            </a:r>
          </a:p>
          <a:p>
            <a:r>
              <a:rPr lang="en-US" dirty="0"/>
              <a:t>Authority must be granted by the OPTFM prior to acquisition of the item by using the electronic P-1 process</a:t>
            </a:r>
          </a:p>
          <a:p>
            <a:r>
              <a:rPr lang="en-US" dirty="0"/>
              <a:t>A letter must be accompanied as an attachment to the P1 request outlining the results of the procedures that have been detailed as outlined in the Procurement Manual</a:t>
            </a:r>
          </a:p>
          <a:p>
            <a:pPr marL="373541" indent="-261479" defTabSz="935476" fontAlgn="base">
              <a:spcBef>
                <a:spcPts val="410"/>
              </a:spcBef>
              <a:spcAft>
                <a:spcPct val="0"/>
              </a:spcAft>
              <a:buClr>
                <a:srgbClr val="2DA2BF"/>
              </a:buClr>
              <a:buSzPct val="68000"/>
              <a:buFont typeface="Wingdings 3" pitchFamily="18" charset="2"/>
              <a:buChar char=""/>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234287848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RFIN – Request for Information</a:t>
            </a:r>
          </a:p>
        </p:txBody>
      </p:sp>
      <p:sp>
        <p:nvSpPr>
          <p:cNvPr id="4" name="Slide Number Placeholder 3"/>
          <p:cNvSpPr>
            <a:spLocks noGrp="1"/>
          </p:cNvSpPr>
          <p:nvPr>
            <p:ph type="sldNum" sz="quarter" idx="10"/>
          </p:nvPr>
        </p:nvSpPr>
        <p:spPr/>
        <p:txBody>
          <a:bodyPr/>
          <a:lstStyle/>
          <a:p>
            <a:fld id="{C18CFB02-116A-451B-9ECD-9AA02AF54E32}" type="slidenum">
              <a:rPr lang="en-US" smtClean="0"/>
              <a:t>112</a:t>
            </a:fld>
            <a:endParaRPr lang="en-US"/>
          </a:p>
        </p:txBody>
      </p:sp>
    </p:spTree>
    <p:extLst>
      <p:ext uri="{BB962C8B-B14F-4D97-AF65-F5344CB8AC3E}">
        <p14:creationId xmlns:p14="http://schemas.microsoft.com/office/powerpoint/2010/main" val="8701647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a:t>
            </a:r>
            <a:r>
              <a:rPr lang="en-US" baseline="0" dirty="0"/>
              <a:t> times the inventory deletion report is not included on the P-1.</a:t>
            </a:r>
          </a:p>
          <a:p>
            <a:r>
              <a:rPr lang="en-US" baseline="0" dirty="0"/>
              <a:t>This will be addressed further in Logistics, however keep in mind that trade-ins of equipment might require quotes or bids.</a:t>
            </a:r>
            <a:endParaRPr lang="en-US" dirty="0"/>
          </a:p>
        </p:txBody>
      </p:sp>
      <p:sp>
        <p:nvSpPr>
          <p:cNvPr id="4" name="Slide Number Placeholder 3"/>
          <p:cNvSpPr>
            <a:spLocks noGrp="1"/>
          </p:cNvSpPr>
          <p:nvPr>
            <p:ph type="sldNum" sz="quarter" idx="10"/>
          </p:nvPr>
        </p:nvSpPr>
        <p:spPr/>
        <p:txBody>
          <a:bodyPr/>
          <a:lstStyle/>
          <a:p>
            <a:fld id="{42AE489E-741C-4A5E-9243-AD4DD2D03A7F}" type="slidenum">
              <a:rPr lang="en-US" smtClean="0"/>
              <a:t>113</a:t>
            </a:fld>
            <a:endParaRPr lang="en-US"/>
          </a:p>
        </p:txBody>
      </p:sp>
    </p:spTree>
    <p:extLst>
      <p:ext uri="{BB962C8B-B14F-4D97-AF65-F5344CB8AC3E}">
        <p14:creationId xmlns:p14="http://schemas.microsoft.com/office/powerpoint/2010/main" val="93754769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Purchases exceeding $500,000 require approval by the Public Procurement Review Board (PPRB) prior to executing the purchase</a:t>
            </a:r>
          </a:p>
          <a:p>
            <a:endParaRPr lang="en-US" dirty="0"/>
          </a:p>
        </p:txBody>
      </p:sp>
      <p:sp>
        <p:nvSpPr>
          <p:cNvPr id="4" name="Slide Number Placeholder 3"/>
          <p:cNvSpPr>
            <a:spLocks noGrp="1"/>
          </p:cNvSpPr>
          <p:nvPr>
            <p:ph type="sldNum" sz="quarter" idx="10"/>
          </p:nvPr>
        </p:nvSpPr>
        <p:spPr/>
        <p:txBody>
          <a:bodyPr/>
          <a:lstStyle/>
          <a:p>
            <a:fld id="{42AE489E-741C-4A5E-9243-AD4DD2D03A7F}" type="slidenum">
              <a:rPr lang="en-US" smtClean="0"/>
              <a:t>114</a:t>
            </a:fld>
            <a:endParaRPr lang="en-US"/>
          </a:p>
        </p:txBody>
      </p:sp>
    </p:spTree>
    <p:extLst>
      <p:ext uri="{BB962C8B-B14F-4D97-AF65-F5344CB8AC3E}">
        <p14:creationId xmlns:p14="http://schemas.microsoft.com/office/powerpoint/2010/main" val="2065838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409" indent="-175409">
              <a:buFont typeface="Arial" panose="020B0604020202020204" pitchFamily="34" charset="0"/>
              <a:buChar char="•"/>
            </a:pPr>
            <a:r>
              <a:rPr lang="en-US" dirty="0"/>
              <a:t>Certification</a:t>
            </a:r>
            <a:r>
              <a:rPr lang="en-US" baseline="0" dirty="0"/>
              <a:t> lasts for 5 years</a:t>
            </a:r>
          </a:p>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13793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get several P-1s too late for the agenda, make sure everyone is aware of this cut off at noon on Thursday 2 weeks prior to the first Wednesday of each month.</a:t>
            </a:r>
          </a:p>
          <a:p>
            <a:r>
              <a:rPr lang="en-US" baseline="0" dirty="0"/>
              <a:t>No notice of award letter should given to vendors until the final PPRB approval is complete.</a:t>
            </a:r>
          </a:p>
          <a:p>
            <a:r>
              <a:rPr lang="en-US" baseline="0" dirty="0"/>
              <a:t>Need to have a Agency Rep at meeting or </a:t>
            </a:r>
            <a:r>
              <a:rPr lang="en-US" baseline="0"/>
              <a:t>on phone.</a:t>
            </a:r>
            <a:endParaRPr lang="en-US" dirty="0"/>
          </a:p>
        </p:txBody>
      </p:sp>
      <p:sp>
        <p:nvSpPr>
          <p:cNvPr id="4" name="Slide Number Placeholder 3"/>
          <p:cNvSpPr>
            <a:spLocks noGrp="1"/>
          </p:cNvSpPr>
          <p:nvPr>
            <p:ph type="sldNum" sz="quarter" idx="10"/>
          </p:nvPr>
        </p:nvSpPr>
        <p:spPr/>
        <p:txBody>
          <a:bodyPr/>
          <a:lstStyle/>
          <a:p>
            <a:fld id="{42AE489E-741C-4A5E-9243-AD4DD2D03A7F}" type="slidenum">
              <a:rPr lang="en-US" smtClean="0"/>
              <a:t>115</a:t>
            </a:fld>
            <a:endParaRPr lang="en-US"/>
          </a:p>
        </p:txBody>
      </p:sp>
    </p:spTree>
    <p:extLst>
      <p:ext uri="{BB962C8B-B14F-4D97-AF65-F5344CB8AC3E}">
        <p14:creationId xmlns:p14="http://schemas.microsoft.com/office/powerpoint/2010/main" val="282302918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1D0218E0-4876-4E04-8924-C6BEE7AE7232}" type="slidenum">
              <a:rPr lang="en-US" smtClean="0">
                <a:latin typeface="Times New Roman" pitchFamily="18" charset="0"/>
              </a:rPr>
              <a:pPr/>
              <a:t>116</a:t>
            </a:fld>
            <a:endParaRPr lang="en-US">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0673764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117</a:t>
            </a:fld>
            <a:endParaRPr lang="en-US"/>
          </a:p>
        </p:txBody>
      </p:sp>
    </p:spTree>
    <p:extLst>
      <p:ext uri="{BB962C8B-B14F-4D97-AF65-F5344CB8AC3E}">
        <p14:creationId xmlns:p14="http://schemas.microsoft.com/office/powerpoint/2010/main" val="397185238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B1022A5D-4D76-422F-86B1-206FBC2532DE}" type="slidenum">
              <a:rPr lang="en-US" smtClean="0">
                <a:latin typeface="Times New Roman" pitchFamily="18" charset="0"/>
              </a:rPr>
              <a:pPr/>
              <a:t>118</a:t>
            </a:fld>
            <a:endParaRPr lang="en-US">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marL="233878" indent="-233878">
              <a:buFontTx/>
              <a:buAutoNum type="arabicPeriod"/>
            </a:pPr>
            <a:r>
              <a:rPr lang="en-US" dirty="0"/>
              <a:t>The Procurement Card (sometimes referred to as the p-card) offers an   </a:t>
            </a:r>
          </a:p>
          <a:p>
            <a:pPr marL="233878" indent="-233878"/>
            <a:r>
              <a:rPr lang="en-US" dirty="0"/>
              <a:t>      alternative method to purchasing services and/or commodities</a:t>
            </a:r>
          </a:p>
          <a:p>
            <a:pPr marL="233878" indent="-233878"/>
            <a:r>
              <a:rPr lang="en-US" dirty="0"/>
              <a:t>2.</a:t>
            </a:r>
            <a:r>
              <a:rPr lang="en-US" baseline="0" dirty="0"/>
              <a:t> Procurement Card Administrator- person who is the liaison between the Program Coordinator and the bank.</a:t>
            </a:r>
          </a:p>
          <a:p>
            <a:pPr marL="233878" indent="-233878"/>
            <a:r>
              <a:rPr lang="en-US" baseline="0" dirty="0"/>
              <a:t>3.</a:t>
            </a:r>
            <a:r>
              <a:rPr lang="en-US" dirty="0"/>
              <a:t>Program Coordinator (PC) is the individual that is responsible for overseeing the use of procurement cards in your “specific”</a:t>
            </a:r>
            <a:r>
              <a:rPr lang="en-US" baseline="0" dirty="0"/>
              <a:t> agency</a:t>
            </a:r>
            <a:r>
              <a:rPr lang="en-US" dirty="0"/>
              <a:t>.</a:t>
            </a:r>
          </a:p>
          <a:p>
            <a:r>
              <a:rPr lang="en-US" dirty="0"/>
              <a:t>4. MCC codes (Merchant Category Code) are codes or a number that has been assigned to retail outlets which helps identify types of business. </a:t>
            </a:r>
          </a:p>
          <a:p>
            <a:pPr marL="233878" indent="-233878">
              <a:buFontTx/>
              <a:buAutoNum type="arabicPeriod"/>
            </a:pPr>
            <a:endParaRPr lang="en-US" dirty="0"/>
          </a:p>
        </p:txBody>
      </p:sp>
    </p:spTree>
    <p:extLst>
      <p:ext uri="{BB962C8B-B14F-4D97-AF65-F5344CB8AC3E}">
        <p14:creationId xmlns:p14="http://schemas.microsoft.com/office/powerpoint/2010/main" val="156764749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7E722861-CD80-44FA-B523-CCA3D080DE5E}" type="slidenum">
              <a:rPr lang="en-US" smtClean="0">
                <a:latin typeface="Times New Roman" pitchFamily="18" charset="0"/>
              </a:rPr>
              <a:pPr/>
              <a:t>119</a:t>
            </a:fld>
            <a:endParaRPr lang="en-US">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r>
              <a:rPr lang="en-US" dirty="0">
                <a:effectLst/>
              </a:rPr>
              <a:t>MS code 31-7-9</a:t>
            </a:r>
          </a:p>
          <a:p>
            <a:r>
              <a:rPr lang="en-US" dirty="0">
                <a:effectLst/>
              </a:rPr>
              <a:t>The Office of Purchasing, Travel and Fleet Management may adopt purchasing regulations governing the use of credit cards, procurement cards and purchasing club membership cards to be used by state agencies, governing authorities of counties and municipalities, school districts and the Chickasawhay Natural Gas District. Use of the cards shall be in strict compliance with the regulations promulgated by the office. Any amounts due on the cards shall incur interest charges as set forth in Section 31-7-305 and shall not be considered debt.</a:t>
            </a:r>
            <a:br>
              <a:rPr lang="en-US" dirty="0">
                <a:effectLst/>
              </a:rPr>
            </a:br>
            <a:endParaRPr lang="en-US" dirty="0"/>
          </a:p>
        </p:txBody>
      </p:sp>
    </p:spTree>
    <p:extLst>
      <p:ext uri="{BB962C8B-B14F-4D97-AF65-F5344CB8AC3E}">
        <p14:creationId xmlns:p14="http://schemas.microsoft.com/office/powerpoint/2010/main" val="372046246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5DEEF0C5-7865-4983-8135-77905EF98C20}" type="slidenum">
              <a:rPr lang="en-US" smtClean="0">
                <a:latin typeface="Times New Roman" pitchFamily="18" charset="0"/>
              </a:rPr>
              <a:pPr/>
              <a:t>120</a:t>
            </a:fld>
            <a:endParaRPr lang="en-US">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r>
              <a:rPr lang="en-US" dirty="0"/>
              <a:t>Most of a department’s purchases are</a:t>
            </a:r>
            <a:r>
              <a:rPr lang="en-US" baseline="0" dirty="0"/>
              <a:t> under $5,000.  Its so much easier and quicker with the card. </a:t>
            </a:r>
          </a:p>
          <a:p>
            <a:r>
              <a:rPr lang="en-US" baseline="0" dirty="0"/>
              <a:t>Almost everybody nowadays has some type of personal credit card they use and they realize its just so much easier with a card.</a:t>
            </a:r>
          </a:p>
          <a:p>
            <a:r>
              <a:rPr lang="en-US" baseline="0" dirty="0"/>
              <a:t>The future of purchasing is changing and the paper process is slowly vanishing. </a:t>
            </a:r>
          </a:p>
          <a:p>
            <a:endParaRPr lang="en-US" baseline="0" dirty="0"/>
          </a:p>
        </p:txBody>
      </p:sp>
    </p:spTree>
    <p:extLst>
      <p:ext uri="{BB962C8B-B14F-4D97-AF65-F5344CB8AC3E}">
        <p14:creationId xmlns:p14="http://schemas.microsoft.com/office/powerpoint/2010/main" val="99238784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6DF31BAE-447D-47EA-B2D0-1A3D9BFC3994}" type="slidenum">
              <a:rPr lang="en-US" smtClean="0">
                <a:latin typeface="Times New Roman" pitchFamily="18" charset="0"/>
              </a:rPr>
              <a:pPr/>
              <a:t>121</a:t>
            </a:fld>
            <a:endParaRPr lang="en-US">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r>
              <a:rPr lang="en-US" dirty="0"/>
              <a:t>Also important to point</a:t>
            </a:r>
            <a:r>
              <a:rPr lang="en-US" baseline="0" dirty="0"/>
              <a:t> out, program coordinators have “real time” access to see exactly what each p-card user is doing</a:t>
            </a:r>
          </a:p>
          <a:p>
            <a:r>
              <a:rPr lang="en-US" baseline="0" dirty="0"/>
              <a:t>Can see the amount of the purchase, the vendor, time and date, etc.</a:t>
            </a:r>
          </a:p>
          <a:p>
            <a:endParaRPr lang="en-US" baseline="0" dirty="0"/>
          </a:p>
          <a:p>
            <a:r>
              <a:rPr lang="en-US" baseline="0" dirty="0"/>
              <a:t>What are some of your agency’s concerns for using the p-card?</a:t>
            </a:r>
            <a:endParaRPr lang="en-US" dirty="0"/>
          </a:p>
        </p:txBody>
      </p:sp>
    </p:spTree>
    <p:extLst>
      <p:ext uri="{BB962C8B-B14F-4D97-AF65-F5344CB8AC3E}">
        <p14:creationId xmlns:p14="http://schemas.microsoft.com/office/powerpoint/2010/main" val="187214048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suggest any p-card user to print</a:t>
            </a:r>
            <a:r>
              <a:rPr lang="en-US" baseline="0" dirty="0"/>
              <a:t> out and make themselves familiar with the p-card guidelines.</a:t>
            </a:r>
          </a:p>
          <a:p>
            <a:endParaRPr lang="en-US" baseline="0" dirty="0"/>
          </a:p>
          <a:p>
            <a:r>
              <a:rPr lang="en-US" baseline="0" dirty="0"/>
              <a:t>Might want to go to the guidelines and highlight what is inside of it.</a:t>
            </a:r>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122</a:t>
            </a:fld>
            <a:endParaRPr lang="en-US"/>
          </a:p>
        </p:txBody>
      </p:sp>
    </p:spTree>
    <p:extLst>
      <p:ext uri="{BB962C8B-B14F-4D97-AF65-F5344CB8AC3E}">
        <p14:creationId xmlns:p14="http://schemas.microsoft.com/office/powerpoint/2010/main" val="403116112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2A3C6A53-B1F0-4DBF-9053-428992A69358}" type="slidenum">
              <a:rPr lang="en-US" smtClean="0">
                <a:latin typeface="Times New Roman" pitchFamily="18" charset="0"/>
              </a:rPr>
              <a:pPr/>
              <a:t>123</a:t>
            </a:fld>
            <a:endParaRPr lang="en-US">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391301" y="4275827"/>
            <a:ext cx="6182527" cy="4820023"/>
          </a:xfrm>
          <a:noFill/>
        </p:spPr>
        <p:txBody>
          <a:bodyPr/>
          <a:lstStyle/>
          <a:p>
            <a:pPr marL="233878" indent="-233878"/>
            <a:r>
              <a:rPr lang="en-US" dirty="0"/>
              <a:t>This might seem like a lot, but its really not. The forms are pretty self explanatory too. If not</a:t>
            </a:r>
            <a:r>
              <a:rPr lang="en-US" baseline="0" dirty="0"/>
              <a:t> I’m always here to help. </a:t>
            </a:r>
          </a:p>
          <a:p>
            <a:pPr marL="233878" indent="-233878"/>
            <a:endParaRPr lang="en-US" baseline="0" dirty="0"/>
          </a:p>
          <a:p>
            <a:pPr marL="233878" indent="-233878"/>
            <a:r>
              <a:rPr lang="en-US" baseline="0" dirty="0"/>
              <a:t>Might want to show the forms here. </a:t>
            </a:r>
          </a:p>
          <a:p>
            <a:pPr marL="233878" indent="-233878"/>
            <a:endParaRPr lang="en-US" baseline="0" dirty="0"/>
          </a:p>
          <a:p>
            <a:pPr marL="233878" indent="-233878"/>
            <a:r>
              <a:rPr lang="en-US" baseline="0" dirty="0"/>
              <a:t>Also explain if the agency is already on the program, how do they request new cards or close cards.</a:t>
            </a:r>
          </a:p>
        </p:txBody>
      </p:sp>
    </p:spTree>
    <p:extLst>
      <p:ext uri="{BB962C8B-B14F-4D97-AF65-F5344CB8AC3E}">
        <p14:creationId xmlns:p14="http://schemas.microsoft.com/office/powerpoint/2010/main" val="243594091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2411D21F-1ACB-4943-B15E-04F8775418DA}" type="slidenum">
              <a:rPr lang="en-US" smtClean="0">
                <a:latin typeface="Times New Roman" pitchFamily="18" charset="0"/>
              </a:rPr>
              <a:pPr/>
              <a:t>124</a:t>
            </a:fld>
            <a:endParaRPr lang="en-US">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r>
              <a:rPr lang="en-US" dirty="0"/>
              <a:t>This person is your agencies p-card contact.</a:t>
            </a:r>
            <a:r>
              <a:rPr lang="en-US" baseline="0" dirty="0"/>
              <a:t> They are the person who will get in touch with me. The individual cardholders need to go to this person first.</a:t>
            </a:r>
            <a:endParaRPr lang="en-US" dirty="0"/>
          </a:p>
        </p:txBody>
      </p:sp>
    </p:spTree>
    <p:extLst>
      <p:ext uri="{BB962C8B-B14F-4D97-AF65-F5344CB8AC3E}">
        <p14:creationId xmlns:p14="http://schemas.microsoft.com/office/powerpoint/2010/main" val="1248979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5141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1FBDA389-0FD2-4E52-A7BF-0505AF5A94F5}" type="slidenum">
              <a:rPr lang="en-US" smtClean="0">
                <a:latin typeface="Times New Roman" pitchFamily="18" charset="0"/>
              </a:rPr>
              <a:pPr/>
              <a:t>125</a:t>
            </a:fld>
            <a:endParaRPr lang="en-US">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marL="233878" indent="-233878"/>
            <a:endParaRPr lang="en-US"/>
          </a:p>
        </p:txBody>
      </p:sp>
    </p:spTree>
    <p:extLst>
      <p:ext uri="{BB962C8B-B14F-4D97-AF65-F5344CB8AC3E}">
        <p14:creationId xmlns:p14="http://schemas.microsoft.com/office/powerpoint/2010/main" val="277238230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BBCBEEF5-4E8C-4557-A031-A567E57CF78D}" type="slidenum">
              <a:rPr lang="en-US" smtClean="0">
                <a:latin typeface="Times New Roman" pitchFamily="18" charset="0"/>
              </a:rPr>
              <a:pPr/>
              <a:t>126</a:t>
            </a:fld>
            <a:endParaRPr lang="en-US">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547820" y="4431312"/>
            <a:ext cx="5556449" cy="4198085"/>
          </a:xfrm>
          <a:noFill/>
        </p:spPr>
        <p:txBody>
          <a:bodyPr/>
          <a:lstStyle/>
          <a:p>
            <a:pPr marL="233878" indent="-233878"/>
            <a:r>
              <a:rPr lang="en-US" dirty="0"/>
              <a:t>Let’s not forget we</a:t>
            </a:r>
            <a:r>
              <a:rPr lang="en-US" baseline="0" dirty="0"/>
              <a:t> are purchasing agents and we should always find the best price.</a:t>
            </a:r>
            <a:endParaRPr lang="en-US" dirty="0"/>
          </a:p>
        </p:txBody>
      </p:sp>
    </p:spTree>
    <p:extLst>
      <p:ext uri="{BB962C8B-B14F-4D97-AF65-F5344CB8AC3E}">
        <p14:creationId xmlns:p14="http://schemas.microsoft.com/office/powerpoint/2010/main" val="346644155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127</a:t>
            </a:fld>
            <a:endParaRPr lang="en-US"/>
          </a:p>
        </p:txBody>
      </p:sp>
    </p:spTree>
    <p:extLst>
      <p:ext uri="{BB962C8B-B14F-4D97-AF65-F5344CB8AC3E}">
        <p14:creationId xmlns:p14="http://schemas.microsoft.com/office/powerpoint/2010/main" val="412680436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128</a:t>
            </a:fld>
            <a:endParaRPr lang="en-US"/>
          </a:p>
        </p:txBody>
      </p:sp>
    </p:spTree>
    <p:extLst>
      <p:ext uri="{BB962C8B-B14F-4D97-AF65-F5344CB8AC3E}">
        <p14:creationId xmlns:p14="http://schemas.microsoft.com/office/powerpoint/2010/main" val="365952911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ED7763E8-B3BD-4379-86FA-F536E8B4DC09}" type="slidenum">
              <a:rPr lang="en-US" smtClean="0">
                <a:latin typeface="Times New Roman" pitchFamily="18" charset="0"/>
              </a:rPr>
              <a:pPr/>
              <a:t>129</a:t>
            </a:fld>
            <a:endParaRPr lang="en-US">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256307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the class why one receipt is good and why one receipt is bad.</a:t>
            </a:r>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130</a:t>
            </a:fld>
            <a:endParaRPr lang="en-US"/>
          </a:p>
        </p:txBody>
      </p:sp>
    </p:spTree>
    <p:extLst>
      <p:ext uri="{BB962C8B-B14F-4D97-AF65-F5344CB8AC3E}">
        <p14:creationId xmlns:p14="http://schemas.microsoft.com/office/powerpoint/2010/main" val="68466891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food form and explain</a:t>
            </a:r>
            <a:r>
              <a:rPr lang="en-US" baseline="0" dirty="0"/>
              <a:t> it.</a:t>
            </a:r>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131</a:t>
            </a:fld>
            <a:endParaRPr lang="en-US"/>
          </a:p>
        </p:txBody>
      </p:sp>
    </p:spTree>
    <p:extLst>
      <p:ext uri="{BB962C8B-B14F-4D97-AF65-F5344CB8AC3E}">
        <p14:creationId xmlns:p14="http://schemas.microsoft.com/office/powerpoint/2010/main" val="138028502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F0F788A9-40AF-4670-82DF-463A3CEA58D6}" type="slidenum">
              <a:rPr lang="en-US" smtClean="0">
                <a:latin typeface="Times New Roman" pitchFamily="18" charset="0"/>
              </a:rPr>
              <a:pPr/>
              <a:t>132</a:t>
            </a:fld>
            <a:endParaRPr lang="en-US">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r>
              <a:rPr lang="en-US" dirty="0"/>
              <a:t>There are a lot of “What if’s” regarding split purchases. If you think</a:t>
            </a:r>
            <a:r>
              <a:rPr lang="en-US" baseline="0" dirty="0"/>
              <a:t> you might be splitting a purchase, good chance you are. </a:t>
            </a:r>
            <a:endParaRPr lang="en-US" dirty="0"/>
          </a:p>
        </p:txBody>
      </p:sp>
    </p:spTree>
    <p:extLst>
      <p:ext uri="{BB962C8B-B14F-4D97-AF65-F5344CB8AC3E}">
        <p14:creationId xmlns:p14="http://schemas.microsoft.com/office/powerpoint/2010/main" val="305985737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F8A865EC-32FB-46B2-9AEA-0E25C713F2E4}" type="slidenum">
              <a:rPr lang="en-US" smtClean="0">
                <a:latin typeface="Times New Roman" pitchFamily="18" charset="0"/>
              </a:rPr>
              <a:pPr/>
              <a:t>133</a:t>
            </a:fld>
            <a:endParaRPr lang="en-US">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dirty="0"/>
              <a:t>This is very important.</a:t>
            </a:r>
            <a:r>
              <a:rPr lang="en-US" baseline="0" dirty="0"/>
              <a:t> This is one of the great benefits of using the card. Tax can add up if you are not using the card properly.</a:t>
            </a:r>
            <a:endParaRPr lang="en-US" dirty="0"/>
          </a:p>
        </p:txBody>
      </p:sp>
    </p:spTree>
    <p:extLst>
      <p:ext uri="{BB962C8B-B14F-4D97-AF65-F5344CB8AC3E}">
        <p14:creationId xmlns:p14="http://schemas.microsoft.com/office/powerpoint/2010/main" val="332710483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MS Code</a:t>
            </a:r>
          </a:p>
          <a:p>
            <a:r>
              <a:rPr lang="en-US" dirty="0">
                <a:effectLst/>
              </a:rPr>
              <a:t>(d) In a sale of goods or services, the seller shall not impose a surcharge on a buyer who uses a state-issued credit card, procurement card, travel card, or fuel card. The Department of Finance and Administration shall have exclusive jurisdiction to enforce and adopt rules relating to this paragraph. Any rules adopted under this paragraph shall be consistent with federal laws and regulations governing credit card transactions described by this paragraph. This paragraph does not create a cause of action against an individual for a violation of this paragraph.</a:t>
            </a:r>
          </a:p>
          <a:p>
            <a:endParaRPr lang="en-US" dirty="0">
              <a:effectLst/>
            </a:endParaRPr>
          </a:p>
          <a:p>
            <a:r>
              <a:rPr lang="en-US" dirty="0">
                <a:effectLst/>
              </a:rPr>
              <a:t>Surcharge is when the vendor is charging you an extra</a:t>
            </a:r>
            <a:r>
              <a:rPr lang="en-US" baseline="0" dirty="0">
                <a:effectLst/>
              </a:rPr>
              <a:t> fee just because you are using a card and not cash.</a:t>
            </a:r>
          </a:p>
          <a:p>
            <a:endParaRPr lang="en-US" baseline="0" dirty="0">
              <a:effectLst/>
            </a:endParaRPr>
          </a:p>
          <a:p>
            <a:r>
              <a:rPr lang="en-US" baseline="0" dirty="0">
                <a:effectLst/>
              </a:rPr>
              <a:t>******Give P-card activity here.******</a:t>
            </a:r>
            <a:br>
              <a:rPr lang="en-US" dirty="0">
                <a:effectLst/>
              </a:rPr>
            </a:br>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134</a:t>
            </a:fld>
            <a:endParaRPr lang="en-US"/>
          </a:p>
        </p:txBody>
      </p:sp>
    </p:spTree>
    <p:extLst>
      <p:ext uri="{BB962C8B-B14F-4D97-AF65-F5344CB8AC3E}">
        <p14:creationId xmlns:p14="http://schemas.microsoft.com/office/powerpoint/2010/main" val="1084064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75359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135</a:t>
            </a:fld>
            <a:endParaRPr lang="en-US"/>
          </a:p>
        </p:txBody>
      </p:sp>
    </p:spTree>
    <p:extLst>
      <p:ext uri="{BB962C8B-B14F-4D97-AF65-F5344CB8AC3E}">
        <p14:creationId xmlns:p14="http://schemas.microsoft.com/office/powerpoint/2010/main" val="418495583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136</a:t>
            </a:fld>
            <a:endParaRPr lang="en-US"/>
          </a:p>
        </p:txBody>
      </p:sp>
    </p:spTree>
    <p:extLst>
      <p:ext uri="{BB962C8B-B14F-4D97-AF65-F5344CB8AC3E}">
        <p14:creationId xmlns:p14="http://schemas.microsoft.com/office/powerpoint/2010/main" val="254303193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137</a:t>
            </a:fld>
            <a:endParaRPr lang="en-US"/>
          </a:p>
        </p:txBody>
      </p:sp>
    </p:spTree>
    <p:extLst>
      <p:ext uri="{BB962C8B-B14F-4D97-AF65-F5344CB8AC3E}">
        <p14:creationId xmlns:p14="http://schemas.microsoft.com/office/powerpoint/2010/main" val="32216635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138</a:t>
            </a:fld>
            <a:endParaRPr lang="en-US"/>
          </a:p>
        </p:txBody>
      </p:sp>
    </p:spTree>
    <p:extLst>
      <p:ext uri="{BB962C8B-B14F-4D97-AF65-F5344CB8AC3E}">
        <p14:creationId xmlns:p14="http://schemas.microsoft.com/office/powerpoint/2010/main" val="153065801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F545E7FE-712E-4541-9EF4-03B193E966B5}" type="slidenum">
              <a:rPr lang="en-US" smtClean="0">
                <a:latin typeface="Times New Roman" pitchFamily="18" charset="0"/>
              </a:rPr>
              <a:pPr/>
              <a:t>139</a:t>
            </a:fld>
            <a:endParaRPr lang="en-US">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089333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F1DE619F-9F31-43AB-9F59-6C0B99E607A3}" type="slidenum">
              <a:rPr lang="en-US" smtClean="0">
                <a:latin typeface="Times New Roman" pitchFamily="18" charset="0"/>
              </a:rPr>
              <a:pPr/>
              <a:t>140</a:t>
            </a:fld>
            <a:endParaRPr lang="en-US">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31783324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49155DF5-CAEB-468C-951B-B26320B0BA82}" type="slidenum">
              <a:rPr lang="en-US" smtClean="0">
                <a:latin typeface="Times New Roman" pitchFamily="18" charset="0"/>
              </a:rPr>
              <a:pPr/>
              <a:t>141</a:t>
            </a:fld>
            <a:endParaRPr 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95436474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BE04C41D-3FB7-4583-9122-5939DED64A3D}" type="slidenum">
              <a:rPr lang="en-US" smtClean="0">
                <a:latin typeface="Times New Roman" pitchFamily="18" charset="0"/>
              </a:rPr>
              <a:pPr/>
              <a:t>142</a:t>
            </a:fld>
            <a:endParaRPr lang="en-US">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469560" y="4431312"/>
            <a:ext cx="6026009" cy="4198085"/>
          </a:xfrm>
          <a:noFill/>
        </p:spPr>
        <p:txBody>
          <a:bodyPr/>
          <a:lstStyle/>
          <a:p>
            <a:r>
              <a:rPr lang="en-US" dirty="0"/>
              <a:t>Stress</a:t>
            </a:r>
            <a:r>
              <a:rPr lang="en-US" baseline="0" dirty="0"/>
              <a:t> that the Bureau of Financial Control handles billing questions.</a:t>
            </a:r>
            <a:endParaRPr lang="en-US" dirty="0"/>
          </a:p>
        </p:txBody>
      </p:sp>
    </p:spTree>
    <p:extLst>
      <p:ext uri="{BB962C8B-B14F-4D97-AF65-F5344CB8AC3E}">
        <p14:creationId xmlns:p14="http://schemas.microsoft.com/office/powerpoint/2010/main" val="67501876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143</a:t>
            </a:fld>
            <a:endParaRPr lang="en-US"/>
          </a:p>
        </p:txBody>
      </p:sp>
    </p:spTree>
    <p:extLst>
      <p:ext uri="{BB962C8B-B14F-4D97-AF65-F5344CB8AC3E}">
        <p14:creationId xmlns:p14="http://schemas.microsoft.com/office/powerpoint/2010/main" val="299466460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state is based on a sliding scale basis. It takes into consideration how fast we pay the bill and how much spend is on the ENTIRE state of MS p-card program, not just your agency. Everyone benefits with the p-card is used. This year the state of MS is on pace to bump up to the next tier on the rebate schedule. </a:t>
            </a:r>
          </a:p>
          <a:p>
            <a:endParaRPr lang="en-US" baseline="0" dirty="0"/>
          </a:p>
          <a:p>
            <a:r>
              <a:rPr lang="en-US" baseline="0" dirty="0"/>
              <a:t>If your having a hard time justifying the p-card program to your supervisor or agency head use this. Explain to him you are already saving money using the card and you get money back on top of that. That rebate money could be used to send your employees to this class or other training classes.</a:t>
            </a:r>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144</a:t>
            </a:fld>
            <a:endParaRPr lang="en-US"/>
          </a:p>
        </p:txBody>
      </p:sp>
    </p:spTree>
    <p:extLst>
      <p:ext uri="{BB962C8B-B14F-4D97-AF65-F5344CB8AC3E}">
        <p14:creationId xmlns:p14="http://schemas.microsoft.com/office/powerpoint/2010/main" val="2260447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13312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145</a:t>
            </a:fld>
            <a:endParaRPr lang="en-US"/>
          </a:p>
        </p:txBody>
      </p:sp>
    </p:spTree>
    <p:extLst>
      <p:ext uri="{BB962C8B-B14F-4D97-AF65-F5344CB8AC3E}">
        <p14:creationId xmlns:p14="http://schemas.microsoft.com/office/powerpoint/2010/main" val="382413130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Types of Travel Card Accounts</a:t>
            </a:r>
          </a:p>
          <a:p>
            <a:pPr algn="just"/>
            <a:endParaRPr lang="en-US" dirty="0"/>
          </a:p>
          <a:p>
            <a:pPr algn="just"/>
            <a:r>
              <a:rPr lang="en-US" dirty="0"/>
              <a:t>The Travel Card Program has individual and/or department carded and cardless options available.</a:t>
            </a:r>
            <a:endParaRPr lang="en-US" strike="sngStrike" dirty="0"/>
          </a:p>
          <a:p>
            <a:pPr marL="110990" algn="just"/>
            <a:r>
              <a:rPr lang="en-US" dirty="0"/>
              <a:t> </a:t>
            </a:r>
          </a:p>
          <a:p>
            <a:pPr algn="just"/>
            <a:r>
              <a:rPr lang="en-US" b="1" dirty="0"/>
              <a:t>Individual Cardholder Account</a:t>
            </a:r>
          </a:p>
          <a:p>
            <a:pPr algn="just"/>
            <a:endParaRPr lang="en-US" b="1" dirty="0"/>
          </a:p>
          <a:p>
            <a:pPr algn="just"/>
            <a:r>
              <a:rPr lang="en-US" dirty="0"/>
              <a:t>This type of card allows for approved travel related expenses to be made by the individual who has signed a cardholder agreement for that card.  This card is only allowed to be used for authorized expenses for the individual cardholder.</a:t>
            </a:r>
          </a:p>
          <a:p>
            <a:pPr algn="just"/>
            <a:endParaRPr lang="en-US" b="1" dirty="0"/>
          </a:p>
          <a:p>
            <a:pPr algn="just"/>
            <a:r>
              <a:rPr lang="en-US" b="1" dirty="0"/>
              <a:t>Department Card Account</a:t>
            </a:r>
            <a:endParaRPr lang="en-US" dirty="0"/>
          </a:p>
          <a:p>
            <a:pPr marL="110990" algn="just"/>
            <a:r>
              <a:rPr lang="en-US" dirty="0"/>
              <a:t> </a:t>
            </a:r>
          </a:p>
          <a:p>
            <a:pPr algn="just"/>
            <a:r>
              <a:rPr lang="en-US" dirty="0"/>
              <a:t>This type of card allows for approved travel related expenses to be made by one or more individuals who have signed a cardholder agreement for that card.  This card is kept locked in a central location where the Program Administrator may check the card out and in as needed.  The person who checks out the card is the only one allowed to place expenses on this card.</a:t>
            </a:r>
          </a:p>
          <a:p>
            <a:pPr marL="110990" algn="just"/>
            <a:r>
              <a:rPr lang="en-US" dirty="0"/>
              <a:t> </a:t>
            </a:r>
          </a:p>
          <a:p>
            <a:pPr algn="just"/>
            <a:r>
              <a:rPr lang="en-US" b="1" dirty="0"/>
              <a:t>Cardless Central Travel Account</a:t>
            </a:r>
            <a:endParaRPr lang="en-US" dirty="0"/>
          </a:p>
          <a:p>
            <a:pPr marL="110990" algn="just"/>
            <a:r>
              <a:rPr lang="en-US" b="1" dirty="0"/>
              <a:t> </a:t>
            </a:r>
            <a:endParaRPr lang="en-US" dirty="0"/>
          </a:p>
          <a:p>
            <a:pPr algn="just"/>
            <a:r>
              <a:rPr lang="en-US" dirty="0"/>
              <a:t>The cardless travel account is a “ghost card” which allows travel related expenses to be delegated to one person, the Program Coordinator, who is the designated person responsible for making official business travel arrangements for others.  Any travel related services, such as travel agency fees, airfare, lodging deposits, etc., which are normally direct billed can now be billed to this account. Registration and conference fees may be paid with the travel card via the telephone or Internet if the hosting organization accepts payment in this manner.  This card is not limited to employee expenses only.  The expenses of Board members, contract workers, guests 		of the state, etc. may also be put on this card.</a:t>
            </a:r>
          </a:p>
          <a:p>
            <a:pPr marL="110990" algn="just"/>
            <a:endParaRPr lang="en-US" strike="sngStrike" dirty="0"/>
          </a:p>
          <a:p>
            <a:pPr algn="just"/>
            <a:r>
              <a:rPr lang="en-US" sz="2000" dirty="0"/>
              <a:t>To obtain cards and set up accounts, the Program Coordinator should fill and submit out the required forms on the OPTFM Travel Website at:  </a:t>
            </a:r>
            <a:r>
              <a:rPr lang="en-US" sz="2000" u="sng" dirty="0">
                <a:hlinkClick r:id="rId3"/>
              </a:rPr>
              <a:t>http://www.dfa.state.ms.us/Purchasing/Travel/Travel.html</a:t>
            </a:r>
            <a:r>
              <a:rPr lang="en-US" sz="2000" dirty="0"/>
              <a:t>. </a:t>
            </a:r>
          </a:p>
          <a:p>
            <a:pPr marL="110990" algn="just"/>
            <a:endParaRPr lang="en-US" sz="2000" dirty="0"/>
          </a:p>
          <a:p>
            <a:pPr lvl="1" algn="just"/>
            <a:r>
              <a:rPr lang="en-US" sz="2000" dirty="0"/>
              <a:t>Cardholder Agreement and Request Form –</a:t>
            </a:r>
          </a:p>
          <a:p>
            <a:pPr lvl="2" algn="just"/>
            <a:r>
              <a:rPr lang="en-US" sz="1800" b="1" dirty="0">
                <a:hlinkClick r:id="rId4" action="ppaction://hlinkfile"/>
              </a:rPr>
              <a:t>Cardholder Agreement and Request Form</a:t>
            </a:r>
            <a:endParaRPr lang="en-US" sz="1800" dirty="0"/>
          </a:p>
          <a:p>
            <a:pPr lvl="2" algn="just"/>
            <a:r>
              <a:rPr lang="en-US" sz="1800" b="1" dirty="0">
                <a:hlinkClick r:id="rId5" action="ppaction://hlinkfile"/>
              </a:rPr>
              <a:t>Program Administrator Designation Form</a:t>
            </a:r>
            <a:endParaRPr lang="en-US" sz="1800" b="1" dirty="0"/>
          </a:p>
          <a:p>
            <a:pPr lvl="2" algn="just"/>
            <a:r>
              <a:rPr lang="en-US" sz="1800" b="1" dirty="0">
                <a:hlinkClick r:id="rId6" action="ppaction://hlinkfile"/>
              </a:rPr>
              <a:t>Cardholder Program Agreement and Application </a:t>
            </a:r>
            <a:endParaRPr lang="en-US" sz="1800" b="1" dirty="0"/>
          </a:p>
          <a:p>
            <a:pPr marL="638192" lvl="2" algn="just"/>
            <a:endParaRPr lang="en-US" sz="2000" dirty="0"/>
          </a:p>
          <a:p>
            <a:pPr marL="397714" lvl="1" algn="just"/>
            <a:r>
              <a:rPr lang="en-US" sz="2000" dirty="0"/>
              <a:t>Forms should be scanned and emailed to </a:t>
            </a:r>
            <a:r>
              <a:rPr lang="en-US" sz="2000" dirty="0">
                <a:hlinkClick r:id="rId7"/>
              </a:rPr>
              <a:t>laurie.pierce@dfa.ms.gov</a:t>
            </a:r>
            <a:r>
              <a:rPr lang="en-US" sz="2000" dirty="0"/>
              <a:t> for approval.</a:t>
            </a:r>
          </a:p>
          <a:p>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146</a:t>
            </a:fld>
            <a:endParaRPr lang="en-US"/>
          </a:p>
        </p:txBody>
      </p:sp>
    </p:spTree>
    <p:extLst>
      <p:ext uri="{BB962C8B-B14F-4D97-AF65-F5344CB8AC3E}">
        <p14:creationId xmlns:p14="http://schemas.microsoft.com/office/powerpoint/2010/main" val="148204025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057BBDBD-59E1-4369-B5DB-3556A92ED9D0}" type="slidenum">
              <a:rPr lang="en-US" smtClean="0">
                <a:latin typeface="Times New Roman" pitchFamily="18" charset="0"/>
              </a:rPr>
              <a:pPr/>
              <a:t>147</a:t>
            </a:fld>
            <a:endParaRPr lang="en-US">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421424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148</a:t>
            </a:fld>
            <a:endParaRPr lang="en-US"/>
          </a:p>
        </p:txBody>
      </p:sp>
    </p:spTree>
    <p:extLst>
      <p:ext uri="{BB962C8B-B14F-4D97-AF65-F5344CB8AC3E}">
        <p14:creationId xmlns:p14="http://schemas.microsoft.com/office/powerpoint/2010/main" val="409813052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3195EE04-9B4A-48DD-8E99-40FB3F59D488}" type="slidenum">
              <a:rPr lang="en-US" smtClean="0">
                <a:latin typeface="Times New Roman" pitchFamily="18" charset="0"/>
              </a:rPr>
              <a:pPr/>
              <a:t>149</a:t>
            </a:fld>
            <a:endParaRPr lang="en-US">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3636050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150</a:t>
            </a:fld>
            <a:endParaRPr lang="en-US"/>
          </a:p>
        </p:txBody>
      </p:sp>
    </p:spTree>
    <p:extLst>
      <p:ext uri="{BB962C8B-B14F-4D97-AF65-F5344CB8AC3E}">
        <p14:creationId xmlns:p14="http://schemas.microsoft.com/office/powerpoint/2010/main" val="281252949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151</a:t>
            </a:fld>
            <a:endParaRPr lang="en-US"/>
          </a:p>
        </p:txBody>
      </p:sp>
    </p:spTree>
    <p:extLst>
      <p:ext uri="{BB962C8B-B14F-4D97-AF65-F5344CB8AC3E}">
        <p14:creationId xmlns:p14="http://schemas.microsoft.com/office/powerpoint/2010/main" val="58445733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152</a:t>
            </a:fld>
            <a:endParaRPr lang="en-US"/>
          </a:p>
        </p:txBody>
      </p:sp>
    </p:spTree>
    <p:extLst>
      <p:ext uri="{BB962C8B-B14F-4D97-AF65-F5344CB8AC3E}">
        <p14:creationId xmlns:p14="http://schemas.microsoft.com/office/powerpoint/2010/main" val="312980015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153</a:t>
            </a:fld>
            <a:endParaRPr lang="en-US"/>
          </a:p>
        </p:txBody>
      </p:sp>
    </p:spTree>
    <p:extLst>
      <p:ext uri="{BB962C8B-B14F-4D97-AF65-F5344CB8AC3E}">
        <p14:creationId xmlns:p14="http://schemas.microsoft.com/office/powerpoint/2010/main" val="228495345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154</a:t>
            </a:fld>
            <a:endParaRPr lang="en-US"/>
          </a:p>
        </p:txBody>
      </p:sp>
    </p:spTree>
    <p:extLst>
      <p:ext uri="{BB962C8B-B14F-4D97-AF65-F5344CB8AC3E}">
        <p14:creationId xmlns:p14="http://schemas.microsoft.com/office/powerpoint/2010/main" val="3494535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45055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155</a:t>
            </a:fld>
            <a:endParaRPr lang="en-US"/>
          </a:p>
        </p:txBody>
      </p:sp>
    </p:spTree>
    <p:extLst>
      <p:ext uri="{BB962C8B-B14F-4D97-AF65-F5344CB8AC3E}">
        <p14:creationId xmlns:p14="http://schemas.microsoft.com/office/powerpoint/2010/main" val="27690184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156</a:t>
            </a:fld>
            <a:endParaRPr lang="en-US"/>
          </a:p>
        </p:txBody>
      </p:sp>
    </p:spTree>
    <p:extLst>
      <p:ext uri="{BB962C8B-B14F-4D97-AF65-F5344CB8AC3E}">
        <p14:creationId xmlns:p14="http://schemas.microsoft.com/office/powerpoint/2010/main" val="72944725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157</a:t>
            </a:fld>
            <a:endParaRPr lang="en-US"/>
          </a:p>
        </p:txBody>
      </p:sp>
    </p:spTree>
    <p:extLst>
      <p:ext uri="{BB962C8B-B14F-4D97-AF65-F5344CB8AC3E}">
        <p14:creationId xmlns:p14="http://schemas.microsoft.com/office/powerpoint/2010/main" val="89277557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C44D8-B2A4-4D23-B79A-531899224F64}" type="slidenum">
              <a:rPr lang="en-US" smtClean="0"/>
              <a:t>158</a:t>
            </a:fld>
            <a:endParaRPr lang="en-US"/>
          </a:p>
        </p:txBody>
      </p:sp>
    </p:spTree>
    <p:extLst>
      <p:ext uri="{BB962C8B-B14F-4D97-AF65-F5344CB8AC3E}">
        <p14:creationId xmlns:p14="http://schemas.microsoft.com/office/powerpoint/2010/main" val="168898911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8AFF4A-718E-4B01-8BD7-5F3E8B710378}" type="slidenum">
              <a:rPr lang="en-US" smtClean="0"/>
              <a:t>159</a:t>
            </a:fld>
            <a:endParaRPr lang="en-US" dirty="0"/>
          </a:p>
        </p:txBody>
      </p:sp>
    </p:spTree>
    <p:extLst>
      <p:ext uri="{BB962C8B-B14F-4D97-AF65-F5344CB8AC3E}">
        <p14:creationId xmlns:p14="http://schemas.microsoft.com/office/powerpoint/2010/main" val="289168840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160</a:t>
            </a:fld>
            <a:endParaRPr lang="en-US"/>
          </a:p>
        </p:txBody>
      </p:sp>
    </p:spTree>
    <p:extLst>
      <p:ext uri="{BB962C8B-B14F-4D97-AF65-F5344CB8AC3E}">
        <p14:creationId xmlns:p14="http://schemas.microsoft.com/office/powerpoint/2010/main" val="279706221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161</a:t>
            </a:fld>
            <a:endParaRPr lang="en-US"/>
          </a:p>
        </p:txBody>
      </p:sp>
    </p:spTree>
    <p:extLst>
      <p:ext uri="{BB962C8B-B14F-4D97-AF65-F5344CB8AC3E}">
        <p14:creationId xmlns:p14="http://schemas.microsoft.com/office/powerpoint/2010/main" val="379291972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162</a:t>
            </a:fld>
            <a:endParaRPr lang="en-US"/>
          </a:p>
        </p:txBody>
      </p:sp>
    </p:spTree>
    <p:extLst>
      <p:ext uri="{BB962C8B-B14F-4D97-AF65-F5344CB8AC3E}">
        <p14:creationId xmlns:p14="http://schemas.microsoft.com/office/powerpoint/2010/main" val="403769318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163</a:t>
            </a:fld>
            <a:endParaRPr lang="en-US"/>
          </a:p>
        </p:txBody>
      </p:sp>
    </p:spTree>
    <p:extLst>
      <p:ext uri="{BB962C8B-B14F-4D97-AF65-F5344CB8AC3E}">
        <p14:creationId xmlns:p14="http://schemas.microsoft.com/office/powerpoint/2010/main" val="73264701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164</a:t>
            </a:fld>
            <a:endParaRPr lang="en-US"/>
          </a:p>
        </p:txBody>
      </p:sp>
    </p:spTree>
    <p:extLst>
      <p:ext uri="{BB962C8B-B14F-4D97-AF65-F5344CB8AC3E}">
        <p14:creationId xmlns:p14="http://schemas.microsoft.com/office/powerpoint/2010/main" val="2170234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Purchasing is buying, renting, leasing or otherwise acquiring</a:t>
            </a:r>
          </a:p>
          <a:p>
            <a:endParaRPr lang="en-US" dirty="0"/>
          </a:p>
          <a:p>
            <a:r>
              <a:rPr lang="en-US" dirty="0"/>
              <a:t>Procurement</a:t>
            </a:r>
            <a:r>
              <a:rPr lang="en-US" baseline="0" dirty="0"/>
              <a:t> is all the same things, but also includes all functions that pertain to obtaining the items/services.  Other functions include writing the specs, soliciting, awarding and all phases of the contract administration</a:t>
            </a:r>
          </a:p>
          <a:p>
            <a:endParaRPr lang="en-US" baseline="0" dirty="0"/>
          </a:p>
          <a:p>
            <a:pPr defTabSz="935515">
              <a:defRPr/>
            </a:pPr>
            <a:r>
              <a:rPr lang="en-US" dirty="0"/>
              <a:t>Overall, the goal is to </a:t>
            </a:r>
            <a:r>
              <a:rPr lang="en-US" baseline="0" dirty="0"/>
              <a:t>achieve the “Rights” in procurement!</a:t>
            </a:r>
          </a:p>
          <a:p>
            <a:pPr lvl="1"/>
            <a:r>
              <a:rPr lang="en-US" dirty="0"/>
              <a:t>Right quality</a:t>
            </a:r>
          </a:p>
          <a:p>
            <a:pPr lvl="1"/>
            <a:r>
              <a:rPr lang="en-US" dirty="0"/>
              <a:t>Right quantity</a:t>
            </a:r>
          </a:p>
          <a:p>
            <a:pPr lvl="1"/>
            <a:r>
              <a:rPr lang="en-US" dirty="0"/>
              <a:t>Right place</a:t>
            </a:r>
          </a:p>
          <a:p>
            <a:pPr lvl="1"/>
            <a:r>
              <a:rPr lang="en-US" dirty="0"/>
              <a:t>Right time</a:t>
            </a:r>
          </a:p>
          <a:p>
            <a:pPr lvl="1"/>
            <a:r>
              <a:rPr lang="en-US" dirty="0"/>
              <a:t>Right supplier</a:t>
            </a:r>
          </a:p>
          <a:p>
            <a:pPr lvl="1"/>
            <a:r>
              <a:rPr lang="en-US" dirty="0"/>
              <a:t>Right price</a:t>
            </a:r>
          </a:p>
          <a:p>
            <a:pPr defTabSz="935515">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97466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165</a:t>
            </a:fld>
            <a:endParaRPr lang="en-US"/>
          </a:p>
        </p:txBody>
      </p:sp>
    </p:spTree>
    <p:extLst>
      <p:ext uri="{BB962C8B-B14F-4D97-AF65-F5344CB8AC3E}">
        <p14:creationId xmlns:p14="http://schemas.microsoft.com/office/powerpoint/2010/main" val="83049155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166</a:t>
            </a:fld>
            <a:endParaRPr lang="en-US"/>
          </a:p>
        </p:txBody>
      </p:sp>
    </p:spTree>
    <p:extLst>
      <p:ext uri="{BB962C8B-B14F-4D97-AF65-F5344CB8AC3E}">
        <p14:creationId xmlns:p14="http://schemas.microsoft.com/office/powerpoint/2010/main" val="92433936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167</a:t>
            </a:fld>
            <a:endParaRPr lang="en-US"/>
          </a:p>
        </p:txBody>
      </p:sp>
    </p:spTree>
    <p:extLst>
      <p:ext uri="{BB962C8B-B14F-4D97-AF65-F5344CB8AC3E}">
        <p14:creationId xmlns:p14="http://schemas.microsoft.com/office/powerpoint/2010/main" val="395184031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168</a:t>
            </a:fld>
            <a:endParaRPr lang="en-US"/>
          </a:p>
        </p:txBody>
      </p:sp>
    </p:spTree>
    <p:extLst>
      <p:ext uri="{BB962C8B-B14F-4D97-AF65-F5344CB8AC3E}">
        <p14:creationId xmlns:p14="http://schemas.microsoft.com/office/powerpoint/2010/main" val="202787595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169</a:t>
            </a:fld>
            <a:endParaRPr lang="en-US"/>
          </a:p>
        </p:txBody>
      </p:sp>
    </p:spTree>
    <p:extLst>
      <p:ext uri="{BB962C8B-B14F-4D97-AF65-F5344CB8AC3E}">
        <p14:creationId xmlns:p14="http://schemas.microsoft.com/office/powerpoint/2010/main" val="211477651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170</a:t>
            </a:fld>
            <a:endParaRPr lang="en-US"/>
          </a:p>
        </p:txBody>
      </p:sp>
    </p:spTree>
    <p:extLst>
      <p:ext uri="{BB962C8B-B14F-4D97-AF65-F5344CB8AC3E}">
        <p14:creationId xmlns:p14="http://schemas.microsoft.com/office/powerpoint/2010/main" val="375739840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171</a:t>
            </a:fld>
            <a:endParaRPr lang="en-US"/>
          </a:p>
        </p:txBody>
      </p:sp>
    </p:spTree>
    <p:extLst>
      <p:ext uri="{BB962C8B-B14F-4D97-AF65-F5344CB8AC3E}">
        <p14:creationId xmlns:p14="http://schemas.microsoft.com/office/powerpoint/2010/main" val="230851215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172</a:t>
            </a:fld>
            <a:endParaRPr lang="en-US"/>
          </a:p>
        </p:txBody>
      </p:sp>
    </p:spTree>
    <p:extLst>
      <p:ext uri="{BB962C8B-B14F-4D97-AF65-F5344CB8AC3E}">
        <p14:creationId xmlns:p14="http://schemas.microsoft.com/office/powerpoint/2010/main" val="78148152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173</a:t>
            </a:fld>
            <a:endParaRPr lang="en-US"/>
          </a:p>
        </p:txBody>
      </p:sp>
    </p:spTree>
    <p:extLst>
      <p:ext uri="{BB962C8B-B14F-4D97-AF65-F5344CB8AC3E}">
        <p14:creationId xmlns:p14="http://schemas.microsoft.com/office/powerpoint/2010/main" val="175450840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174</a:t>
            </a:fld>
            <a:endParaRPr lang="en-US"/>
          </a:p>
        </p:txBody>
      </p:sp>
    </p:spTree>
    <p:extLst>
      <p:ext uri="{BB962C8B-B14F-4D97-AF65-F5344CB8AC3E}">
        <p14:creationId xmlns:p14="http://schemas.microsoft.com/office/powerpoint/2010/main" val="1916054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Accountability – </a:t>
            </a:r>
            <a:r>
              <a:rPr lang="en-US" sz="1100" dirty="0"/>
              <a:t>Take ownership of your role in public purchasing, know the rules, regulations and laws and be a good steward of public funds</a:t>
            </a:r>
          </a:p>
          <a:p>
            <a:endParaRPr lang="en-US" sz="1100" dirty="0"/>
          </a:p>
          <a:p>
            <a:r>
              <a:rPr lang="en-US" sz="1100" b="1" dirty="0"/>
              <a:t>Ethics – </a:t>
            </a:r>
            <a:r>
              <a:rPr lang="en-US" sz="1100" dirty="0"/>
              <a:t>be honest and have integrity – AVOID any appearance of impropriety </a:t>
            </a:r>
          </a:p>
          <a:p>
            <a:endParaRPr lang="en-US" sz="1100" dirty="0"/>
          </a:p>
          <a:p>
            <a:r>
              <a:rPr lang="en-US" sz="1100" b="1" dirty="0"/>
              <a:t>Impartiality is </a:t>
            </a:r>
            <a:r>
              <a:rPr lang="en-US" sz="1100" dirty="0"/>
              <a:t>– don’t show favoritism – treat all your vendors the same and be consistent in your treatment of them.  </a:t>
            </a:r>
          </a:p>
          <a:p>
            <a:endParaRPr lang="en-US" sz="1100" dirty="0"/>
          </a:p>
          <a:p>
            <a:r>
              <a:rPr lang="en-US" sz="1100" b="1" dirty="0"/>
              <a:t>Professionalism – means </a:t>
            </a:r>
            <a:r>
              <a:rPr lang="en-US" sz="1100" dirty="0"/>
              <a:t>upholding high standards in your job performance; continue to develop professionally and seek certifications, find someone to be your mentor</a:t>
            </a:r>
          </a:p>
          <a:p>
            <a:endParaRPr lang="en-US" sz="1100" dirty="0"/>
          </a:p>
          <a:p>
            <a:r>
              <a:rPr lang="en-US" sz="1100" b="1" dirty="0"/>
              <a:t>Service – develop and maintain relationships with your stakeholders – be customer focused and protect your organizations interests</a:t>
            </a:r>
            <a:endParaRPr lang="en-US" sz="1100" dirty="0"/>
          </a:p>
          <a:p>
            <a:endParaRPr lang="en-US" sz="1100" dirty="0"/>
          </a:p>
          <a:p>
            <a:r>
              <a:rPr lang="en-US" sz="1100" b="1" dirty="0"/>
              <a:t>Transparency – disclose as much information as possible while protecting any confidential information; read your bids out loud (why do we do this?  -- good test question – helps to avoid protests!  They become public record once they are received, opened, reviewed and awarded.  IMPORTANT NOW BECAUSE OF MAGIC – EVERYTHING GOES OUT TO TRANSPARENCY (REMOVE TO REDACT ANY CONFIDENTIAL INFORMATION)</a:t>
            </a:r>
          </a:p>
          <a:p>
            <a:endParaRPr lang="en-US" sz="1100" b="1" dirty="0"/>
          </a:p>
          <a:p>
            <a:endParaRPr lang="en-US" sz="1100" b="1" dirty="0"/>
          </a:p>
          <a:p>
            <a:r>
              <a:rPr lang="en-US" sz="1100" b="1" dirty="0"/>
              <a:t>WHEN ALL OF THESE PRINCIPLES ARE APPLIED THEY ENCOURAGE COMPETITION!!!</a:t>
            </a:r>
          </a:p>
          <a:p>
            <a:endParaRPr lang="en-US" sz="1100" b="1"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48591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175</a:t>
            </a:fld>
            <a:endParaRPr lang="en-US"/>
          </a:p>
        </p:txBody>
      </p:sp>
    </p:spTree>
    <p:extLst>
      <p:ext uri="{BB962C8B-B14F-4D97-AF65-F5344CB8AC3E}">
        <p14:creationId xmlns:p14="http://schemas.microsoft.com/office/powerpoint/2010/main" val="536350819"/>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176</a:t>
            </a:fld>
            <a:endParaRPr lang="en-US"/>
          </a:p>
        </p:txBody>
      </p:sp>
    </p:spTree>
    <p:extLst>
      <p:ext uri="{BB962C8B-B14F-4D97-AF65-F5344CB8AC3E}">
        <p14:creationId xmlns:p14="http://schemas.microsoft.com/office/powerpoint/2010/main" val="333550390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177</a:t>
            </a:fld>
            <a:endParaRPr lang="en-US"/>
          </a:p>
        </p:txBody>
      </p:sp>
    </p:spTree>
    <p:extLst>
      <p:ext uri="{BB962C8B-B14F-4D97-AF65-F5344CB8AC3E}">
        <p14:creationId xmlns:p14="http://schemas.microsoft.com/office/powerpoint/2010/main" val="289988960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178</a:t>
            </a:fld>
            <a:endParaRPr lang="en-US"/>
          </a:p>
        </p:txBody>
      </p:sp>
    </p:spTree>
    <p:extLst>
      <p:ext uri="{BB962C8B-B14F-4D97-AF65-F5344CB8AC3E}">
        <p14:creationId xmlns:p14="http://schemas.microsoft.com/office/powerpoint/2010/main" val="305194727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FB058B-C197-4269-A972-164430F09512}" type="slidenum">
              <a:rPr lang="en-US" smtClean="0"/>
              <a:t>179</a:t>
            </a:fld>
            <a:endParaRPr lang="en-US"/>
          </a:p>
        </p:txBody>
      </p:sp>
    </p:spTree>
    <p:extLst>
      <p:ext uri="{BB962C8B-B14F-4D97-AF65-F5344CB8AC3E}">
        <p14:creationId xmlns:p14="http://schemas.microsoft.com/office/powerpoint/2010/main" val="300578795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180</a:t>
            </a:fld>
            <a:endParaRPr lang="en-US"/>
          </a:p>
        </p:txBody>
      </p:sp>
    </p:spTree>
    <p:extLst>
      <p:ext uri="{BB962C8B-B14F-4D97-AF65-F5344CB8AC3E}">
        <p14:creationId xmlns:p14="http://schemas.microsoft.com/office/powerpoint/2010/main" val="271002625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4221" indent="-261954">
              <a:buFont typeface="Wingdings 3"/>
              <a:buChar char=""/>
              <a:defRPr/>
            </a:pPr>
            <a:r>
              <a:rPr lang="en-US" sz="1100" b="1" dirty="0"/>
              <a:t>Brand Name Specification </a:t>
            </a:r>
            <a:r>
              <a:rPr lang="en-US" sz="1100" dirty="0"/>
              <a:t>– a specification limited to one or more items by manufacturers' names or catalog numbers.</a:t>
            </a:r>
          </a:p>
          <a:p>
            <a:pPr marL="374221" indent="-261954">
              <a:buFont typeface="Wingdings 3"/>
              <a:buChar char=""/>
              <a:defRPr/>
            </a:pPr>
            <a:r>
              <a:rPr lang="en-US" sz="1100" b="1" dirty="0"/>
              <a:t>Brand Name or Equal Specification </a:t>
            </a:r>
            <a:r>
              <a:rPr lang="en-US" sz="1100" dirty="0"/>
              <a:t>– a specification which uses two or more manufacturer's names or catalog numbers to describe the standard of quality, performance, and other characteristics needed to meet Mississippi requirements and which provides for the submission of equivalent products. The use of Brand Name or Equal Specifications that contain less than two manufacturer’s names or catalog numbers may be cause for rejection of the purchase request by the Office of Purchasing, Travel and Fleet Management.</a:t>
            </a:r>
          </a:p>
          <a:p>
            <a:pPr marL="374221" indent="-261954">
              <a:buFont typeface="Wingdings 3"/>
              <a:buChar char=""/>
              <a:defRPr/>
            </a:pPr>
            <a:r>
              <a:rPr lang="en-US" sz="1100" b="1" dirty="0"/>
              <a:t>Qualified Products List </a:t>
            </a:r>
            <a:r>
              <a:rPr lang="en-US" sz="1100" dirty="0"/>
              <a:t>– an approved list of supplies, services, or construction items described by model or catalog numbers, which, prior to competitive solicitation, the State has determined will meet the applicable specification requirements.</a:t>
            </a:r>
          </a:p>
          <a:p>
            <a:pPr marL="374221" indent="-261954">
              <a:buFont typeface="Wingdings 3"/>
              <a:buChar char=""/>
              <a:defRPr/>
            </a:pPr>
            <a:r>
              <a:rPr lang="en-US" sz="1100" b="1" dirty="0"/>
              <a:t>Specification</a:t>
            </a:r>
            <a:r>
              <a:rPr lang="en-US" sz="1100" dirty="0"/>
              <a:t> – any description of the physical, functional, or performance characteristics or of the nature of a supply, service, or construction item. A specification includes, as appropriate, requirements for inspecting, testing, or preparing a supply, service, or construction item for delivery.</a:t>
            </a:r>
          </a:p>
          <a:p>
            <a:pPr marL="374221" indent="-261954">
              <a:buFont typeface="Wingdings 3"/>
              <a:buChar char=""/>
              <a:defRPr/>
            </a:pPr>
            <a:r>
              <a:rPr lang="en-US" sz="1100" b="1" dirty="0"/>
              <a:t>Invitation for Bids </a:t>
            </a:r>
            <a:r>
              <a:rPr lang="en-US" sz="1100" dirty="0"/>
              <a:t>– all documents, whether attached or incorporated by reference, utilized for soliciting bids. </a:t>
            </a:r>
          </a:p>
          <a:p>
            <a:pPr marL="374221" indent="-261954">
              <a:buFont typeface="Wingdings 3"/>
              <a:buChar char=""/>
              <a:defRPr/>
            </a:pPr>
            <a:r>
              <a:rPr lang="en-US" sz="1100" b="1" dirty="0"/>
              <a:t>Request for Proposals </a:t>
            </a:r>
            <a:r>
              <a:rPr lang="en-US" sz="1100" dirty="0"/>
              <a:t>– all documents, whether attached or incorporated by reference, utilized for soliciting proposals.</a:t>
            </a:r>
          </a:p>
          <a:p>
            <a:pPr marL="374221" indent="-261954">
              <a:buFont typeface="Wingdings 3"/>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12FB058B-C197-4269-A972-164430F09512}" type="slidenum">
              <a:rPr lang="en-US" smtClean="0"/>
              <a:t>181</a:t>
            </a:fld>
            <a:endParaRPr lang="en-US"/>
          </a:p>
        </p:txBody>
      </p:sp>
    </p:spTree>
    <p:extLst>
      <p:ext uri="{BB962C8B-B14F-4D97-AF65-F5344CB8AC3E}">
        <p14:creationId xmlns:p14="http://schemas.microsoft.com/office/powerpoint/2010/main" val="8468696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182</a:t>
            </a:fld>
            <a:endParaRPr lang="en-US"/>
          </a:p>
        </p:txBody>
      </p:sp>
    </p:spTree>
    <p:extLst>
      <p:ext uri="{BB962C8B-B14F-4D97-AF65-F5344CB8AC3E}">
        <p14:creationId xmlns:p14="http://schemas.microsoft.com/office/powerpoint/2010/main" val="345871772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400">
              <a:spcBef>
                <a:spcPts val="332"/>
              </a:spcBef>
              <a:buFont typeface="Verdana"/>
              <a:buChar char="◦"/>
              <a:defRPr/>
            </a:pPr>
            <a:r>
              <a:rPr lang="en-US" dirty="0"/>
              <a:t>Advertise in local paper and with </a:t>
            </a:r>
            <a:r>
              <a:rPr lang="en-US" sz="2000" dirty="0"/>
              <a:t>MDA-MS Procurement Technical Assistance Program (MPTAP (MS Apex Accelerator)</a:t>
            </a:r>
            <a:endParaRPr lang="en-US" dirty="0"/>
          </a:p>
          <a:p>
            <a:pPr marL="879419" lvl="2">
              <a:buFont typeface="Wingdings 2"/>
              <a:buChar char=""/>
              <a:defRPr/>
            </a:pPr>
            <a:r>
              <a:rPr lang="en-US" dirty="0"/>
              <a:t>Must run for two consecutive weeks</a:t>
            </a:r>
          </a:p>
          <a:p>
            <a:pPr marL="879419" lvl="2">
              <a:buFont typeface="Wingdings 2"/>
              <a:buChar char=""/>
              <a:defRPr/>
            </a:pPr>
            <a:r>
              <a:rPr lang="en-US" dirty="0"/>
              <a:t>Cannot open bids sooner than the 8</a:t>
            </a:r>
            <a:r>
              <a:rPr lang="en-US" baseline="30000" dirty="0"/>
              <a:t>th</a:t>
            </a:r>
            <a:r>
              <a:rPr lang="en-US" dirty="0"/>
              <a:t> working day after second advertisement</a:t>
            </a:r>
          </a:p>
          <a:p>
            <a:pPr marL="879419" lvl="2">
              <a:buFont typeface="Wingdings 2"/>
              <a:buChar char=""/>
              <a:defRPr/>
            </a:pPr>
            <a:endParaRPr lang="en-US" dirty="0"/>
          </a:p>
          <a:p>
            <a:pPr marL="173422" indent="-173422">
              <a:buFont typeface="Arial" panose="020B0604020202020204" pitchFamily="34" charset="0"/>
              <a:buChar char="•"/>
            </a:pPr>
            <a:r>
              <a:rPr lang="en-US" dirty="0">
                <a:solidFill>
                  <a:srgbClr val="FF0000"/>
                </a:solidFill>
              </a:rPr>
              <a:t>Determination</a:t>
            </a:r>
            <a:r>
              <a:rPr lang="en-US" baseline="0" dirty="0">
                <a:solidFill>
                  <a:srgbClr val="FF0000"/>
                </a:solidFill>
              </a:rPr>
              <a:t> of Need</a:t>
            </a:r>
            <a:endParaRPr lang="en-US" dirty="0">
              <a:solidFill>
                <a:srgbClr val="FF0000"/>
              </a:solidFill>
            </a:endParaRPr>
          </a:p>
          <a:p>
            <a:pPr marL="635879" lvl="1" indent="-173422">
              <a:buFont typeface="Arial" panose="020B0604020202020204" pitchFamily="34" charset="0"/>
              <a:buChar char="•"/>
            </a:pPr>
            <a:r>
              <a:rPr lang="en-US" dirty="0">
                <a:solidFill>
                  <a:srgbClr val="FF0000"/>
                </a:solidFill>
              </a:rPr>
              <a:t>End users express a need for purchasing to help them complete their job or make it easier</a:t>
            </a:r>
          </a:p>
          <a:p>
            <a:pPr marL="1098337" lvl="2" indent="-173422">
              <a:buFont typeface="Arial" panose="020B0604020202020204" pitchFamily="34" charset="0"/>
              <a:buChar char="•"/>
            </a:pPr>
            <a:r>
              <a:rPr lang="en-US" dirty="0">
                <a:solidFill>
                  <a:srgbClr val="FF0000"/>
                </a:solidFill>
              </a:rPr>
              <a:t>Check state contracts and agency contracts</a:t>
            </a:r>
          </a:p>
          <a:p>
            <a:pPr marL="1098337" lvl="2" indent="-173422">
              <a:buFont typeface="Arial" panose="020B0604020202020204" pitchFamily="34" charset="0"/>
              <a:buChar char="•"/>
            </a:pPr>
            <a:r>
              <a:rPr lang="en-US" dirty="0">
                <a:solidFill>
                  <a:srgbClr val="FF0000"/>
                </a:solidFill>
              </a:rPr>
              <a:t>Look to see if other departments can share inventory</a:t>
            </a:r>
          </a:p>
          <a:p>
            <a:pPr marL="1098337" lvl="2" indent="-173422">
              <a:buFont typeface="Arial" panose="020B0604020202020204" pitchFamily="34" charset="0"/>
              <a:buChar char="•"/>
            </a:pPr>
            <a:r>
              <a:rPr lang="en-US" dirty="0">
                <a:solidFill>
                  <a:srgbClr val="FF0000"/>
                </a:solidFill>
              </a:rPr>
              <a:t>Quotes</a:t>
            </a:r>
          </a:p>
          <a:p>
            <a:pPr marL="635879" lvl="1" indent="-173422">
              <a:buFont typeface="Arial" panose="020B0604020202020204" pitchFamily="34" charset="0"/>
              <a:buChar char="•"/>
            </a:pPr>
            <a:r>
              <a:rPr lang="en-US" dirty="0">
                <a:solidFill>
                  <a:srgbClr val="FF0000"/>
                </a:solidFill>
              </a:rPr>
              <a:t>Once all options have been exhausted then proceed with Bid</a:t>
            </a:r>
          </a:p>
          <a:p>
            <a:endParaRPr lang="en-US" dirty="0"/>
          </a:p>
        </p:txBody>
      </p:sp>
      <p:sp>
        <p:nvSpPr>
          <p:cNvPr id="4" name="Slide Number Placeholder 3"/>
          <p:cNvSpPr>
            <a:spLocks noGrp="1"/>
          </p:cNvSpPr>
          <p:nvPr>
            <p:ph type="sldNum" sz="quarter" idx="10"/>
          </p:nvPr>
        </p:nvSpPr>
        <p:spPr/>
        <p:txBody>
          <a:bodyPr/>
          <a:lstStyle/>
          <a:p>
            <a:fld id="{12FB058B-C197-4269-A972-164430F09512}" type="slidenum">
              <a:rPr lang="en-US" smtClean="0"/>
              <a:t>183</a:t>
            </a:fld>
            <a:endParaRPr lang="en-US"/>
          </a:p>
        </p:txBody>
      </p:sp>
    </p:spTree>
    <p:extLst>
      <p:ext uri="{BB962C8B-B14F-4D97-AF65-F5344CB8AC3E}">
        <p14:creationId xmlns:p14="http://schemas.microsoft.com/office/powerpoint/2010/main" val="5744624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400">
              <a:spcBef>
                <a:spcPts val="332"/>
              </a:spcBef>
              <a:buFont typeface="Verdana"/>
              <a:buChar char="◦"/>
              <a:defRPr/>
            </a:pPr>
            <a:r>
              <a:rPr lang="en-US" dirty="0"/>
              <a:t>Advertise in local paper and with </a:t>
            </a:r>
            <a:r>
              <a:rPr lang="en-US" sz="2000" dirty="0"/>
              <a:t>MDA-MS Procurement Technical Assistance Program (MPTAP (MS Apex Accelerator)</a:t>
            </a:r>
            <a:endParaRPr lang="en-US" dirty="0"/>
          </a:p>
          <a:p>
            <a:pPr marL="879419" lvl="2">
              <a:buFont typeface="Wingdings 2"/>
              <a:buChar char=""/>
              <a:defRPr/>
            </a:pPr>
            <a:r>
              <a:rPr lang="en-US" dirty="0"/>
              <a:t>Must run for two consecutive weeks</a:t>
            </a:r>
          </a:p>
          <a:p>
            <a:pPr marL="879419" lvl="2">
              <a:buFont typeface="Wingdings 2"/>
              <a:buChar char=""/>
              <a:defRPr/>
            </a:pPr>
            <a:r>
              <a:rPr lang="en-US" dirty="0"/>
              <a:t>Cannot open bids sooner than the 8</a:t>
            </a:r>
            <a:r>
              <a:rPr lang="en-US" baseline="30000" dirty="0"/>
              <a:t>th</a:t>
            </a:r>
            <a:r>
              <a:rPr lang="en-US" dirty="0"/>
              <a:t> working day after second advertisement</a:t>
            </a:r>
          </a:p>
          <a:p>
            <a:pPr marL="879419" lvl="2">
              <a:buFont typeface="Wingdings 2"/>
              <a:buChar char=""/>
              <a:defRPr/>
            </a:pPr>
            <a:endParaRPr lang="en-US" dirty="0"/>
          </a:p>
          <a:p>
            <a:pPr marL="173422" indent="-173422">
              <a:buFont typeface="Arial" panose="020B0604020202020204" pitchFamily="34" charset="0"/>
              <a:buChar char="•"/>
            </a:pPr>
            <a:r>
              <a:rPr lang="en-US" dirty="0">
                <a:solidFill>
                  <a:srgbClr val="FF0000"/>
                </a:solidFill>
              </a:rPr>
              <a:t>Determination</a:t>
            </a:r>
            <a:r>
              <a:rPr lang="en-US" baseline="0" dirty="0">
                <a:solidFill>
                  <a:srgbClr val="FF0000"/>
                </a:solidFill>
              </a:rPr>
              <a:t> of Need</a:t>
            </a:r>
            <a:endParaRPr lang="en-US" dirty="0">
              <a:solidFill>
                <a:srgbClr val="FF0000"/>
              </a:solidFill>
            </a:endParaRPr>
          </a:p>
          <a:p>
            <a:pPr marL="635879" lvl="1" indent="-173422">
              <a:buFont typeface="Arial" panose="020B0604020202020204" pitchFamily="34" charset="0"/>
              <a:buChar char="•"/>
            </a:pPr>
            <a:r>
              <a:rPr lang="en-US" dirty="0">
                <a:solidFill>
                  <a:srgbClr val="FF0000"/>
                </a:solidFill>
              </a:rPr>
              <a:t>End users express a need for purchasing to help them complete their job or make it easier</a:t>
            </a:r>
          </a:p>
          <a:p>
            <a:pPr marL="1098337" lvl="2" indent="-173422">
              <a:buFont typeface="Arial" panose="020B0604020202020204" pitchFamily="34" charset="0"/>
              <a:buChar char="•"/>
            </a:pPr>
            <a:r>
              <a:rPr lang="en-US" dirty="0">
                <a:solidFill>
                  <a:srgbClr val="FF0000"/>
                </a:solidFill>
              </a:rPr>
              <a:t>Check state contracts and agency contracts</a:t>
            </a:r>
          </a:p>
          <a:p>
            <a:pPr marL="1098337" lvl="2" indent="-173422">
              <a:buFont typeface="Arial" panose="020B0604020202020204" pitchFamily="34" charset="0"/>
              <a:buChar char="•"/>
            </a:pPr>
            <a:r>
              <a:rPr lang="en-US" dirty="0">
                <a:solidFill>
                  <a:srgbClr val="FF0000"/>
                </a:solidFill>
              </a:rPr>
              <a:t>Look to see if other departments can share inventory</a:t>
            </a:r>
          </a:p>
          <a:p>
            <a:pPr marL="1098337" lvl="2" indent="-173422">
              <a:buFont typeface="Arial" panose="020B0604020202020204" pitchFamily="34" charset="0"/>
              <a:buChar char="•"/>
            </a:pPr>
            <a:r>
              <a:rPr lang="en-US" dirty="0">
                <a:solidFill>
                  <a:srgbClr val="FF0000"/>
                </a:solidFill>
              </a:rPr>
              <a:t>Quotes</a:t>
            </a:r>
          </a:p>
          <a:p>
            <a:pPr marL="635879" lvl="1" indent="-173422">
              <a:buFont typeface="Arial" panose="020B0604020202020204" pitchFamily="34" charset="0"/>
              <a:buChar char="•"/>
            </a:pPr>
            <a:r>
              <a:rPr lang="en-US" dirty="0">
                <a:solidFill>
                  <a:srgbClr val="FF0000"/>
                </a:solidFill>
              </a:rPr>
              <a:t>Once all options have been exhausted then proceed with Bid</a:t>
            </a:r>
          </a:p>
          <a:p>
            <a:endParaRPr lang="en-US" dirty="0"/>
          </a:p>
        </p:txBody>
      </p:sp>
      <p:sp>
        <p:nvSpPr>
          <p:cNvPr id="4" name="Slide Number Placeholder 3"/>
          <p:cNvSpPr>
            <a:spLocks noGrp="1"/>
          </p:cNvSpPr>
          <p:nvPr>
            <p:ph type="sldNum" sz="quarter" idx="10"/>
          </p:nvPr>
        </p:nvSpPr>
        <p:spPr/>
        <p:txBody>
          <a:bodyPr/>
          <a:lstStyle/>
          <a:p>
            <a:fld id="{12FB058B-C197-4269-A972-164430F09512}" type="slidenum">
              <a:rPr lang="en-US" smtClean="0"/>
              <a:t>184</a:t>
            </a:fld>
            <a:endParaRPr lang="en-US"/>
          </a:p>
        </p:txBody>
      </p:sp>
    </p:spTree>
    <p:extLst>
      <p:ext uri="{BB962C8B-B14F-4D97-AF65-F5344CB8AC3E}">
        <p14:creationId xmlns:p14="http://schemas.microsoft.com/office/powerpoint/2010/main" val="2050083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513209"/>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C44D8-B2A4-4D23-B79A-531899224F64}" type="slidenum">
              <a:rPr lang="en-US" smtClean="0"/>
              <a:t>185</a:t>
            </a:fld>
            <a:endParaRPr lang="en-US"/>
          </a:p>
        </p:txBody>
      </p:sp>
    </p:spTree>
    <p:extLst>
      <p:ext uri="{BB962C8B-B14F-4D97-AF65-F5344CB8AC3E}">
        <p14:creationId xmlns:p14="http://schemas.microsoft.com/office/powerpoint/2010/main" val="45108892"/>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Specification Sources</a:t>
            </a:r>
          </a:p>
          <a:p>
            <a:r>
              <a:rPr lang="en-US" dirty="0"/>
              <a:t>There are many available sources that can be of assistance to you when you are developing your specifications.  Here are suggestions for gathering specification information: </a:t>
            </a:r>
          </a:p>
          <a:p>
            <a:pPr lvl="0"/>
            <a:r>
              <a:rPr lang="en-US" dirty="0"/>
              <a:t>Collect as much information as possible from the end user as to the function and performance of the requested product.  Use their expertise and knowledge. </a:t>
            </a:r>
          </a:p>
          <a:p>
            <a:r>
              <a:rPr lang="en-US" dirty="0"/>
              <a:t> </a:t>
            </a:r>
          </a:p>
          <a:p>
            <a:pPr lvl="0"/>
            <a:r>
              <a:rPr lang="en-US" dirty="0"/>
              <a:t>Collect product information from the industry (brochures, catalogs, specs, etc.). Many manufacturers list their catalogs and product specifications on the Internet. </a:t>
            </a:r>
          </a:p>
          <a:p>
            <a:r>
              <a:rPr lang="en-US" dirty="0"/>
              <a:t> </a:t>
            </a:r>
          </a:p>
          <a:p>
            <a:pPr lvl="0"/>
            <a:r>
              <a:rPr lang="en-US" dirty="0"/>
              <a:t>Look for standards and test information from professional societies where available. </a:t>
            </a:r>
          </a:p>
          <a:p>
            <a:r>
              <a:rPr lang="en-US" dirty="0"/>
              <a:t> </a:t>
            </a:r>
          </a:p>
          <a:p>
            <a:pPr lvl="0"/>
            <a:r>
              <a:rPr lang="en-US" dirty="0"/>
              <a:t>Look for specification information from other government entities.  Check to see if standard specifications already exist.  Use the Internet and e-mail for research.  Many states have standard specifications listed on the Internet. </a:t>
            </a:r>
          </a:p>
          <a:p>
            <a:r>
              <a:rPr lang="en-US" dirty="0"/>
              <a:t> </a:t>
            </a:r>
          </a:p>
          <a:p>
            <a:pPr lvl="0"/>
            <a:r>
              <a:rPr lang="en-US" dirty="0"/>
              <a:t>Call on other “experts” in the purchasing community for help. </a:t>
            </a:r>
          </a:p>
          <a:p>
            <a:r>
              <a:rPr lang="en-US" dirty="0"/>
              <a:t> </a:t>
            </a:r>
          </a:p>
          <a:p>
            <a:pPr lvl="0"/>
            <a:r>
              <a:rPr lang="en-US" dirty="0"/>
              <a:t>NIGP:  The National Institute of Governmental Purchasing maintains a library of over 10,000 specifications developed by federal, state, and local government purchasing entities in the U.S., and Federal, Provincial, and local entities in Canada. </a:t>
            </a:r>
          </a:p>
          <a:p>
            <a:endParaRPr lang="en-US" dirty="0"/>
          </a:p>
        </p:txBody>
      </p:sp>
      <p:sp>
        <p:nvSpPr>
          <p:cNvPr id="4" name="Slide Number Placeholder 3"/>
          <p:cNvSpPr>
            <a:spLocks noGrp="1"/>
          </p:cNvSpPr>
          <p:nvPr>
            <p:ph type="sldNum" sz="quarter" idx="10"/>
          </p:nvPr>
        </p:nvSpPr>
        <p:spPr/>
        <p:txBody>
          <a:bodyPr/>
          <a:lstStyle/>
          <a:p>
            <a:fld id="{12FB058B-C197-4269-A972-164430F09512}" type="slidenum">
              <a:rPr lang="en-US" smtClean="0"/>
              <a:t>186</a:t>
            </a:fld>
            <a:endParaRPr lang="en-US"/>
          </a:p>
        </p:txBody>
      </p:sp>
    </p:spTree>
    <p:extLst>
      <p:ext uri="{BB962C8B-B14F-4D97-AF65-F5344CB8AC3E}">
        <p14:creationId xmlns:p14="http://schemas.microsoft.com/office/powerpoint/2010/main" val="611973495"/>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Specifications are written so as to not restrict bidding but to encourage open competition. The goal is to invite maximum reasonable competition. The degree to which specifications are open and unrestrictive directly affects the type and extent of the competition desired. </a:t>
            </a:r>
          </a:p>
          <a:p>
            <a:r>
              <a:rPr lang="en-US" dirty="0"/>
              <a:t>Specifications are public records; they serve to keep the purchasing open by allowing the public to see exactly what is being purchased.  Specifications are used during the evaluation of bids to determine whether or not bids are responsive.  Some of the difficulty in preparing specifications stems from the fact that the State can seldom dictate the exact characteristics of the products it wants.  The requirements of an agency are usually not sufficient to justify a special or name brand product.  Consequently, specifications are developed around a manufacturer’s product specifications.  If the specification did not have to satisfy state statutes requiring competitive bidding, the task would be much easier.  The immense variety of items purchased by the State further complicates specification writing.  Products are improved, new products are introduced, and the needs of the public change.  Consequently, the function of preparing and updating specifications must be an ongoing one. </a:t>
            </a:r>
          </a:p>
          <a:p>
            <a:endParaRPr lang="en-US" dirty="0"/>
          </a:p>
          <a:p>
            <a:endParaRPr lang="en-US" dirty="0"/>
          </a:p>
        </p:txBody>
      </p:sp>
      <p:sp>
        <p:nvSpPr>
          <p:cNvPr id="4" name="Slide Number Placeholder 3"/>
          <p:cNvSpPr>
            <a:spLocks noGrp="1"/>
          </p:cNvSpPr>
          <p:nvPr>
            <p:ph type="sldNum" sz="quarter" idx="10"/>
          </p:nvPr>
        </p:nvSpPr>
        <p:spPr/>
        <p:txBody>
          <a:bodyPr/>
          <a:lstStyle/>
          <a:p>
            <a:fld id="{12FB058B-C197-4269-A972-164430F09512}" type="slidenum">
              <a:rPr lang="en-US" smtClean="0"/>
              <a:t>187</a:t>
            </a:fld>
            <a:endParaRPr lang="en-US"/>
          </a:p>
        </p:txBody>
      </p:sp>
    </p:spTree>
    <p:extLst>
      <p:ext uri="{BB962C8B-B14F-4D97-AF65-F5344CB8AC3E}">
        <p14:creationId xmlns:p14="http://schemas.microsoft.com/office/powerpoint/2010/main" val="365885943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Shall, May, Should, or Will? </a:t>
            </a:r>
          </a:p>
          <a:p>
            <a:r>
              <a:rPr lang="en-US" dirty="0"/>
              <a:t>Use “shall” to express a requirement binding on the contractor or the purchaser. </a:t>
            </a:r>
          </a:p>
          <a:p>
            <a:r>
              <a:rPr lang="en-US" dirty="0"/>
              <a:t> </a:t>
            </a:r>
          </a:p>
          <a:p>
            <a:r>
              <a:rPr lang="en-US" dirty="0"/>
              <a:t>Use “may” or “should” to express </a:t>
            </a:r>
            <a:r>
              <a:rPr lang="en-US" dirty="0" err="1"/>
              <a:t>nonmandatory</a:t>
            </a:r>
            <a:r>
              <a:rPr lang="en-US" dirty="0"/>
              <a:t> provisions. </a:t>
            </a:r>
          </a:p>
          <a:p>
            <a:r>
              <a:rPr lang="en-US" dirty="0"/>
              <a:t> </a:t>
            </a:r>
          </a:p>
          <a:p>
            <a:r>
              <a:rPr lang="en-US" dirty="0"/>
              <a:t>Use “will”  to express future requirements or when certain conditions are met.</a:t>
            </a:r>
          </a:p>
          <a:p>
            <a:endParaRPr lang="en-US" dirty="0"/>
          </a:p>
        </p:txBody>
      </p:sp>
      <p:sp>
        <p:nvSpPr>
          <p:cNvPr id="4" name="Slide Number Placeholder 3"/>
          <p:cNvSpPr>
            <a:spLocks noGrp="1"/>
          </p:cNvSpPr>
          <p:nvPr>
            <p:ph type="sldNum" sz="quarter" idx="10"/>
          </p:nvPr>
        </p:nvSpPr>
        <p:spPr/>
        <p:txBody>
          <a:bodyPr/>
          <a:lstStyle/>
          <a:p>
            <a:fld id="{12FB058B-C197-4269-A972-164430F09512}" type="slidenum">
              <a:rPr lang="en-US" smtClean="0"/>
              <a:t>188</a:t>
            </a:fld>
            <a:endParaRPr lang="en-US"/>
          </a:p>
        </p:txBody>
      </p:sp>
    </p:spTree>
    <p:extLst>
      <p:ext uri="{BB962C8B-B14F-4D97-AF65-F5344CB8AC3E}">
        <p14:creationId xmlns:p14="http://schemas.microsoft.com/office/powerpoint/2010/main" val="2084723719"/>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FB058B-C197-4269-A972-164430F09512}" type="slidenum">
              <a:rPr lang="en-US" smtClean="0"/>
              <a:t>189</a:t>
            </a:fld>
            <a:endParaRPr lang="en-US"/>
          </a:p>
        </p:txBody>
      </p:sp>
    </p:spTree>
    <p:extLst>
      <p:ext uri="{BB962C8B-B14F-4D97-AF65-F5344CB8AC3E}">
        <p14:creationId xmlns:p14="http://schemas.microsoft.com/office/powerpoint/2010/main" val="315685450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spcBef>
                <a:spcPct val="0"/>
              </a:spcBef>
            </a:pPr>
            <a:r>
              <a:rPr lang="en-US" dirty="0"/>
              <a:t>*To conform to and be compatible with items of equipment or furnishings presently in use. When such cases arise, no consideration will be given to an alternate bid.</a:t>
            </a:r>
          </a:p>
          <a:p>
            <a:pPr marL="0" lvl="1">
              <a:spcBef>
                <a:spcPct val="0"/>
              </a:spcBef>
            </a:pPr>
            <a:endParaRPr lang="en-US" dirty="0"/>
          </a:p>
          <a:p>
            <a:pPr marL="0" lvl="1">
              <a:spcBef>
                <a:spcPct val="0"/>
              </a:spcBef>
            </a:pPr>
            <a:endParaRPr lang="en-US" dirty="0"/>
          </a:p>
          <a:p>
            <a:pPr>
              <a:spcBef>
                <a:spcPct val="0"/>
              </a:spcBef>
            </a:pPr>
            <a:endParaRPr lang="en-US" dirty="0"/>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429D33-E0AB-4B68-B6E3-98AA223E0664}" type="slidenum">
              <a:rPr lang="en-US">
                <a:solidFill>
                  <a:prstClr val="black"/>
                </a:solidFill>
              </a:rPr>
              <a:pPr/>
              <a:t>190</a:t>
            </a:fld>
            <a:endParaRPr lang="en-US">
              <a:solidFill>
                <a:prstClr val="black"/>
              </a:solidFill>
            </a:endParaRPr>
          </a:p>
        </p:txBody>
      </p:sp>
    </p:spTree>
    <p:extLst>
      <p:ext uri="{BB962C8B-B14F-4D97-AF65-F5344CB8AC3E}">
        <p14:creationId xmlns:p14="http://schemas.microsoft.com/office/powerpoint/2010/main" val="4062777927"/>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Authority to Prepare Brand Name Specification</a:t>
            </a:r>
          </a:p>
          <a:p>
            <a:r>
              <a:rPr lang="en-US" dirty="0"/>
              <a:t> </a:t>
            </a:r>
            <a:endParaRPr lang="en-US" dirty="0">
              <a:effectLst/>
            </a:endParaRPr>
          </a:p>
          <a:p>
            <a:r>
              <a:rPr lang="en-US" dirty="0"/>
              <a:t>Since use of a brand name specification is restrictive, it may be used only when the Chief Procurement Officer makes a determination that only the identified brand name item or items will satisfy the State's needs. </a:t>
            </a:r>
            <a:endParaRPr lang="en-US" dirty="0">
              <a:effectLst/>
            </a:endParaRPr>
          </a:p>
          <a:p>
            <a:r>
              <a:rPr lang="en-US" dirty="0"/>
              <a:t> </a:t>
            </a:r>
            <a:endParaRPr lang="en-US" dirty="0">
              <a:effectLst/>
            </a:endParaRPr>
          </a:p>
          <a:p>
            <a:r>
              <a:rPr lang="en-US" dirty="0"/>
              <a:t>The Agency Procurement Officer shall seek to identify sources from which the designated brand name item or items can be obtained and shall solicit such sources to achieve whatever degree of competition is practicable. If only one source can supply the requirement, the procurement shall be made under Section 3.109, Sole-Source Procurement.</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12FB058B-C197-4269-A972-164430F09512}" type="slidenum">
              <a:rPr lang="en-US" smtClean="0"/>
              <a:t>191</a:t>
            </a:fld>
            <a:endParaRPr lang="en-US"/>
          </a:p>
        </p:txBody>
      </p:sp>
    </p:spTree>
    <p:extLst>
      <p:ext uri="{BB962C8B-B14F-4D97-AF65-F5344CB8AC3E}">
        <p14:creationId xmlns:p14="http://schemas.microsoft.com/office/powerpoint/2010/main" val="325550864"/>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Use of Brand Name or Equal</a:t>
            </a:r>
          </a:p>
          <a:p>
            <a:r>
              <a:rPr lang="en-US" dirty="0"/>
              <a:t> </a:t>
            </a:r>
            <a:endParaRPr lang="en-US" dirty="0">
              <a:effectLst/>
            </a:endParaRPr>
          </a:p>
          <a:p>
            <a:r>
              <a:rPr lang="en-US" dirty="0"/>
              <a:t>Procurement officers may use brand name or equal specifications when they are deemed appropriate to meet the needs of the agency.  Brand name or equal specifications may be prepared if it is determined: </a:t>
            </a:r>
            <a:endParaRPr lang="en-US" dirty="0">
              <a:effectLst/>
            </a:endParaRPr>
          </a:p>
          <a:p>
            <a:r>
              <a:rPr lang="en-US" dirty="0"/>
              <a:t> </a:t>
            </a:r>
            <a:endParaRPr lang="en-US" dirty="0">
              <a:effectLst/>
            </a:endParaRPr>
          </a:p>
          <a:p>
            <a:r>
              <a:rPr lang="en-US" dirty="0"/>
              <a:t>No specification for a common or general use item or qualified products list is available;</a:t>
            </a:r>
            <a:endParaRPr lang="en-US" dirty="0">
              <a:effectLst/>
            </a:endParaRPr>
          </a:p>
          <a:p>
            <a:r>
              <a:rPr lang="en-US" dirty="0"/>
              <a:t> </a:t>
            </a:r>
            <a:endParaRPr lang="en-US" dirty="0">
              <a:effectLst/>
            </a:endParaRPr>
          </a:p>
          <a:p>
            <a:r>
              <a:rPr lang="en-US" dirty="0"/>
              <a:t>Time does not permit the preparation of another form of specification, not including a brand name specification;</a:t>
            </a:r>
            <a:endParaRPr lang="en-US" dirty="0">
              <a:effectLst/>
            </a:endParaRPr>
          </a:p>
          <a:p>
            <a:r>
              <a:rPr lang="en-US" dirty="0"/>
              <a:t> </a:t>
            </a:r>
            <a:endParaRPr lang="en-US" dirty="0">
              <a:effectLst/>
            </a:endParaRPr>
          </a:p>
          <a:p>
            <a:r>
              <a:rPr lang="en-US" dirty="0"/>
              <a:t>The nature of the product or the nature of the State's requirements makes use of a brand name or equal specification suitable for the procurement; or</a:t>
            </a:r>
            <a:endParaRPr lang="en-US" dirty="0">
              <a:effectLst/>
            </a:endParaRPr>
          </a:p>
          <a:p>
            <a:r>
              <a:rPr lang="en-US" dirty="0"/>
              <a:t> </a:t>
            </a:r>
            <a:endParaRPr lang="en-US" dirty="0">
              <a:effectLst/>
            </a:endParaRPr>
          </a:p>
          <a:p>
            <a:r>
              <a:rPr lang="en-US" dirty="0"/>
              <a:t>Use of a brand name or equal specification is in the State's best interest. </a:t>
            </a:r>
            <a:endParaRPr lang="en-US" dirty="0">
              <a:effectLst/>
            </a:endParaRPr>
          </a:p>
          <a:p>
            <a:r>
              <a:rPr lang="en-US" dirty="0"/>
              <a:t> </a:t>
            </a:r>
            <a:endParaRPr lang="en-US" dirty="0">
              <a:effectLst/>
            </a:endParaRPr>
          </a:p>
          <a:p>
            <a:r>
              <a:rPr lang="en-US" dirty="0"/>
              <a:t>Brand name or equal specifications shall seek to designate as many different brands as are practicable as "or equal" references and shall further state that substantially equivalent products to those designated will be considered for award.  Unless it is determined that the essential characteristics of the brand names included in the specifications are commonly known in the industry or trade, brand name or equal specifications shall include a description of the particular design, functional, or performance characteristics which are required.  It must be understood also that where a brand name or equal specification is used in a solicitation, the solicitation shall contain explanatory language that the use of a brand name is for the purpose of describing the standard of quality, performance, and characteristics desired and is not intended to limit or restrict competition.  </a:t>
            </a:r>
            <a:endParaRPr lang="en-US" dirty="0">
              <a:effectLst/>
            </a:endParaRPr>
          </a:p>
          <a:p>
            <a:r>
              <a:rPr lang="en-US" dirty="0"/>
              <a:t>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12FB058B-C197-4269-A972-164430F09512}" type="slidenum">
              <a:rPr lang="en-US" smtClean="0"/>
              <a:t>192</a:t>
            </a:fld>
            <a:endParaRPr lang="en-US"/>
          </a:p>
        </p:txBody>
      </p:sp>
    </p:spTree>
    <p:extLst>
      <p:ext uri="{BB962C8B-B14F-4D97-AF65-F5344CB8AC3E}">
        <p14:creationId xmlns:p14="http://schemas.microsoft.com/office/powerpoint/2010/main" val="54157739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193</a:t>
            </a:fld>
            <a:endParaRPr lang="en-US"/>
          </a:p>
        </p:txBody>
      </p:sp>
    </p:spTree>
    <p:extLst>
      <p:ext uri="{BB962C8B-B14F-4D97-AF65-F5344CB8AC3E}">
        <p14:creationId xmlns:p14="http://schemas.microsoft.com/office/powerpoint/2010/main" val="3006459372"/>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194</a:t>
            </a:fld>
            <a:endParaRPr lang="en-US"/>
          </a:p>
        </p:txBody>
      </p:sp>
    </p:spTree>
    <p:extLst>
      <p:ext uri="{BB962C8B-B14F-4D97-AF65-F5344CB8AC3E}">
        <p14:creationId xmlns:p14="http://schemas.microsoft.com/office/powerpoint/2010/main" val="3985544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61455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Discuss the following information:</a:t>
            </a:r>
          </a:p>
          <a:p>
            <a:pPr marL="173422" indent="-173422">
              <a:buFont typeface="Arial" panose="020B0604020202020204" pitchFamily="34" charset="0"/>
              <a:buChar char="•"/>
            </a:pPr>
            <a:r>
              <a:rPr lang="en-US" dirty="0"/>
              <a:t>Normally the Invitation for Bids Packet will be divided into the following sections: </a:t>
            </a:r>
          </a:p>
          <a:p>
            <a:pPr marL="173422" indent="-173422">
              <a:buFont typeface="Arial" panose="020B0604020202020204" pitchFamily="34" charset="0"/>
              <a:buChar char="•"/>
            </a:pPr>
            <a:r>
              <a:rPr lang="en-US" dirty="0"/>
              <a:t>(1) General Conditions </a:t>
            </a:r>
          </a:p>
          <a:p>
            <a:pPr marL="635879" lvl="1" indent="-173422">
              <a:buFont typeface="Arial" panose="020B0604020202020204" pitchFamily="34" charset="0"/>
              <a:buChar char="•"/>
            </a:pPr>
            <a:r>
              <a:rPr lang="en-US" dirty="0"/>
              <a:t>This section is sometimes referred to as the “boilerplate”. This section includes instructions and information which should be considered by the bidders. This information is standard for all bids and may include how to complete and submit the bid forms, how errors will be handled, how to obtain clarification of the specifications, etc. </a:t>
            </a:r>
          </a:p>
          <a:p>
            <a:pPr marL="173422" indent="-173422">
              <a:buFont typeface="Arial" panose="020B0604020202020204" pitchFamily="34" charset="0"/>
              <a:buChar char="•"/>
            </a:pPr>
            <a:r>
              <a:rPr lang="en-US" dirty="0"/>
              <a:t>(2) Instructions and Special Conditions </a:t>
            </a:r>
          </a:p>
          <a:p>
            <a:pPr marL="635879" lvl="1" indent="-173422">
              <a:buFont typeface="Arial" panose="020B0604020202020204" pitchFamily="34" charset="0"/>
              <a:buChar char="•"/>
            </a:pPr>
            <a:r>
              <a:rPr lang="en-US" dirty="0"/>
              <a:t>This section includes instructions and information which is pertinent and unique to the particular Invitation for Bids. This may include special delivery requirements, bonding, installation, etc. This section should include information concerning the method used to evaluate and award the contract (i.e., all or none, line item, life-cycle-cost, etc.) </a:t>
            </a:r>
          </a:p>
          <a:p>
            <a:pPr marL="173422" indent="-173422">
              <a:buFont typeface="Arial" panose="020B0604020202020204" pitchFamily="34" charset="0"/>
              <a:buChar char="•"/>
            </a:pPr>
            <a:r>
              <a:rPr lang="en-US" dirty="0"/>
              <a:t>(3) Specifications </a:t>
            </a:r>
          </a:p>
          <a:p>
            <a:pPr marL="635879" lvl="1" indent="-173422">
              <a:buFont typeface="Arial" panose="020B0604020202020204" pitchFamily="34" charset="0"/>
              <a:buChar char="•"/>
            </a:pPr>
            <a:r>
              <a:rPr lang="en-US" dirty="0"/>
              <a:t>This section should clearly describe the minimum requirements and any testing requirements. </a:t>
            </a:r>
          </a:p>
          <a:p>
            <a:pPr marL="173422" indent="-173422">
              <a:buFont typeface="Arial" panose="020B0604020202020204" pitchFamily="34" charset="0"/>
              <a:buChar char="•"/>
            </a:pPr>
            <a:r>
              <a:rPr lang="en-US" dirty="0"/>
              <a:t>(4) Bid Form </a:t>
            </a:r>
          </a:p>
          <a:p>
            <a:pPr marL="635879" lvl="1" indent="-173422">
              <a:buFont typeface="Arial" panose="020B0604020202020204" pitchFamily="34" charset="0"/>
              <a:buChar char="•"/>
            </a:pPr>
            <a:r>
              <a:rPr lang="en-US" dirty="0"/>
              <a:t>A bid form should be provided so that all bidders are submitting pricing in a similar format. Instructions on the proper completion of the bid form should be included if needed. </a:t>
            </a:r>
          </a:p>
          <a:p>
            <a:pPr marL="173422" indent="-173422">
              <a:buFont typeface="Arial" panose="020B0604020202020204" pitchFamily="34" charset="0"/>
              <a:buChar char="•"/>
            </a:pPr>
            <a:r>
              <a:rPr lang="en-US" dirty="0"/>
              <a:t>(5) Execution Page </a:t>
            </a:r>
          </a:p>
          <a:p>
            <a:pPr marL="635879" lvl="1" indent="-173422">
              <a:buFont typeface="Arial" panose="020B0604020202020204" pitchFamily="34" charset="0"/>
              <a:buChar char="•"/>
            </a:pPr>
            <a:r>
              <a:rPr lang="en-US" dirty="0"/>
              <a:t>The packet should include a page for the bidder to complete showing bidder information such as name, contract administrator, address, phone, e-mail, fax, etc. This should also include a space for the bidder to provide a signature indicating the bidder’s acceptance of the terms and conditions and commitment to honoring the prices bid. </a:t>
            </a:r>
          </a:p>
        </p:txBody>
      </p:sp>
      <p:sp>
        <p:nvSpPr>
          <p:cNvPr id="4" name="Slide Number Placeholder 3"/>
          <p:cNvSpPr>
            <a:spLocks noGrp="1"/>
          </p:cNvSpPr>
          <p:nvPr>
            <p:ph type="sldNum" sz="quarter" idx="10"/>
          </p:nvPr>
        </p:nvSpPr>
        <p:spPr/>
        <p:txBody>
          <a:bodyPr/>
          <a:lstStyle/>
          <a:p>
            <a:fld id="{12FB058B-C197-4269-A972-164430F09512}" type="slidenum">
              <a:rPr lang="en-US" smtClean="0"/>
              <a:t>195</a:t>
            </a:fld>
            <a:endParaRPr lang="en-US"/>
          </a:p>
        </p:txBody>
      </p:sp>
    </p:spTree>
    <p:extLst>
      <p:ext uri="{BB962C8B-B14F-4D97-AF65-F5344CB8AC3E}">
        <p14:creationId xmlns:p14="http://schemas.microsoft.com/office/powerpoint/2010/main" val="295706440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196</a:t>
            </a:fld>
            <a:endParaRPr lang="en-US"/>
          </a:p>
        </p:txBody>
      </p:sp>
    </p:spTree>
    <p:extLst>
      <p:ext uri="{BB962C8B-B14F-4D97-AF65-F5344CB8AC3E}">
        <p14:creationId xmlns:p14="http://schemas.microsoft.com/office/powerpoint/2010/main" val="83113529"/>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197</a:t>
            </a:fld>
            <a:endParaRPr lang="en-US"/>
          </a:p>
        </p:txBody>
      </p:sp>
    </p:spTree>
    <p:extLst>
      <p:ext uri="{BB962C8B-B14F-4D97-AF65-F5344CB8AC3E}">
        <p14:creationId xmlns:p14="http://schemas.microsoft.com/office/powerpoint/2010/main" val="937461760"/>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198</a:t>
            </a:fld>
            <a:endParaRPr lang="en-US"/>
          </a:p>
        </p:txBody>
      </p:sp>
    </p:spTree>
    <p:extLst>
      <p:ext uri="{BB962C8B-B14F-4D97-AF65-F5344CB8AC3E}">
        <p14:creationId xmlns:p14="http://schemas.microsoft.com/office/powerpoint/2010/main" val="9710896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199</a:t>
            </a:fld>
            <a:endParaRPr lang="en-US"/>
          </a:p>
        </p:txBody>
      </p:sp>
    </p:spTree>
    <p:extLst>
      <p:ext uri="{BB962C8B-B14F-4D97-AF65-F5344CB8AC3E}">
        <p14:creationId xmlns:p14="http://schemas.microsoft.com/office/powerpoint/2010/main" val="4049252179"/>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200</a:t>
            </a:fld>
            <a:endParaRPr lang="en-US"/>
          </a:p>
        </p:txBody>
      </p:sp>
    </p:spTree>
    <p:extLst>
      <p:ext uri="{BB962C8B-B14F-4D97-AF65-F5344CB8AC3E}">
        <p14:creationId xmlns:p14="http://schemas.microsoft.com/office/powerpoint/2010/main" val="44662159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201</a:t>
            </a:fld>
            <a:endParaRPr lang="en-US"/>
          </a:p>
        </p:txBody>
      </p:sp>
    </p:spTree>
    <p:extLst>
      <p:ext uri="{BB962C8B-B14F-4D97-AF65-F5344CB8AC3E}">
        <p14:creationId xmlns:p14="http://schemas.microsoft.com/office/powerpoint/2010/main" val="1059734219"/>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202</a:t>
            </a:fld>
            <a:endParaRPr lang="en-US"/>
          </a:p>
        </p:txBody>
      </p:sp>
    </p:spTree>
    <p:extLst>
      <p:ext uri="{BB962C8B-B14F-4D97-AF65-F5344CB8AC3E}">
        <p14:creationId xmlns:p14="http://schemas.microsoft.com/office/powerpoint/2010/main" val="312856524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203</a:t>
            </a:fld>
            <a:endParaRPr lang="en-US"/>
          </a:p>
        </p:txBody>
      </p:sp>
    </p:spTree>
    <p:extLst>
      <p:ext uri="{BB962C8B-B14F-4D97-AF65-F5344CB8AC3E}">
        <p14:creationId xmlns:p14="http://schemas.microsoft.com/office/powerpoint/2010/main" val="338817138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204</a:t>
            </a:fld>
            <a:endParaRPr lang="en-US"/>
          </a:p>
        </p:txBody>
      </p:sp>
    </p:spTree>
    <p:extLst>
      <p:ext uri="{BB962C8B-B14F-4D97-AF65-F5344CB8AC3E}">
        <p14:creationId xmlns:p14="http://schemas.microsoft.com/office/powerpoint/2010/main" val="22305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409" indent="-175409">
              <a:buFont typeface="Arial" panose="020B0604020202020204" pitchFamily="34" charset="0"/>
              <a:buChar char="•"/>
            </a:pPr>
            <a:r>
              <a:rPr lang="en-US" dirty="0"/>
              <a:t>Agenda</a:t>
            </a:r>
          </a:p>
          <a:p>
            <a:pPr marL="175409" indent="-175409">
              <a:buFont typeface="Arial" panose="020B0604020202020204" pitchFamily="34" charset="0"/>
              <a:buChar char="•"/>
            </a:pPr>
            <a:r>
              <a:rPr lang="en-US" dirty="0"/>
              <a:t>Housekeeping Reminders</a:t>
            </a:r>
          </a:p>
          <a:p>
            <a:pPr marL="643166" lvl="1" indent="-175409">
              <a:buFont typeface="Arial" panose="020B0604020202020204" pitchFamily="34" charset="0"/>
              <a:buChar char="•"/>
            </a:pPr>
            <a:r>
              <a:rPr lang="en-US" dirty="0"/>
              <a:t>Computer Usage</a:t>
            </a:r>
          </a:p>
          <a:p>
            <a:pPr marL="1110923" lvl="2" indent="-175409">
              <a:buFont typeface="Arial" panose="020B0604020202020204" pitchFamily="34" charset="0"/>
              <a:buChar char="•"/>
            </a:pPr>
            <a:r>
              <a:rPr lang="en-US" dirty="0"/>
              <a:t>Log in information</a:t>
            </a:r>
            <a:r>
              <a:rPr lang="en-US" baseline="0" dirty="0"/>
              <a:t> is on the board to your right</a:t>
            </a:r>
          </a:p>
          <a:p>
            <a:pPr marL="1110923" lvl="2" indent="-175409">
              <a:buFont typeface="Arial" panose="020B0604020202020204" pitchFamily="34" charset="0"/>
              <a:buChar char="•"/>
            </a:pPr>
            <a:r>
              <a:rPr lang="en-US" baseline="0" dirty="0"/>
              <a:t>Remember to turn off </a:t>
            </a:r>
            <a:r>
              <a:rPr lang="en-US" baseline="0" dirty="0" err="1"/>
              <a:t>cpus</a:t>
            </a:r>
            <a:r>
              <a:rPr lang="en-US" baseline="0" dirty="0"/>
              <a:t>, monitors, keyboards, and your mouse at the end of each day</a:t>
            </a:r>
            <a:endParaRPr lang="en-US" dirty="0"/>
          </a:p>
          <a:p>
            <a:pPr marL="643166" lvl="1" indent="-175409">
              <a:buFont typeface="Arial" panose="020B0604020202020204" pitchFamily="34" charset="0"/>
              <a:buChar char="•"/>
            </a:pPr>
            <a:r>
              <a:rPr lang="en-US" dirty="0"/>
              <a:t>Cell Phones</a:t>
            </a:r>
          </a:p>
          <a:p>
            <a:pPr marL="643166" lvl="1" indent="-175409">
              <a:buFont typeface="Arial" panose="020B0604020202020204" pitchFamily="34" charset="0"/>
              <a:buChar char="•"/>
            </a:pPr>
            <a:r>
              <a:rPr lang="en-US" dirty="0"/>
              <a:t>Food and Beverages</a:t>
            </a:r>
          </a:p>
          <a:p>
            <a:pPr marL="1110923" lvl="2" indent="-175409">
              <a:buFont typeface="Arial" panose="020B0604020202020204" pitchFamily="34" charset="0"/>
              <a:buChar char="•"/>
            </a:pPr>
            <a:r>
              <a:rPr lang="en-US" dirty="0"/>
              <a:t>Please put a lid on all open cups/glasses</a:t>
            </a:r>
          </a:p>
          <a:p>
            <a:pPr marL="643166" lvl="1" indent="-175409">
              <a:buFont typeface="Arial" panose="020B0604020202020204" pitchFamily="34" charset="0"/>
              <a:buChar char="•"/>
            </a:pPr>
            <a:r>
              <a:rPr lang="en-US" dirty="0"/>
              <a:t>Lunch and Breaks</a:t>
            </a:r>
          </a:p>
          <a:p>
            <a:pPr marL="175409" indent="-175409">
              <a:buFont typeface="Arial" panose="020B0604020202020204" pitchFamily="34" charset="0"/>
              <a:buChar char="•"/>
            </a:pPr>
            <a:r>
              <a:rPr lang="en-US" dirty="0"/>
              <a:t>Test</a:t>
            </a:r>
          </a:p>
          <a:p>
            <a:pPr marL="643166" lvl="1" indent="-175409">
              <a:buFont typeface="Arial" panose="020B0604020202020204" pitchFamily="34" charset="0"/>
              <a:buChar char="•"/>
            </a:pPr>
            <a:r>
              <a:rPr lang="en-US" dirty="0"/>
              <a:t>Multiple choice</a:t>
            </a:r>
          </a:p>
          <a:p>
            <a:pPr marL="643166" lvl="1" indent="-175409">
              <a:buFont typeface="Arial" panose="020B0604020202020204" pitchFamily="34" charset="0"/>
              <a:buChar char="•"/>
            </a:pPr>
            <a:r>
              <a:rPr lang="en-US" dirty="0"/>
              <a:t>Questions that we don’t cover in class are on test</a:t>
            </a:r>
          </a:p>
          <a:p>
            <a:pPr marL="643166" lvl="1" indent="-175409">
              <a:buFont typeface="Arial" panose="020B0604020202020204" pitchFamily="34" charset="0"/>
              <a:buChar char="•"/>
            </a:pPr>
            <a:r>
              <a:rPr lang="en-US" dirty="0"/>
              <a:t>You should</a:t>
            </a:r>
            <a:r>
              <a:rPr lang="en-US" baseline="0" dirty="0"/>
              <a:t> have read the procurement manual by now and that is the source for all questions on the test</a:t>
            </a:r>
          </a:p>
          <a:p>
            <a:pPr marL="175409" indent="-175409">
              <a:buFont typeface="Arial" panose="020B0604020202020204" pitchFamily="34" charset="0"/>
              <a:buChar char="•"/>
            </a:pPr>
            <a:r>
              <a:rPr lang="en-US" dirty="0"/>
              <a:t>Be Engaged!!</a:t>
            </a:r>
          </a:p>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509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13660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FB058B-C197-4269-A972-164430F09512}" type="slidenum">
              <a:rPr lang="en-US" smtClean="0"/>
              <a:t>205</a:t>
            </a:fld>
            <a:endParaRPr lang="en-US"/>
          </a:p>
        </p:txBody>
      </p:sp>
    </p:spTree>
    <p:extLst>
      <p:ext uri="{BB962C8B-B14F-4D97-AF65-F5344CB8AC3E}">
        <p14:creationId xmlns:p14="http://schemas.microsoft.com/office/powerpoint/2010/main" val="2128739655"/>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206</a:t>
            </a:fld>
            <a:endParaRPr lang="en-US"/>
          </a:p>
        </p:txBody>
      </p:sp>
    </p:spTree>
    <p:extLst>
      <p:ext uri="{BB962C8B-B14F-4D97-AF65-F5344CB8AC3E}">
        <p14:creationId xmlns:p14="http://schemas.microsoft.com/office/powerpoint/2010/main" val="1189145146"/>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207</a:t>
            </a:fld>
            <a:endParaRPr lang="en-US"/>
          </a:p>
        </p:txBody>
      </p:sp>
    </p:spTree>
    <p:extLst>
      <p:ext uri="{BB962C8B-B14F-4D97-AF65-F5344CB8AC3E}">
        <p14:creationId xmlns:p14="http://schemas.microsoft.com/office/powerpoint/2010/main" val="3874877384"/>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208</a:t>
            </a:fld>
            <a:endParaRPr lang="en-US"/>
          </a:p>
        </p:txBody>
      </p:sp>
    </p:spTree>
    <p:extLst>
      <p:ext uri="{BB962C8B-B14F-4D97-AF65-F5344CB8AC3E}">
        <p14:creationId xmlns:p14="http://schemas.microsoft.com/office/powerpoint/2010/main" val="752518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241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041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681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07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409" indent="-175409">
              <a:buFont typeface="Arial" pitchFamily="34" charset="0"/>
              <a:buChar char="•"/>
            </a:pPr>
            <a:r>
              <a:rPr lang="en-US" dirty="0"/>
              <a:t>On 31-7-10 please stress any</a:t>
            </a:r>
            <a:r>
              <a:rPr lang="en-US" baseline="0" dirty="0"/>
              <a:t> state agency purchasing from Master Lease must notify OPTFM</a:t>
            </a:r>
          </a:p>
          <a:p>
            <a:pPr marL="643166" lvl="1" indent="-175409">
              <a:buFont typeface="Arial" pitchFamily="34" charset="0"/>
              <a:buChar char="•"/>
            </a:pPr>
            <a:r>
              <a:rPr lang="en-US" baseline="0" dirty="0"/>
              <a:t>This has not been done in the past </a:t>
            </a:r>
          </a:p>
          <a:p>
            <a:pPr marL="175409" indent="-175409">
              <a:buFont typeface="Arial" pitchFamily="34" charset="0"/>
              <a:buChar char="•"/>
            </a:pPr>
            <a:r>
              <a:rPr lang="en-US" baseline="0" dirty="0"/>
              <a:t>On 31-7-13 </a:t>
            </a:r>
            <a:r>
              <a:rPr lang="en-US" b="1" u="sng" baseline="0" dirty="0">
                <a:solidFill>
                  <a:srgbClr val="FF0000"/>
                </a:solidFill>
              </a:rPr>
              <a:t>STRESS</a:t>
            </a:r>
            <a:r>
              <a:rPr lang="en-US" baseline="0" dirty="0"/>
              <a:t> that every purchasing official must know this code inside and out</a:t>
            </a:r>
          </a:p>
          <a:p>
            <a:pPr marL="643166" lvl="1" indent="-175409">
              <a:buFont typeface="Arial" pitchFamily="34" charset="0"/>
              <a:buChar char="•"/>
            </a:pPr>
            <a:r>
              <a:rPr lang="en-US" baseline="0" dirty="0"/>
              <a:t>Also where all exemptions are found</a:t>
            </a:r>
          </a:p>
          <a:p>
            <a:pPr marL="643166" lvl="1" indent="-175409">
              <a:buFont typeface="Arial" pitchFamily="34" charset="0"/>
              <a:buChar char="•"/>
            </a:pPr>
            <a:r>
              <a:rPr lang="en-US" baseline="0" dirty="0"/>
              <a:t>Test questions are related to this code</a:t>
            </a:r>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919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409" indent="-175409" defTabSz="935515">
              <a:buFont typeface="Arial" pitchFamily="34" charset="0"/>
              <a:buChar char="•"/>
              <a:defRPr/>
            </a:pPr>
            <a:r>
              <a:rPr lang="en-US" dirty="0"/>
              <a:t>On 31-7-303,</a:t>
            </a:r>
            <a:r>
              <a:rPr lang="en-US" baseline="0" dirty="0"/>
              <a:t> please note that payment is due upon receipt but you have 45 days before 1 ½% interest can be charged by the vendor</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905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15" indent="-173415">
              <a:buFont typeface="Arial" panose="020B0604020202020204" pitchFamily="34" charset="0"/>
              <a:buChar char="•"/>
            </a:pPr>
            <a:r>
              <a:rPr lang="en-US" dirty="0"/>
              <a:t>When</a:t>
            </a:r>
            <a:r>
              <a:rPr lang="en-US" baseline="0" dirty="0"/>
              <a:t> discussing 31-7-305, make sure to address:</a:t>
            </a:r>
          </a:p>
          <a:p>
            <a:pPr marL="635854" lvl="1" indent="-173415">
              <a:buFont typeface="Arial" panose="020B0604020202020204" pitchFamily="34" charset="0"/>
              <a:buChar char="•"/>
            </a:pPr>
            <a:r>
              <a:rPr lang="en-US" dirty="0"/>
              <a:t>Requisitions for payment of invoices submitted to a public body are to be paid not later than how many days after receipt of the invoice?</a:t>
            </a:r>
          </a:p>
          <a:p>
            <a:pPr marL="635854" lvl="1" indent="-173415">
              <a:buFont typeface="Arial" panose="020B0604020202020204" pitchFamily="34" charset="0"/>
              <a:buChar char="•"/>
            </a:pPr>
            <a:r>
              <a:rPr lang="en-US" dirty="0"/>
              <a:t> What is the interest rate per month that a vendor is allowed to charge to an agency if the payment is not made for a duly submitted invoice within 45 days?</a:t>
            </a:r>
          </a:p>
          <a:p>
            <a:pPr marL="173415" indent="-17341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384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Who has the Right to Protest?</a:t>
            </a:r>
          </a:p>
          <a:p>
            <a:pPr lvl="1"/>
            <a:r>
              <a:rPr lang="en-US" sz="1100" dirty="0"/>
              <a:t>Any actual or prospective bidder, offeror, or contractor who is aggrieved in connection with the solicitation or award of a contract may protest in writing within 7 days after becoming aware of the potential offense.</a:t>
            </a:r>
          </a:p>
          <a:p>
            <a:pPr lvl="1"/>
            <a:endParaRPr lang="en-US" sz="1100" dirty="0"/>
          </a:p>
          <a:p>
            <a:r>
              <a:rPr lang="en-US" sz="1100" dirty="0"/>
              <a:t>How does the Vendor file a protest?</a:t>
            </a:r>
          </a:p>
          <a:p>
            <a:pPr marL="374205" indent="-261944">
              <a:buFont typeface="Wingdings 3"/>
              <a:buChar char=""/>
              <a:defRPr/>
            </a:pPr>
            <a:r>
              <a:rPr lang="en-US" sz="1100" dirty="0"/>
              <a:t>Protestant must file protest in writing with the agency and DFA within seven (7) days of becoming aware of the perceived offense</a:t>
            </a:r>
          </a:p>
          <a:p>
            <a:pPr marL="636150" lvl="1">
              <a:spcBef>
                <a:spcPts val="332"/>
              </a:spcBef>
              <a:buFont typeface="Verdana"/>
              <a:buChar char="◦"/>
              <a:defRPr/>
            </a:pPr>
            <a:r>
              <a:rPr lang="en-US" sz="1100" dirty="0"/>
              <a:t>Protest should be placed in an envelope labeled “Protest”</a:t>
            </a:r>
          </a:p>
          <a:p>
            <a:pPr marL="636150" lvl="1">
              <a:spcBef>
                <a:spcPts val="332"/>
              </a:spcBef>
              <a:buFont typeface="Verdana"/>
              <a:buChar char="◦"/>
              <a:defRPr/>
            </a:pPr>
            <a:r>
              <a:rPr lang="en-US" sz="1100" dirty="0"/>
              <a:t>Protest must include:</a:t>
            </a:r>
          </a:p>
          <a:p>
            <a:pPr marL="879384" lvl="2">
              <a:buFont typeface="Wingdings 2"/>
              <a:buChar char=""/>
              <a:defRPr/>
            </a:pPr>
            <a:r>
              <a:rPr lang="en-US" sz="1100" dirty="0"/>
              <a:t>The name and address of the protestor</a:t>
            </a:r>
          </a:p>
          <a:p>
            <a:pPr marL="879384" lvl="2">
              <a:buFont typeface="Wingdings 2"/>
              <a:buChar char=""/>
              <a:defRPr/>
            </a:pPr>
            <a:r>
              <a:rPr lang="en-US" sz="1100" dirty="0"/>
              <a:t>Appropriate identification of the procurement and if a contract has been awarded, its number</a:t>
            </a:r>
          </a:p>
          <a:p>
            <a:pPr marL="879384" lvl="2">
              <a:buFont typeface="Wingdings 2"/>
              <a:buChar char=""/>
              <a:defRPr/>
            </a:pPr>
            <a:r>
              <a:rPr lang="en-US" sz="1100" dirty="0"/>
              <a:t>A statement of reasons for the protest</a:t>
            </a:r>
          </a:p>
          <a:p>
            <a:pPr marL="879384" lvl="2">
              <a:buFont typeface="Wingdings 2"/>
              <a:buChar char=""/>
              <a:defRPr/>
            </a:pPr>
            <a:r>
              <a:rPr lang="en-US" sz="1100" dirty="0"/>
              <a:t>Supporting exhibits, evidence, or documents to substantiate any claims unless not available within the filing time, in which case the expected availability date shall be indicated.</a:t>
            </a:r>
          </a:p>
          <a:p>
            <a:pPr marL="879384" lvl="2">
              <a:defRPr/>
            </a:pPr>
            <a:endParaRPr lang="en-US" sz="1100" dirty="0"/>
          </a:p>
          <a:p>
            <a:pPr marL="879384" lvl="2">
              <a:defRPr/>
            </a:pPr>
            <a:r>
              <a:rPr lang="en-US" sz="1100" dirty="0"/>
              <a:t>Stay of Procurement</a:t>
            </a:r>
          </a:p>
          <a:p>
            <a:pPr marL="879384" lvl="2" defTabSz="935515">
              <a:defRPr/>
            </a:pPr>
            <a:r>
              <a:rPr lang="en-US" sz="1100" dirty="0"/>
              <a:t>Note:  No award can be made during protest period (unless the stay is lifted by the Chief Procurement Officer)</a:t>
            </a:r>
          </a:p>
          <a:p>
            <a:endParaRPr lang="en-US" sz="1100" dirty="0"/>
          </a:p>
          <a:p>
            <a:r>
              <a:rPr lang="en-US" sz="1100" dirty="0"/>
              <a:t>Authority to Resolve Protests</a:t>
            </a:r>
          </a:p>
          <a:p>
            <a:pPr lvl="1"/>
            <a:r>
              <a:rPr lang="en-US" sz="1100" dirty="0"/>
              <a:t>The Chief Procurement Officer, agency head, or a designee shall have the authority to settle and resolve a protest</a:t>
            </a:r>
          </a:p>
          <a:p>
            <a:pPr lvl="1"/>
            <a:endParaRPr lang="en-US" sz="1100" dirty="0"/>
          </a:p>
          <a:p>
            <a:r>
              <a:rPr lang="en-US" sz="1100" dirty="0"/>
              <a:t>Decision</a:t>
            </a:r>
          </a:p>
          <a:p>
            <a:pPr lvl="1"/>
            <a:r>
              <a:rPr lang="en-US" sz="1100" dirty="0"/>
              <a:t>If the protest is not resolved by mutual agreement, a decision in writing will be issued. The decision shall:</a:t>
            </a:r>
          </a:p>
          <a:p>
            <a:pPr lvl="2"/>
            <a:r>
              <a:rPr lang="en-US" sz="1100" dirty="0"/>
              <a:t>State the reasons for the action taken</a:t>
            </a:r>
          </a:p>
          <a:p>
            <a:pPr lvl="2"/>
            <a:r>
              <a:rPr lang="en-US" sz="1100" dirty="0"/>
              <a:t>Inform the protestant of its right to administrative review </a:t>
            </a:r>
          </a:p>
          <a:p>
            <a:pPr lvl="1">
              <a:buFont typeface="Times New Roman" pitchFamily="18" charset="0"/>
              <a:buChar char="◦"/>
            </a:pPr>
            <a:r>
              <a:rPr lang="en-US" sz="1100" dirty="0"/>
              <a:t>A copy of the decision shall be mailed or otherwise furnished immediately to the protestant and any other party intervening.</a:t>
            </a:r>
          </a:p>
          <a:p>
            <a:pPr lvl="1">
              <a:buFont typeface="Times New Roman" pitchFamily="18" charset="0"/>
              <a:buChar char="◦"/>
            </a:pPr>
            <a:r>
              <a:rPr lang="en-US" sz="1100" dirty="0"/>
              <a:t>A decision shall be final and conclusive, unless fraudulent, or any person adversely affected by the decision appeals administratively to the Procurement Review Board.</a:t>
            </a:r>
          </a:p>
          <a:p>
            <a:pPr lvl="1"/>
            <a:endParaRPr lang="en-US" sz="1100" dirty="0"/>
          </a:p>
          <a:p>
            <a:pPr lvl="1"/>
            <a:endParaRPr lang="en-US" sz="1100" dirty="0"/>
          </a:p>
          <a:p>
            <a:endParaRPr lang="en-US" sz="1100"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007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3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189C44D8-B2A4-4D23-B79A-531899224F6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540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095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711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75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Discuss Authority to Resolve Contract and Breach of Contract Controversies (sections 6.103 - 6.209 of the procurement manual)</a:t>
            </a:r>
          </a:p>
          <a:p>
            <a:endParaRPr lang="en-US" sz="1100" dirty="0"/>
          </a:p>
          <a:p>
            <a:r>
              <a:rPr lang="en-US" sz="1100" dirty="0"/>
              <a:t>Scope of Regulations </a:t>
            </a:r>
          </a:p>
          <a:p>
            <a:r>
              <a:rPr lang="en-US" sz="1100" dirty="0"/>
              <a:t>Section 6.103, Authority to Resolve Contract and Breach of Contract Controversies, is applicable to controversies between the State and a contractor which arise under, or by virtue of, a contract between them. This includes without limitation controversies based upon breach of contract, mistake, misrepresentation, or other cause for contract modification, reformation, or rescission. The word "controversy" is meant to be broad and all-encompassing. It includes the full spectrum of disagreements from pricing of</a:t>
            </a:r>
          </a:p>
          <a:p>
            <a:r>
              <a:rPr lang="en-US" sz="1100" dirty="0"/>
              <a:t>routine contract changes to claims of breach of contract. </a:t>
            </a:r>
          </a:p>
          <a:p>
            <a:endParaRPr lang="en-US" sz="1100" dirty="0"/>
          </a:p>
          <a:p>
            <a:r>
              <a:rPr lang="en-US" sz="1100" dirty="0"/>
              <a:t>Disputes Clause </a:t>
            </a:r>
          </a:p>
          <a:p>
            <a:r>
              <a:rPr lang="en-US" sz="1100" dirty="0"/>
              <a:t>Language substantially similar to the following clause may be inserted in all Mississippi contracts: </a:t>
            </a:r>
          </a:p>
          <a:p>
            <a:endParaRPr lang="en-US" sz="1100" dirty="0"/>
          </a:p>
          <a:p>
            <a:r>
              <a:rPr lang="en-US" sz="1100" dirty="0"/>
              <a:t>"Disputes </a:t>
            </a:r>
          </a:p>
          <a:p>
            <a:pPr marL="233878" indent="-233878">
              <a:buAutoNum type="arabicParenBoth"/>
            </a:pPr>
            <a:r>
              <a:rPr lang="en-US" sz="1100" dirty="0"/>
              <a:t>All controversies between the State and the contractor which arise under, or are by virtue of, this contract and which are not resolved by mutual agreement, shall be decided by the Chief Procurement Officer in writing, within 60 days after a written request by the contractor for a final decision concerning the controversy; provided, however, that if the Chief Procurement Officer does not issue a written decision within 60 days after written request for a final decision, or within such longer period as may be agreed upon by the parties, then the contractor may proceed as if an adverse decision had been received. </a:t>
            </a:r>
          </a:p>
          <a:p>
            <a:endParaRPr lang="en-US" sz="1100" dirty="0"/>
          </a:p>
          <a:p>
            <a:r>
              <a:rPr lang="en-US" sz="1100" dirty="0"/>
              <a:t>(2) The Chief Procurement Officer shall immediately furnish a copy of the decision to the contractor, by certified mail, return receipt requested, or by any other method that  provides evidence of receipt. </a:t>
            </a:r>
          </a:p>
          <a:p>
            <a:endParaRPr lang="en-US" sz="1100" dirty="0"/>
          </a:p>
          <a:p>
            <a:r>
              <a:rPr lang="en-US" sz="1100" dirty="0"/>
              <a:t>(3) Any such decision shall be final and conclusive, unless fraudulent, or: (a) within the 7 days from the date of receipt of the decision, the contractor mails or otherwise furnishes written notice of appeal to the Procurement Review Board. </a:t>
            </a:r>
          </a:p>
          <a:p>
            <a:endParaRPr lang="en-US" sz="1100" dirty="0"/>
          </a:p>
          <a:p>
            <a:r>
              <a:rPr lang="en-US" sz="1100" dirty="0"/>
              <a:t>(4) The contractor shall comply with any decision of the Procurement Officer and proceed diligently with performance of this contract pending final resolution by the Procurement Review Board of any controversy arising under, or by virtue of, this contract, except where there has been a material breach of the contract by the State; provided, however, that in any event the contractor shall proceed diligently with the performance of the contract where the Chief Procurement Officer has made a written determination that continuation of work under the contract is essential to the public health and safety." </a:t>
            </a:r>
          </a:p>
          <a:p>
            <a:endParaRPr lang="en-US" sz="1100"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915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Discuss </a:t>
            </a:r>
            <a:r>
              <a:rPr lang="en-US" dirty="0"/>
              <a:t>Section 6.210 of </a:t>
            </a:r>
            <a:r>
              <a:rPr lang="en-US"/>
              <a:t>procurement manual </a:t>
            </a:r>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57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025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8316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40</a:t>
            </a:fld>
            <a:endParaRPr lang="en-US"/>
          </a:p>
        </p:txBody>
      </p:sp>
    </p:spTree>
    <p:extLst>
      <p:ext uri="{BB962C8B-B14F-4D97-AF65-F5344CB8AC3E}">
        <p14:creationId xmlns:p14="http://schemas.microsoft.com/office/powerpoint/2010/main" val="32857107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41</a:t>
            </a:fld>
            <a:endParaRPr lang="en-US"/>
          </a:p>
        </p:txBody>
      </p:sp>
    </p:spTree>
    <p:extLst>
      <p:ext uri="{BB962C8B-B14F-4D97-AF65-F5344CB8AC3E}">
        <p14:creationId xmlns:p14="http://schemas.microsoft.com/office/powerpoint/2010/main" val="1917329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a:t>
            </a:r>
            <a:r>
              <a:rPr lang="en-US" baseline="0" dirty="0"/>
              <a:t> discuss details of each type of contract.  This will be discussed later on. </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42</a:t>
            </a:fld>
            <a:endParaRPr lang="en-US"/>
          </a:p>
        </p:txBody>
      </p:sp>
    </p:spTree>
    <p:extLst>
      <p:ext uri="{BB962C8B-B14F-4D97-AF65-F5344CB8AC3E}">
        <p14:creationId xmlns:p14="http://schemas.microsoft.com/office/powerpoint/2010/main" val="161039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3 main procurement organizations that CMPA training will cover will include: OPTFM, PSCRB &amp; ITS</a:t>
            </a:r>
          </a:p>
          <a:p>
            <a:r>
              <a:rPr lang="en-US" sz="1100" dirty="0"/>
              <a:t>DISCUSS IN DEPTH WHO PPRB IS?  They set rules and regulations</a:t>
            </a:r>
          </a:p>
          <a:p>
            <a:endParaRPr lang="en-US" sz="1100" dirty="0"/>
          </a:p>
          <a:p>
            <a:r>
              <a:rPr lang="en-US" sz="1100" dirty="0"/>
              <a:t>We will hear from ITS on Wednesday and they will discuss how their Board works along with their rules/</a:t>
            </a:r>
            <a:r>
              <a:rPr lang="en-US" sz="1100" dirty="0" err="1"/>
              <a:t>regs</a:t>
            </a:r>
            <a:endParaRPr lang="en-US" sz="1100" dirty="0"/>
          </a:p>
          <a:p>
            <a:endParaRPr lang="en-US" sz="1100" dirty="0"/>
          </a:p>
          <a:p>
            <a:r>
              <a:rPr lang="en-US" sz="1100" dirty="0"/>
              <a:t>PSCRB will also be here tomorrow to discuss their information</a:t>
            </a:r>
          </a:p>
          <a:p>
            <a:endParaRPr lang="en-US" sz="1100" dirty="0"/>
          </a:p>
          <a:p>
            <a:r>
              <a:rPr lang="en-US" sz="1100" dirty="0"/>
              <a:t>My main focus will be on DFA – primary agency responsible for State government financial and administrative operations including employee payroll, vendor payments, employee insurance, construction, maintenance, and protection of State buildings in the Capitol Complex, financial information management systems, management of the State’s vehicle fleet, and numerous other related activities. DFA is composed of eighteen (18) offices with a total staff of approximately 400 employees.</a:t>
            </a:r>
          </a:p>
          <a:p>
            <a:endParaRPr lang="en-US" sz="1100" dirty="0"/>
          </a:p>
          <a:p>
            <a:r>
              <a:rPr lang="en-US" sz="1100" dirty="0"/>
              <a:t>PPRB – approves all purchasing regulations for commodities over $500,000 (construction over $5m, master lease acquisitions, and cancellation of MDOC contracts on minutes)</a:t>
            </a:r>
          </a:p>
          <a:p>
            <a:endParaRPr lang="en-US" sz="1100" dirty="0"/>
          </a:p>
          <a:p>
            <a:r>
              <a:rPr lang="en-US" sz="1100" dirty="0"/>
              <a:t>What you need to remember is – (1) purchases over commodities over $500,000 (2) that they meet the first Wednesday of every month and (3) that you need an item on the Agenda, it must be submitted to OPT no later than noon on the third Thursday prior to the first Wednesday.</a:t>
            </a:r>
          </a:p>
          <a:p>
            <a:endParaRPr lang="en-US" sz="1100"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04382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itchFamily="34" charset="0"/>
              <a:buChar char="•"/>
            </a:pPr>
            <a:r>
              <a:rPr lang="en-US" dirty="0"/>
              <a:t>Don’t Talk about</a:t>
            </a:r>
            <a:r>
              <a:rPr lang="en-US" baseline="0" dirty="0"/>
              <a:t> </a:t>
            </a:r>
            <a:r>
              <a:rPr lang="en-US" u="sng" baseline="0" dirty="0"/>
              <a:t>Emergencies </a:t>
            </a:r>
            <a:endParaRPr lang="en-US" u="sng" dirty="0"/>
          </a:p>
          <a:p>
            <a:pPr marL="173422" indent="-173422">
              <a:buFont typeface="Arial" pitchFamily="34" charset="0"/>
              <a:buChar char="•"/>
            </a:pPr>
            <a:r>
              <a:rPr lang="en-US" dirty="0"/>
              <a:t>Purchasing agreements approved by department</a:t>
            </a:r>
          </a:p>
          <a:p>
            <a:pPr marL="173422" indent="-173422">
              <a:buFont typeface="Arial" pitchFamily="34" charset="0"/>
              <a:buChar char="•"/>
            </a:pPr>
            <a:r>
              <a:rPr lang="en-US" dirty="0"/>
              <a:t>Outside equipment repairs</a:t>
            </a:r>
          </a:p>
          <a:p>
            <a:pPr marL="173422" indent="-173422">
              <a:buFont typeface="Arial" pitchFamily="34" charset="0"/>
              <a:buChar char="•"/>
            </a:pPr>
            <a:r>
              <a:rPr lang="en-US" dirty="0"/>
              <a:t>In-house equipment repairs</a:t>
            </a:r>
          </a:p>
          <a:p>
            <a:pPr marL="173422" indent="-173422">
              <a:buFont typeface="Arial" pitchFamily="34" charset="0"/>
              <a:buChar char="•"/>
            </a:pPr>
            <a:r>
              <a:rPr lang="en-US" dirty="0"/>
              <a:t>Raw gravel or dirt</a:t>
            </a:r>
          </a:p>
          <a:p>
            <a:pPr marL="173422" indent="-173422">
              <a:buFont typeface="Arial" pitchFamily="34" charset="0"/>
              <a:buChar char="•"/>
            </a:pPr>
            <a:r>
              <a:rPr lang="en-US" dirty="0"/>
              <a:t>Government equipment auctions</a:t>
            </a:r>
          </a:p>
          <a:p>
            <a:pPr marL="173422" indent="-173422">
              <a:buFont typeface="Arial" pitchFamily="34" charset="0"/>
              <a:buChar char="•"/>
            </a:pPr>
            <a:r>
              <a:rPr lang="en-US" dirty="0"/>
              <a:t>Intergovernmental sales and transfers</a:t>
            </a:r>
          </a:p>
          <a:p>
            <a:pPr marL="173422" indent="-173422">
              <a:buFont typeface="Arial" pitchFamily="34" charset="0"/>
              <a:buChar char="•"/>
            </a:pPr>
            <a:r>
              <a:rPr lang="en-US" dirty="0"/>
              <a:t>Perishable supplies or food</a:t>
            </a:r>
          </a:p>
          <a:p>
            <a:pPr marL="173422" indent="-173422">
              <a:buFont typeface="Arial" pitchFamily="34" charset="0"/>
              <a:buChar char="•"/>
            </a:pPr>
            <a:r>
              <a:rPr lang="en-US" dirty="0"/>
              <a:t>Single source items</a:t>
            </a:r>
          </a:p>
          <a:p>
            <a:pPr marL="173422" indent="-173422">
              <a:buFont typeface="Arial" pitchFamily="34" charset="0"/>
              <a:buChar char="•"/>
            </a:pPr>
            <a:r>
              <a:rPr lang="en-US" dirty="0"/>
              <a:t>Waste disposal facility</a:t>
            </a:r>
          </a:p>
          <a:p>
            <a:pPr marL="173422" indent="-173422">
              <a:buFont typeface="Arial" pitchFamily="34" charset="0"/>
              <a:buChar char="•"/>
            </a:pPr>
            <a:r>
              <a:rPr lang="en-US" dirty="0"/>
              <a:t>Hospital group purchase contracts</a:t>
            </a:r>
          </a:p>
          <a:p>
            <a:pPr marL="173422" indent="-173422">
              <a:buFont typeface="Arial" pitchFamily="34" charset="0"/>
              <a:buChar char="•"/>
            </a:pPr>
            <a:r>
              <a:rPr lang="en-US" dirty="0"/>
              <a:t>Information technology products</a:t>
            </a:r>
          </a:p>
          <a:p>
            <a:pPr marL="173422" indent="-173422">
              <a:buFont typeface="Arial" pitchFamily="34" charset="0"/>
              <a:buChar char="•"/>
            </a:pPr>
            <a:r>
              <a:rPr lang="en-US" dirty="0"/>
              <a:t>Energy efficiency services and equipment</a:t>
            </a:r>
          </a:p>
          <a:p>
            <a:pPr marL="173422" indent="-173422">
              <a:buFont typeface="Arial" pitchFamily="34" charset="0"/>
              <a:buChar char="•"/>
            </a:pPr>
            <a:r>
              <a:rPr lang="en-US" dirty="0"/>
              <a:t>Municipal electrical utility system fuel</a:t>
            </a:r>
          </a:p>
          <a:p>
            <a:pPr marL="173422" indent="-173422">
              <a:buFont typeface="Arial" pitchFamily="34" charset="0"/>
              <a:buChar char="•"/>
            </a:pPr>
            <a:r>
              <a:rPr lang="en-US" dirty="0"/>
              <a:t>Library books and other reference materials</a:t>
            </a:r>
          </a:p>
          <a:p>
            <a:pPr marL="173422" indent="-173422">
              <a:buFont typeface="Arial" pitchFamily="34" charset="0"/>
              <a:buChar char="•"/>
            </a:pPr>
            <a:r>
              <a:rPr lang="en-US" dirty="0"/>
              <a:t>Unmarked vehicles</a:t>
            </a:r>
          </a:p>
          <a:p>
            <a:pPr marL="173422" indent="-173422">
              <a:buFont typeface="Arial" pitchFamily="34" charset="0"/>
              <a:buChar char="•"/>
            </a:pPr>
            <a:r>
              <a:rPr lang="en-US" dirty="0"/>
              <a:t>Election ballots</a:t>
            </a:r>
          </a:p>
          <a:p>
            <a:pPr marL="173422" indent="-173422">
              <a:buFont typeface="Arial" pitchFamily="34" charset="0"/>
              <a:buChar char="•"/>
            </a:pPr>
            <a:r>
              <a:rPr lang="en-US" dirty="0"/>
              <a:t>Multichannel interactive video systems</a:t>
            </a:r>
          </a:p>
          <a:p>
            <a:pPr marL="173422" indent="-173422">
              <a:buFont typeface="Arial" pitchFamily="34" charset="0"/>
              <a:buChar char="•"/>
            </a:pPr>
            <a:r>
              <a:rPr lang="en-US" dirty="0"/>
              <a:t>Purchases of Prison Industries</a:t>
            </a:r>
            <a:r>
              <a:rPr lang="en-US" baseline="0" dirty="0"/>
              <a:t> products by the Department of Corrections, regional correctional facilities of privately owned prisons</a:t>
            </a:r>
            <a:endParaRPr lang="en-US" dirty="0"/>
          </a:p>
          <a:p>
            <a:pPr marL="173422" indent="-173422">
              <a:buFont typeface="Arial" pitchFamily="34" charset="0"/>
              <a:buChar char="•"/>
            </a:pPr>
            <a:r>
              <a:rPr lang="en-US" dirty="0"/>
              <a:t>Undercover operations equipment</a:t>
            </a:r>
          </a:p>
          <a:p>
            <a:pPr marL="173422" indent="-173422">
              <a:buFont typeface="Arial" pitchFamily="34" charset="0"/>
              <a:buChar char="•"/>
            </a:pPr>
            <a:r>
              <a:rPr lang="en-US" dirty="0"/>
              <a:t>Junior college books for rent</a:t>
            </a:r>
          </a:p>
          <a:p>
            <a:pPr marL="173422" indent="-173422">
              <a:buFont typeface="Arial" pitchFamily="34" charset="0"/>
              <a:buChar char="•"/>
            </a:pPr>
            <a:r>
              <a:rPr lang="en-US" dirty="0"/>
              <a:t>Certain school districts purchases</a:t>
            </a:r>
          </a:p>
          <a:p>
            <a:pPr marL="173422" indent="-173422">
              <a:buFont typeface="Arial" pitchFamily="34" charset="0"/>
              <a:buChar char="•"/>
            </a:pPr>
            <a:r>
              <a:rPr lang="en-US" dirty="0"/>
              <a:t>Garbage, solid waste and sewage contracts</a:t>
            </a:r>
          </a:p>
          <a:p>
            <a:pPr marL="173422" indent="-173422">
              <a:buFont typeface="Arial" pitchFamily="34" charset="0"/>
              <a:buChar char="•"/>
            </a:pPr>
            <a:r>
              <a:rPr lang="en-US" dirty="0"/>
              <a:t>Municipal water tank maintenance contracts</a:t>
            </a:r>
          </a:p>
          <a:p>
            <a:pPr marL="173422" indent="-173422">
              <a:buFont typeface="Arial" pitchFamily="34" charset="0"/>
              <a:buChar char="•"/>
            </a:pPr>
            <a:r>
              <a:rPr lang="en-US" dirty="0"/>
              <a:t>Purchases of Mississippi Industries for the Blind products</a:t>
            </a:r>
          </a:p>
          <a:p>
            <a:pPr marL="173422" indent="-173422">
              <a:buFont typeface="Arial" pitchFamily="34" charset="0"/>
              <a:buChar char="•"/>
            </a:pPr>
            <a:r>
              <a:rPr lang="en-US" dirty="0"/>
              <a:t>Purchases of state adopted</a:t>
            </a:r>
            <a:r>
              <a:rPr lang="en-US" baseline="0" dirty="0"/>
              <a:t> textbooks</a:t>
            </a:r>
          </a:p>
          <a:p>
            <a:pPr marL="173422" indent="-173422">
              <a:buFont typeface="Arial" pitchFamily="34" charset="0"/>
              <a:buChar char="•"/>
            </a:pPr>
            <a:r>
              <a:rPr lang="en-US" dirty="0"/>
              <a:t>Certain purchases under the Mississippi Major Economic Impact Act</a:t>
            </a:r>
          </a:p>
          <a:p>
            <a:pPr marL="173422" indent="-173422">
              <a:buFont typeface="Arial" pitchFamily="34" charset="0"/>
              <a:buChar char="•"/>
            </a:pPr>
            <a:r>
              <a:rPr lang="en-US" dirty="0"/>
              <a:t>Used heavy or specialized machinery of equipment for installation of soil and water conservation practices</a:t>
            </a:r>
            <a:r>
              <a:rPr lang="en-US" baseline="0" dirty="0"/>
              <a:t> </a:t>
            </a:r>
            <a:r>
              <a:rPr lang="en-US" dirty="0"/>
              <a:t>purchased at auction</a:t>
            </a:r>
          </a:p>
          <a:p>
            <a:pPr marL="173422" indent="-173422">
              <a:buFont typeface="Arial" pitchFamily="34" charset="0"/>
              <a:buChar char="•"/>
            </a:pPr>
            <a:r>
              <a:rPr lang="en-US" dirty="0"/>
              <a:t>Hospital lease of equipment or services</a:t>
            </a:r>
          </a:p>
          <a:p>
            <a:pPr marL="173422" indent="-173422">
              <a:buFont typeface="Arial" pitchFamily="34" charset="0"/>
              <a:buChar char="•"/>
            </a:pPr>
            <a:r>
              <a:rPr lang="en-US" dirty="0"/>
              <a:t>Purchases made pursuant to qualified cooperative purchasing agreements</a:t>
            </a:r>
          </a:p>
          <a:p>
            <a:pPr marL="173422" indent="-173422">
              <a:buFont typeface="Arial" pitchFamily="34" charset="0"/>
              <a:buChar char="•"/>
            </a:pPr>
            <a:r>
              <a:rPr lang="en-US" dirty="0"/>
              <a:t>School yearbooks</a:t>
            </a:r>
          </a:p>
          <a:p>
            <a:pPr marL="173422" indent="-173422">
              <a:buFont typeface="Arial" pitchFamily="34" charset="0"/>
              <a:buChar char="•"/>
            </a:pPr>
            <a:r>
              <a:rPr lang="en-US" dirty="0"/>
              <a:t>Design-build method and dual-phase method of contracting</a:t>
            </a:r>
          </a:p>
          <a:p>
            <a:pPr marL="173422" indent="-173422">
              <a:buFont typeface="Arial" pitchFamily="34" charset="0"/>
              <a:buChar char="•"/>
            </a:pPr>
            <a:r>
              <a:rPr lang="en-US" dirty="0"/>
              <a:t>Toll roads and bridge construction projects</a:t>
            </a:r>
          </a:p>
          <a:p>
            <a:pPr marL="173422" indent="-173422">
              <a:buFont typeface="Arial" pitchFamily="34" charset="0"/>
              <a:buChar char="•"/>
            </a:pPr>
            <a:r>
              <a:rPr lang="en-US" dirty="0"/>
              <a:t>Certain purchases under MS code section 57-1-221</a:t>
            </a:r>
          </a:p>
          <a:p>
            <a:pPr marL="173422" indent="-173422">
              <a:buFont typeface="Arial" pitchFamily="34" charset="0"/>
              <a:buChar char="•"/>
            </a:pPr>
            <a:r>
              <a:rPr lang="en-US" dirty="0"/>
              <a:t>Certain transfers made pursuant to the provisions of MS code section 57-105-1</a:t>
            </a:r>
          </a:p>
          <a:p>
            <a:pPr marL="173422" indent="-173422">
              <a:buFont typeface="Arial" pitchFamily="34" charset="0"/>
              <a:buChar char="•"/>
            </a:pPr>
            <a:r>
              <a:rPr lang="en-US" dirty="0"/>
              <a:t>Certain purchases or transfers entered into with local electrical power associations</a:t>
            </a:r>
          </a:p>
          <a:p>
            <a:pPr marL="173422" indent="-173422">
              <a:buFont typeface="Arial" pitchFamily="34" charset="0"/>
              <a:buChar char="•"/>
            </a:pPr>
            <a:r>
              <a:rPr lang="en-US" dirty="0"/>
              <a:t>Transfer, sale, or exchange of personal property between state agencies or between</a:t>
            </a:r>
            <a:r>
              <a:rPr lang="en-US" baseline="0" dirty="0"/>
              <a:t> </a:t>
            </a:r>
            <a:r>
              <a:rPr lang="en-US" dirty="0"/>
              <a:t>state agencies and governing authorities</a:t>
            </a:r>
          </a:p>
          <a:p>
            <a:pPr marL="173422" indent="-173422">
              <a:buFont typeface="Arial" pitchFamily="34" charset="0"/>
              <a:buChar char="•"/>
            </a:pPr>
            <a:r>
              <a:rPr lang="en-US" dirty="0"/>
              <a:t>Service contracts provided by businesses or persons which do not include the acquisition of a commodity or</a:t>
            </a:r>
            <a:r>
              <a:rPr lang="en-US" baseline="0" dirty="0"/>
              <a:t> </a:t>
            </a:r>
            <a:r>
              <a:rPr lang="en-US" dirty="0"/>
              <a:t>equipment</a:t>
            </a:r>
          </a:p>
          <a:p>
            <a:pPr marL="173422" indent="-173422">
              <a:buFont typeface="Arial" pitchFamily="34" charset="0"/>
              <a:buChar char="•"/>
            </a:pPr>
            <a:r>
              <a:rPr lang="en-US" dirty="0"/>
              <a:t>Transportation of items (freight charges)- This exemption shall not apply to the travel contracts established by</a:t>
            </a:r>
            <a:r>
              <a:rPr lang="en-US" baseline="0" dirty="0"/>
              <a:t> </a:t>
            </a:r>
            <a:r>
              <a:rPr lang="en-US" dirty="0"/>
              <a:t>OPTFM</a:t>
            </a:r>
          </a:p>
          <a:p>
            <a:pPr marL="173422" indent="-173422">
              <a:buFont typeface="Arial" pitchFamily="34" charset="0"/>
              <a:buChar char="•"/>
            </a:pPr>
            <a:r>
              <a:rPr lang="en-US" dirty="0"/>
              <a:t>Postage</a:t>
            </a:r>
          </a:p>
          <a:p>
            <a:pPr marL="173422" indent="-173422">
              <a:buFont typeface="Arial" pitchFamily="34" charset="0"/>
              <a:buChar char="•"/>
            </a:pPr>
            <a:r>
              <a:rPr lang="en-US" dirty="0"/>
              <a:t>Workers Compensation Insurance and Personnel Bond required by law</a:t>
            </a:r>
          </a:p>
          <a:p>
            <a:pPr marL="173422" indent="-173422">
              <a:buFont typeface="Arial" pitchFamily="34" charset="0"/>
              <a:buChar char="•"/>
            </a:pPr>
            <a:r>
              <a:rPr lang="en-US" dirty="0"/>
              <a:t>Utilities</a:t>
            </a:r>
          </a:p>
          <a:p>
            <a:pPr marL="173422" indent="-173422">
              <a:buFont typeface="Arial" pitchFamily="34" charset="0"/>
              <a:buChar char="•"/>
            </a:pPr>
            <a:r>
              <a:rPr lang="en-US" dirty="0"/>
              <a:t>Commodities purchases for resale</a:t>
            </a:r>
          </a:p>
          <a:p>
            <a:pPr marL="173422" indent="-173422">
              <a:buFont typeface="Arial" pitchFamily="34" charset="0"/>
              <a:buChar char="•"/>
            </a:pPr>
            <a:r>
              <a:rPr lang="en-US" dirty="0"/>
              <a:t>Highway right-of-way and highway construction contracts governed by specific laws dealing with such contracts</a:t>
            </a:r>
          </a:p>
          <a:p>
            <a:pPr marL="173422" indent="-173422">
              <a:buFont typeface="Arial" pitchFamily="34" charset="0"/>
              <a:buChar char="•"/>
            </a:pPr>
            <a:r>
              <a:rPr lang="en-US" dirty="0"/>
              <a:t>Food and lodging reimbursable on a travel voucher</a:t>
            </a:r>
          </a:p>
          <a:p>
            <a:pPr marL="173422" indent="-173422">
              <a:buFont typeface="Arial" pitchFamily="34" charset="0"/>
              <a:buChar char="•"/>
            </a:pPr>
            <a:r>
              <a:rPr lang="en-US" dirty="0"/>
              <a:t>Maintenance contracts except those under the purview of the Department of Information Technology Services</a:t>
            </a:r>
          </a:p>
          <a:p>
            <a:pPr marL="173422" indent="-173422">
              <a:buFont typeface="Arial" pitchFamily="34" charset="0"/>
              <a:buChar char="•"/>
            </a:pPr>
            <a:r>
              <a:rPr lang="en-US" dirty="0"/>
              <a:t>Live animals</a:t>
            </a:r>
          </a:p>
          <a:p>
            <a:pPr marL="173422" indent="-173422">
              <a:buFont typeface="Arial" pitchFamily="34" charset="0"/>
              <a:buChar char="•"/>
            </a:pPr>
            <a:r>
              <a:rPr lang="en-US" dirty="0"/>
              <a:t>Purchases of original artwork and artifacts by museums for public display</a:t>
            </a:r>
          </a:p>
          <a:p>
            <a:pPr marL="173422" indent="-173422">
              <a:buFont typeface="Arial" pitchFamily="34" charset="0"/>
              <a:buChar char="•"/>
            </a:pPr>
            <a:r>
              <a:rPr lang="en-US" dirty="0"/>
              <a:t>Purchases of original artwork (paintings, statues, sculptures, etc.) for public display</a:t>
            </a:r>
          </a:p>
          <a:p>
            <a:pPr marL="173422" indent="-173422">
              <a:buFont typeface="Arial" pitchFamily="34" charset="0"/>
              <a:buChar char="•"/>
            </a:pPr>
            <a:r>
              <a:rPr lang="en-US" dirty="0"/>
              <a:t>Subscriptions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43</a:t>
            </a:fld>
            <a:endParaRPr lang="en-US"/>
          </a:p>
        </p:txBody>
      </p:sp>
    </p:spTree>
    <p:extLst>
      <p:ext uri="{BB962C8B-B14F-4D97-AF65-F5344CB8AC3E}">
        <p14:creationId xmlns:p14="http://schemas.microsoft.com/office/powerpoint/2010/main" val="4336732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use of P-card for non-equipment</a:t>
            </a:r>
            <a:r>
              <a:rPr lang="en-US" baseline="0" dirty="0"/>
              <a:t> items</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44</a:t>
            </a:fld>
            <a:endParaRPr lang="en-US"/>
          </a:p>
        </p:txBody>
      </p:sp>
    </p:spTree>
    <p:extLst>
      <p:ext uri="{BB962C8B-B14F-4D97-AF65-F5344CB8AC3E}">
        <p14:creationId xmlns:p14="http://schemas.microsoft.com/office/powerpoint/2010/main" val="11571739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Quotes</a:t>
            </a:r>
            <a:r>
              <a:rPr lang="en-US" baseline="0" dirty="0"/>
              <a:t> not requiring an advertisement</a:t>
            </a:r>
            <a:endParaRPr lang="en-US" dirty="0"/>
          </a:p>
        </p:txBody>
      </p:sp>
      <p:sp>
        <p:nvSpPr>
          <p:cNvPr id="119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6B8263-F7F9-4556-BFB6-86062694550E}" type="slidenum">
              <a:rPr lang="en-US">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9691924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awarding of…</a:t>
            </a:r>
          </a:p>
        </p:txBody>
      </p:sp>
      <p:sp>
        <p:nvSpPr>
          <p:cNvPr id="4" name="Slide Number Placeholder 3"/>
          <p:cNvSpPr>
            <a:spLocks noGrp="1"/>
          </p:cNvSpPr>
          <p:nvPr>
            <p:ph type="sldNum" sz="quarter" idx="10"/>
          </p:nvPr>
        </p:nvSpPr>
        <p:spPr/>
        <p:txBody>
          <a:bodyPr/>
          <a:lstStyle/>
          <a:p>
            <a:fld id="{C18CFB02-116A-451B-9ECD-9AA02AF54E32}" type="slidenum">
              <a:rPr lang="en-US" smtClean="0"/>
              <a:t>46</a:t>
            </a:fld>
            <a:endParaRPr lang="en-US"/>
          </a:p>
        </p:txBody>
      </p:sp>
    </p:spTree>
    <p:extLst>
      <p:ext uri="{BB962C8B-B14F-4D97-AF65-F5344CB8AC3E}">
        <p14:creationId xmlns:p14="http://schemas.microsoft.com/office/powerpoint/2010/main" val="4532733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Chapter</a:t>
            </a:r>
            <a:r>
              <a:rPr lang="en-US" baseline="0" dirty="0"/>
              <a:t> 3 is your FRIEND</a:t>
            </a:r>
          </a:p>
          <a:p>
            <a:endParaRPr lang="en-US" baseline="0" dirty="0"/>
          </a:p>
          <a:p>
            <a:r>
              <a:rPr lang="en-US" baseline="0" dirty="0"/>
              <a:t>ALL STATE AGENCIES ARE REQUIRED TO SUBMIT BIDS/RFX IN MAGIC (with the exception of IHLs)</a:t>
            </a:r>
          </a:p>
          <a:p>
            <a:r>
              <a:rPr lang="en-US" baseline="0" dirty="0"/>
              <a:t>When doing so, no MPTAP (MS Apex Accelerator notice is required since MAGIC will send automatically</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47</a:t>
            </a:fld>
            <a:endParaRPr lang="en-US"/>
          </a:p>
        </p:txBody>
      </p:sp>
    </p:spTree>
    <p:extLst>
      <p:ext uri="{BB962C8B-B14F-4D97-AF65-F5344CB8AC3E}">
        <p14:creationId xmlns:p14="http://schemas.microsoft.com/office/powerpoint/2010/main" val="26674946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 must be published</a:t>
            </a:r>
            <a:r>
              <a:rPr lang="en-US" baseline="0" dirty="0"/>
              <a:t> in county or municipality of which such agency or governing authority is located</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48</a:t>
            </a:fld>
            <a:endParaRPr lang="en-US"/>
          </a:p>
        </p:txBody>
      </p:sp>
    </p:spTree>
    <p:extLst>
      <p:ext uri="{BB962C8B-B14F-4D97-AF65-F5344CB8AC3E}">
        <p14:creationId xmlns:p14="http://schemas.microsoft.com/office/powerpoint/2010/main" val="28316057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49</a:t>
            </a:fld>
            <a:endParaRPr lang="en-US"/>
          </a:p>
        </p:txBody>
      </p:sp>
    </p:spTree>
    <p:extLst>
      <p:ext uri="{BB962C8B-B14F-4D97-AF65-F5344CB8AC3E}">
        <p14:creationId xmlns:p14="http://schemas.microsoft.com/office/powerpoint/2010/main" val="1842323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50</a:t>
            </a:fld>
            <a:endParaRPr lang="en-US"/>
          </a:p>
        </p:txBody>
      </p:sp>
    </p:spTree>
    <p:extLst>
      <p:ext uri="{BB962C8B-B14F-4D97-AF65-F5344CB8AC3E}">
        <p14:creationId xmlns:p14="http://schemas.microsoft.com/office/powerpoint/2010/main" val="39178382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itchFamily="34" charset="0"/>
              <a:buChar char="•"/>
            </a:pPr>
            <a:r>
              <a:rPr lang="en-US" dirty="0"/>
              <a:t>Commodities and equipment listed on a </a:t>
            </a:r>
            <a:r>
              <a:rPr lang="en-US" b="1" i="1" dirty="0"/>
              <a:t>competitive</a:t>
            </a:r>
            <a:r>
              <a:rPr lang="en-US" dirty="0"/>
              <a:t> state contract shall be purchased from the contract, unless authority to do otherwise is granted by OPTFM</a:t>
            </a:r>
          </a:p>
          <a:p>
            <a:endParaRPr lang="en-US" dirty="0"/>
          </a:p>
          <a:p>
            <a:pPr marL="173422" indent="-173422">
              <a:buFont typeface="Arial" pitchFamily="34" charset="0"/>
              <a:buChar char="•"/>
            </a:pPr>
            <a:r>
              <a:rPr lang="en-US" dirty="0"/>
              <a:t>If a commodity is on a </a:t>
            </a:r>
            <a:r>
              <a:rPr lang="en-US" b="1" i="1" dirty="0"/>
              <a:t>negotiated</a:t>
            </a:r>
            <a:r>
              <a:rPr lang="en-US" dirty="0"/>
              <a:t> contract, state agencies may buy from any of the state contract vendors, or they may purchase the item from other than the contract vendor provided they follow 31-7-13 (a), (b), or (c) and that the price paid shall not exceed the negotiated contract price</a:t>
            </a:r>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51</a:t>
            </a:fld>
            <a:endParaRPr lang="en-US"/>
          </a:p>
        </p:txBody>
      </p:sp>
    </p:spTree>
    <p:extLst>
      <p:ext uri="{BB962C8B-B14F-4D97-AF65-F5344CB8AC3E}">
        <p14:creationId xmlns:p14="http://schemas.microsoft.com/office/powerpoint/2010/main" val="438849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competitive bid contracts are established on the basis of written specifications and sealed competitive bids with a contract or contracts being awarded to the vendor or vendors that have submitted the lowest and best bid which meets the specifications.  All state agencies are required to purchase from the awarded contract vendor unless written approval is obtained from OPT prior to obtaining quotes or soliciting bids regardless of the costs.</a:t>
            </a:r>
          </a:p>
          <a:p>
            <a:pPr defTabSz="928432">
              <a:defRPr/>
            </a:pPr>
            <a:r>
              <a:rPr lang="en-US" dirty="0"/>
              <a:t>All of out competitive bid contracts are listed on our website:  http://www.dfa.state.ms.us/Purchasing/StateContracts/Competitive.html</a:t>
            </a:r>
          </a:p>
          <a:p>
            <a:endParaRPr lang="en-US" dirty="0"/>
          </a:p>
        </p:txBody>
      </p:sp>
      <p:sp>
        <p:nvSpPr>
          <p:cNvPr id="4" name="Slide Number Placeholder 3"/>
          <p:cNvSpPr>
            <a:spLocks noGrp="1"/>
          </p:cNvSpPr>
          <p:nvPr>
            <p:ph type="sldNum" sz="quarter" idx="10"/>
          </p:nvPr>
        </p:nvSpPr>
        <p:spPr/>
        <p:txBody>
          <a:bodyPr/>
          <a:lstStyle/>
          <a:p>
            <a:fld id="{3D223DFF-DB89-43B4-AFB9-35836A6E2AA3}" type="slidenum">
              <a:rPr lang="en-US" smtClean="0"/>
              <a:t>52</a:t>
            </a:fld>
            <a:endParaRPr lang="en-US"/>
          </a:p>
        </p:txBody>
      </p:sp>
    </p:spTree>
    <p:extLst>
      <p:ext uri="{BB962C8B-B14F-4D97-AF65-F5344CB8AC3E}">
        <p14:creationId xmlns:p14="http://schemas.microsoft.com/office/powerpoint/2010/main" val="355169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1052513"/>
            <a:ext cx="5051425" cy="2841625"/>
          </a:xfrm>
        </p:spPr>
      </p:sp>
      <p:sp>
        <p:nvSpPr>
          <p:cNvPr id="3" name="Notes Placeholder 2"/>
          <p:cNvSpPr>
            <a:spLocks noGrp="1"/>
          </p:cNvSpPr>
          <p:nvPr>
            <p:ph type="body" idx="1"/>
          </p:nvPr>
        </p:nvSpPr>
        <p:spPr/>
        <p:txBody>
          <a:bodyPr/>
          <a:lstStyle/>
          <a:p>
            <a:r>
              <a:rPr lang="en-US" dirty="0"/>
              <a:t>*Mississippi Code Annotated § 27-104-7 (1) provides that the PPRB is to be composed of the three (3) individuals appointed by the</a:t>
            </a:r>
            <a:r>
              <a:rPr lang="en-US" baseline="0" dirty="0"/>
              <a:t> </a:t>
            </a:r>
            <a:r>
              <a:rPr lang="en-US" dirty="0"/>
              <a:t>Governor with the advice and consent of the Senate; two (2) individuals appointed by the Lieutenant Governor with the advice and consent of the Senate; and the Executive Director of the Department of Finance and Administration, serving as an ex officio and nonvoting member.</a:t>
            </a:r>
          </a:p>
          <a:p>
            <a:r>
              <a:rPr lang="en-US" dirty="0"/>
              <a:t>*The members of the PPRB shall elect a chair from among the membership, and he or she shall</a:t>
            </a:r>
          </a:p>
          <a:p>
            <a:r>
              <a:rPr lang="en-US" dirty="0"/>
              <a:t>preside over the meetings of the PPRB.</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68465-3E1E-44A6-AFEB-A9DFA513E4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3017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negotiated contracts are established</a:t>
            </a:r>
            <a:r>
              <a:rPr lang="en-US" baseline="0" dirty="0"/>
              <a:t> on the basis of proposals from many vendors.  These proposals are evaluated with contracts being awarded to all vendors whose prices are comparable.  </a:t>
            </a:r>
            <a:endParaRPr lang="en-US" dirty="0"/>
          </a:p>
          <a:p>
            <a:r>
              <a:rPr lang="en-US" dirty="0"/>
              <a:t>The negotiated</a:t>
            </a:r>
            <a:r>
              <a:rPr lang="en-US" baseline="0" dirty="0"/>
              <a:t> contracts do not have the best price.  </a:t>
            </a:r>
            <a:r>
              <a:rPr lang="en-US" dirty="0"/>
              <a:t>Very important that you</a:t>
            </a:r>
            <a:r>
              <a:rPr lang="en-US" baseline="0" dirty="0"/>
              <a:t> negotiate for the best price.   These prices are much higher than a competitive bid contract.  The negotiated contract gives the buyer the power to negotiate for the best price.</a:t>
            </a:r>
          </a:p>
          <a:p>
            <a:r>
              <a:rPr lang="en-US" baseline="0" dirty="0"/>
              <a:t>All of negotiated contracts are listed on our website:  http://www.dfa.state.ms.us/Purchasing/StateContracts/Competitive.html</a:t>
            </a:r>
            <a:endParaRPr lang="en-US" dirty="0"/>
          </a:p>
        </p:txBody>
      </p:sp>
      <p:sp>
        <p:nvSpPr>
          <p:cNvPr id="4" name="Slide Number Placeholder 3"/>
          <p:cNvSpPr>
            <a:spLocks noGrp="1"/>
          </p:cNvSpPr>
          <p:nvPr>
            <p:ph type="sldNum" sz="quarter" idx="10"/>
          </p:nvPr>
        </p:nvSpPr>
        <p:spPr/>
        <p:txBody>
          <a:bodyPr/>
          <a:lstStyle/>
          <a:p>
            <a:fld id="{3D223DFF-DB89-43B4-AFB9-35836A6E2AA3}" type="slidenum">
              <a:rPr lang="en-US" smtClean="0"/>
              <a:t>53</a:t>
            </a:fld>
            <a:endParaRPr lang="en-US"/>
          </a:p>
        </p:txBody>
      </p:sp>
    </p:spTree>
    <p:extLst>
      <p:ext uri="{BB962C8B-B14F-4D97-AF65-F5344CB8AC3E}">
        <p14:creationId xmlns:p14="http://schemas.microsoft.com/office/powerpoint/2010/main" val="7542856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statewide agency contracts are established</a:t>
            </a:r>
            <a:r>
              <a:rPr lang="en-US" baseline="0" dirty="0"/>
              <a:t> on the basis of competitive bids by a specific state agency.  The statewide agency contract must be approved by the OPT prior to any purchases being made.  The availability of statewide agency contracts to various agencies is dependent upon the terms of the agreement and a determination by the OPT that the prices should be available to other agencies.  </a:t>
            </a:r>
            <a:endParaRPr lang="en-US" dirty="0"/>
          </a:p>
          <a:p>
            <a:r>
              <a:rPr lang="en-US" dirty="0"/>
              <a:t>These</a:t>
            </a:r>
            <a:r>
              <a:rPr lang="en-US" baseline="0" dirty="0"/>
              <a:t> contracts are developed by agencies with the option to be offered to other state agencies and/or governing authorities.  This offer to extend to a statewide contract must be in the original bid specifications.</a:t>
            </a:r>
            <a:endParaRPr lang="en-US" dirty="0"/>
          </a:p>
        </p:txBody>
      </p:sp>
      <p:sp>
        <p:nvSpPr>
          <p:cNvPr id="4" name="Slide Number Placeholder 3"/>
          <p:cNvSpPr>
            <a:spLocks noGrp="1"/>
          </p:cNvSpPr>
          <p:nvPr>
            <p:ph type="sldNum" sz="quarter" idx="10"/>
          </p:nvPr>
        </p:nvSpPr>
        <p:spPr/>
        <p:txBody>
          <a:bodyPr/>
          <a:lstStyle/>
          <a:p>
            <a:fld id="{3D223DFF-DB89-43B4-AFB9-35836A6E2AA3}" type="slidenum">
              <a:rPr lang="en-US" smtClean="0"/>
              <a:t>54</a:t>
            </a:fld>
            <a:endParaRPr lang="en-US"/>
          </a:p>
        </p:txBody>
      </p:sp>
    </p:spTree>
    <p:extLst>
      <p:ext uri="{BB962C8B-B14F-4D97-AF65-F5344CB8AC3E}">
        <p14:creationId xmlns:p14="http://schemas.microsoft.com/office/powerpoint/2010/main" val="17106496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Cooperative Contracts are established on the basis of reviewing and selecting solicited contracts from written specifications and sealed competitive bids or by those on a multiple award scheduled by </a:t>
            </a:r>
            <a:r>
              <a:rPr lang="en-US" b="1" baseline="0" dirty="0"/>
              <a:t>consortiums</a:t>
            </a:r>
            <a:r>
              <a:rPr lang="en-US" baseline="0" dirty="0"/>
              <a:t> which show a demonstrative cost savings.  </a:t>
            </a:r>
          </a:p>
          <a:p>
            <a:r>
              <a:rPr lang="en-US" baseline="0" dirty="0"/>
              <a:t>Make sure you address that a cooperative contract is not a contract that is bid or negotiated by OPTFM. OPTFM strictly “adopts” a contract from a cooperative.</a:t>
            </a:r>
          </a:p>
          <a:p>
            <a:r>
              <a:rPr lang="en-US" baseline="0" dirty="0"/>
              <a:t>For example: US Communities offers a plethora of commodities that they bid (office supplies, flooring, uniform rentals, school supplies, scoreboards, etc.) all of these commodities are bid by the cooperative. OPTFM handpicks only specific commodities to offer to state agencies/governing authorities.</a:t>
            </a:r>
          </a:p>
          <a:p>
            <a:r>
              <a:rPr lang="en-US" baseline="0" dirty="0"/>
              <a:t>No agency/governing authority can enter into a cooperative contract, only OPTFM can.</a:t>
            </a:r>
            <a:endParaRPr lang="en-US" dirty="0"/>
          </a:p>
          <a:p>
            <a:r>
              <a:rPr lang="en-US" dirty="0"/>
              <a:t>You can find these contracts on our website:</a:t>
            </a:r>
            <a:r>
              <a:rPr lang="en-US" baseline="0" dirty="0"/>
              <a:t>  http://www.dfa.state.ms.us/Purchasing/StateContracts/Cooperative.html</a:t>
            </a:r>
            <a:endParaRPr lang="en-US" dirty="0"/>
          </a:p>
        </p:txBody>
      </p:sp>
      <p:sp>
        <p:nvSpPr>
          <p:cNvPr id="4" name="Slide Number Placeholder 3"/>
          <p:cNvSpPr>
            <a:spLocks noGrp="1"/>
          </p:cNvSpPr>
          <p:nvPr>
            <p:ph type="sldNum" sz="quarter" idx="10"/>
          </p:nvPr>
        </p:nvSpPr>
        <p:spPr/>
        <p:txBody>
          <a:bodyPr/>
          <a:lstStyle/>
          <a:p>
            <a:fld id="{3D223DFF-DB89-43B4-AFB9-35836A6E2AA3}" type="slidenum">
              <a:rPr lang="en-US" smtClean="0"/>
              <a:t>55</a:t>
            </a:fld>
            <a:endParaRPr lang="en-US"/>
          </a:p>
        </p:txBody>
      </p:sp>
    </p:spTree>
    <p:extLst>
      <p:ext uri="{BB962C8B-B14F-4D97-AF65-F5344CB8AC3E}">
        <p14:creationId xmlns:p14="http://schemas.microsoft.com/office/powerpoint/2010/main" val="3744424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56</a:t>
            </a:fld>
            <a:endParaRPr lang="en-US"/>
          </a:p>
        </p:txBody>
      </p:sp>
    </p:spTree>
    <p:extLst>
      <p:ext uri="{BB962C8B-B14F-4D97-AF65-F5344CB8AC3E}">
        <p14:creationId xmlns:p14="http://schemas.microsoft.com/office/powerpoint/2010/main" val="1611362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57</a:t>
            </a:fld>
            <a:endParaRPr lang="en-US"/>
          </a:p>
        </p:txBody>
      </p:sp>
    </p:spTree>
    <p:extLst>
      <p:ext uri="{BB962C8B-B14F-4D97-AF65-F5344CB8AC3E}">
        <p14:creationId xmlns:p14="http://schemas.microsoft.com/office/powerpoint/2010/main" val="729287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58</a:t>
            </a:fld>
            <a:endParaRPr lang="en-US"/>
          </a:p>
        </p:txBody>
      </p:sp>
    </p:spTree>
    <p:extLst>
      <p:ext uri="{BB962C8B-B14F-4D97-AF65-F5344CB8AC3E}">
        <p14:creationId xmlns:p14="http://schemas.microsoft.com/office/powerpoint/2010/main" val="32171958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59</a:t>
            </a:fld>
            <a:endParaRPr lang="en-US"/>
          </a:p>
        </p:txBody>
      </p:sp>
    </p:spTree>
    <p:extLst>
      <p:ext uri="{BB962C8B-B14F-4D97-AF65-F5344CB8AC3E}">
        <p14:creationId xmlns:p14="http://schemas.microsoft.com/office/powerpoint/2010/main" val="34841869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60</a:t>
            </a:fld>
            <a:endParaRPr lang="en-US"/>
          </a:p>
        </p:txBody>
      </p:sp>
    </p:spTree>
    <p:extLst>
      <p:ext uri="{BB962C8B-B14F-4D97-AF65-F5344CB8AC3E}">
        <p14:creationId xmlns:p14="http://schemas.microsoft.com/office/powerpoint/2010/main" val="8488771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61</a:t>
            </a:fld>
            <a:endParaRPr lang="en-US"/>
          </a:p>
        </p:txBody>
      </p:sp>
    </p:spTree>
    <p:extLst>
      <p:ext uri="{BB962C8B-B14F-4D97-AF65-F5344CB8AC3E}">
        <p14:creationId xmlns:p14="http://schemas.microsoft.com/office/powerpoint/2010/main" val="41691595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62</a:t>
            </a:fld>
            <a:endParaRPr lang="en-US"/>
          </a:p>
        </p:txBody>
      </p:sp>
    </p:spTree>
    <p:extLst>
      <p:ext uri="{BB962C8B-B14F-4D97-AF65-F5344CB8AC3E}">
        <p14:creationId xmlns:p14="http://schemas.microsoft.com/office/powerpoint/2010/main" val="1240327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purpose</a:t>
            </a:r>
            <a:r>
              <a:rPr lang="en-US" baseline="0" dirty="0"/>
              <a:t> of the Office of OPTFM is to …….</a:t>
            </a:r>
          </a:p>
          <a:p>
            <a:endParaRPr lang="en-US" baseline="0" dirty="0"/>
          </a:p>
          <a:p>
            <a:pPr defTabSz="935515">
              <a:defRPr/>
            </a:pPr>
            <a:r>
              <a:rPr lang="en-US" baseline="0" dirty="0"/>
              <a:t>OPTFM – has the most direct involvement with the daily purchasing activities of State Agencies. Main purpose is to </a:t>
            </a:r>
            <a:r>
              <a:rPr lang="en-US" dirty="0"/>
              <a:t>promote</a:t>
            </a:r>
            <a:r>
              <a:rPr lang="en-US" baseline="0" dirty="0"/>
              <a:t> </a:t>
            </a:r>
            <a:r>
              <a:rPr lang="en-US" dirty="0"/>
              <a:t>economy and efficiency in procurement functions for governmental entities within the State of Mississippi and to provide a consistent, efficient, and cost effective fleet management program for all vehicles owned by the State of Mississippi.</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5177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63</a:t>
            </a:fld>
            <a:endParaRPr lang="en-US"/>
          </a:p>
        </p:txBody>
      </p:sp>
    </p:spTree>
    <p:extLst>
      <p:ext uri="{BB962C8B-B14F-4D97-AF65-F5344CB8AC3E}">
        <p14:creationId xmlns:p14="http://schemas.microsoft.com/office/powerpoint/2010/main" val="1672940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64</a:t>
            </a:fld>
            <a:endParaRPr lang="en-US"/>
          </a:p>
        </p:txBody>
      </p:sp>
    </p:spTree>
    <p:extLst>
      <p:ext uri="{BB962C8B-B14F-4D97-AF65-F5344CB8AC3E}">
        <p14:creationId xmlns:p14="http://schemas.microsoft.com/office/powerpoint/2010/main" val="25924221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65</a:t>
            </a:fld>
            <a:endParaRPr lang="en-US"/>
          </a:p>
        </p:txBody>
      </p:sp>
    </p:spTree>
    <p:extLst>
      <p:ext uri="{BB962C8B-B14F-4D97-AF65-F5344CB8AC3E}">
        <p14:creationId xmlns:p14="http://schemas.microsoft.com/office/powerpoint/2010/main" val="29672755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vendors call and ask how they can do business with the State of MS, send them to OPTFMs website</a:t>
            </a:r>
          </a:p>
          <a:p>
            <a:endParaRPr lang="en-US" baseline="0" dirty="0"/>
          </a:p>
          <a:p>
            <a:r>
              <a:rPr lang="en-US" baseline="0" dirty="0"/>
              <a:t>Also tell them to make sure that they are not already registered.  If they are, they need to modify their existing profile, not create a new one!</a:t>
            </a:r>
          </a:p>
        </p:txBody>
      </p:sp>
      <p:sp>
        <p:nvSpPr>
          <p:cNvPr id="4" name="Slide Number Placeholder 3"/>
          <p:cNvSpPr>
            <a:spLocks noGrp="1"/>
          </p:cNvSpPr>
          <p:nvPr>
            <p:ph type="sldNum" sz="quarter" idx="10"/>
          </p:nvPr>
        </p:nvSpPr>
        <p:spPr/>
        <p:txBody>
          <a:bodyPr/>
          <a:lstStyle/>
          <a:p>
            <a:fld id="{C18CFB02-116A-451B-9ECD-9AA02AF54E32}" type="slidenum">
              <a:rPr lang="en-US" smtClean="0"/>
              <a:t>66</a:t>
            </a:fld>
            <a:endParaRPr lang="en-US" dirty="0"/>
          </a:p>
        </p:txBody>
      </p:sp>
    </p:spTree>
    <p:extLst>
      <p:ext uri="{BB962C8B-B14F-4D97-AF65-F5344CB8AC3E}">
        <p14:creationId xmlns:p14="http://schemas.microsoft.com/office/powerpoint/2010/main" val="18439605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form as needed especially</a:t>
            </a:r>
            <a:r>
              <a:rPr lang="en-US" baseline="0" dirty="0"/>
              <a:t> when you have an issue or problem with a vendor:</a:t>
            </a:r>
          </a:p>
          <a:p>
            <a:r>
              <a:rPr lang="en-US" dirty="0"/>
              <a:t>http://www.dfa.state.ms.us/Purchasing/VendorPerformanceForm.pdf</a:t>
            </a:r>
          </a:p>
          <a:p>
            <a:endParaRPr lang="en-US" dirty="0"/>
          </a:p>
          <a:p>
            <a:r>
              <a:rPr lang="en-US" dirty="0"/>
              <a:t>Very</a:t>
            </a:r>
            <a:r>
              <a:rPr lang="en-US" baseline="0" dirty="0"/>
              <a:t> important that you use this form when you have a legitimate issue with a vendor.</a:t>
            </a:r>
            <a:endParaRPr lang="en-US" dirty="0"/>
          </a:p>
        </p:txBody>
      </p:sp>
      <p:sp>
        <p:nvSpPr>
          <p:cNvPr id="4" name="Slide Number Placeholder 3"/>
          <p:cNvSpPr>
            <a:spLocks noGrp="1"/>
          </p:cNvSpPr>
          <p:nvPr>
            <p:ph type="sldNum" sz="quarter" idx="10"/>
          </p:nvPr>
        </p:nvSpPr>
        <p:spPr/>
        <p:txBody>
          <a:bodyPr/>
          <a:lstStyle/>
          <a:p>
            <a:fld id="{3D223DFF-DB89-43B4-AFB9-35836A6E2AA3}" type="slidenum">
              <a:rPr lang="en-US" smtClean="0"/>
              <a:t>67</a:t>
            </a:fld>
            <a:endParaRPr lang="en-US"/>
          </a:p>
        </p:txBody>
      </p:sp>
    </p:spTree>
    <p:extLst>
      <p:ext uri="{BB962C8B-B14F-4D97-AF65-F5344CB8AC3E}">
        <p14:creationId xmlns:p14="http://schemas.microsoft.com/office/powerpoint/2010/main" val="37632132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10"/>
          </p:nvPr>
        </p:nvSpPr>
        <p:spPr/>
        <p:txBody>
          <a:bodyPr/>
          <a:lstStyle/>
          <a:p>
            <a:fld id="{3D223DFF-DB89-43B4-AFB9-35836A6E2AA3}" type="slidenum">
              <a:rPr lang="en-US" smtClean="0"/>
              <a:t>68</a:t>
            </a:fld>
            <a:endParaRPr lang="en-US"/>
          </a:p>
        </p:txBody>
      </p:sp>
    </p:spTree>
    <p:extLst>
      <p:ext uri="{BB962C8B-B14F-4D97-AF65-F5344CB8AC3E}">
        <p14:creationId xmlns:p14="http://schemas.microsoft.com/office/powerpoint/2010/main" val="20840635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69</a:t>
            </a:fld>
            <a:endParaRPr lang="en-US"/>
          </a:p>
        </p:txBody>
      </p:sp>
    </p:spTree>
    <p:extLst>
      <p:ext uri="{BB962C8B-B14F-4D97-AF65-F5344CB8AC3E}">
        <p14:creationId xmlns:p14="http://schemas.microsoft.com/office/powerpoint/2010/main" val="42436466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70</a:t>
            </a:fld>
            <a:endParaRPr lang="en-US"/>
          </a:p>
        </p:txBody>
      </p:sp>
    </p:spTree>
    <p:extLst>
      <p:ext uri="{BB962C8B-B14F-4D97-AF65-F5344CB8AC3E}">
        <p14:creationId xmlns:p14="http://schemas.microsoft.com/office/powerpoint/2010/main" val="11854205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different</a:t>
            </a:r>
            <a:r>
              <a:rPr lang="en-US" baseline="0" dirty="0"/>
              <a:t> ways to pay for freight:</a:t>
            </a:r>
          </a:p>
          <a:p>
            <a:r>
              <a:rPr lang="en-US" baseline="0" dirty="0"/>
              <a:t>Freight prepaid and added</a:t>
            </a:r>
          </a:p>
          <a:p>
            <a:r>
              <a:rPr lang="en-US" baseline="0" dirty="0"/>
              <a:t>Freight prepaid and allowed</a:t>
            </a:r>
          </a:p>
          <a:p>
            <a:r>
              <a:rPr lang="en-US" dirty="0"/>
              <a:t>Freight prepaid and charged back</a:t>
            </a:r>
          </a:p>
          <a:p>
            <a:r>
              <a:rPr lang="en-US" dirty="0"/>
              <a:t>Freight collect</a:t>
            </a:r>
          </a:p>
        </p:txBody>
      </p:sp>
      <p:sp>
        <p:nvSpPr>
          <p:cNvPr id="4" name="Slide Number Placeholder 3"/>
          <p:cNvSpPr>
            <a:spLocks noGrp="1"/>
          </p:cNvSpPr>
          <p:nvPr>
            <p:ph type="sldNum" sz="quarter" idx="10"/>
          </p:nvPr>
        </p:nvSpPr>
        <p:spPr/>
        <p:txBody>
          <a:bodyPr/>
          <a:lstStyle/>
          <a:p>
            <a:fld id="{C18CFB02-116A-451B-9ECD-9AA02AF54E32}" type="slidenum">
              <a:rPr lang="en-US" smtClean="0"/>
              <a:t>71</a:t>
            </a:fld>
            <a:endParaRPr lang="en-US"/>
          </a:p>
        </p:txBody>
      </p:sp>
    </p:spTree>
    <p:extLst>
      <p:ext uri="{BB962C8B-B14F-4D97-AF65-F5344CB8AC3E}">
        <p14:creationId xmlns:p14="http://schemas.microsoft.com/office/powerpoint/2010/main" val="27354110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72</a:t>
            </a:fld>
            <a:endParaRPr lang="en-US"/>
          </a:p>
        </p:txBody>
      </p:sp>
    </p:spTree>
    <p:extLst>
      <p:ext uri="{BB962C8B-B14F-4D97-AF65-F5344CB8AC3E}">
        <p14:creationId xmlns:p14="http://schemas.microsoft.com/office/powerpoint/2010/main" val="2252652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Asks for suggestions and comments from agencies about ways to make the purchasing of contracts more efficient.</a:t>
            </a:r>
          </a:p>
          <a:p>
            <a:endParaRPr lang="en-US" dirty="0"/>
          </a:p>
          <a:p>
            <a:r>
              <a:rPr lang="en-US" dirty="0"/>
              <a:t>Keep abreast of legal and legislative issues that might affect procurement rules, </a:t>
            </a:r>
            <a:r>
              <a:rPr lang="en-US" dirty="0" err="1"/>
              <a:t>regs</a:t>
            </a:r>
            <a:r>
              <a:rPr lang="en-US" dirty="0"/>
              <a:t>, laws</a:t>
            </a:r>
          </a:p>
          <a:p>
            <a:endParaRPr lang="en-US" dirty="0"/>
          </a:p>
          <a:p>
            <a:r>
              <a:rPr lang="en-US" dirty="0"/>
              <a:t>Submit vehicle purchases and disposals each year to Legislature</a:t>
            </a:r>
          </a:p>
          <a:p>
            <a:endParaRPr lang="en-US" dirty="0"/>
          </a:p>
          <a:p>
            <a:r>
              <a:rPr lang="en-US" dirty="0"/>
              <a:t>Provide informative material, updates, and changes in regulations and laws.</a:t>
            </a:r>
          </a:p>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6096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73</a:t>
            </a:fld>
            <a:endParaRPr lang="en-US"/>
          </a:p>
        </p:txBody>
      </p:sp>
    </p:spTree>
    <p:extLst>
      <p:ext uri="{BB962C8B-B14F-4D97-AF65-F5344CB8AC3E}">
        <p14:creationId xmlns:p14="http://schemas.microsoft.com/office/powerpoint/2010/main" val="42835597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74</a:t>
            </a:fld>
            <a:endParaRPr lang="en-US"/>
          </a:p>
        </p:txBody>
      </p:sp>
    </p:spTree>
    <p:extLst>
      <p:ext uri="{BB962C8B-B14F-4D97-AF65-F5344CB8AC3E}">
        <p14:creationId xmlns:p14="http://schemas.microsoft.com/office/powerpoint/2010/main" val="31870447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Items</a:t>
            </a:r>
            <a:r>
              <a:rPr lang="en-US" baseline="0" dirty="0"/>
              <a:t> sold by private treaty can be sold to anyone.</a:t>
            </a:r>
          </a:p>
          <a:p>
            <a:r>
              <a:rPr lang="en-US" baseline="0" dirty="0"/>
              <a:t>Items can also be sold, traded or transferred to a state agency in another state.</a:t>
            </a:r>
          </a:p>
          <a:p>
            <a:r>
              <a:rPr lang="en-US" baseline="0" dirty="0"/>
              <a:t>You must look at the total value of group of items if disposing of more than one item.</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75</a:t>
            </a:fld>
            <a:endParaRPr lang="en-US"/>
          </a:p>
        </p:txBody>
      </p:sp>
    </p:spTree>
    <p:extLst>
      <p:ext uri="{BB962C8B-B14F-4D97-AF65-F5344CB8AC3E}">
        <p14:creationId xmlns:p14="http://schemas.microsoft.com/office/powerpoint/2010/main" val="20739913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76</a:t>
            </a:fld>
            <a:endParaRPr lang="en-US"/>
          </a:p>
        </p:txBody>
      </p:sp>
    </p:spTree>
    <p:extLst>
      <p:ext uri="{BB962C8B-B14F-4D97-AF65-F5344CB8AC3E}">
        <p14:creationId xmlns:p14="http://schemas.microsoft.com/office/powerpoint/2010/main" val="17412614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77</a:t>
            </a:fld>
            <a:endParaRPr lang="en-US"/>
          </a:p>
        </p:txBody>
      </p:sp>
    </p:spTree>
    <p:extLst>
      <p:ext uri="{BB962C8B-B14F-4D97-AF65-F5344CB8AC3E}">
        <p14:creationId xmlns:p14="http://schemas.microsoft.com/office/powerpoint/2010/main" val="25601520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Courier New" pitchFamily="49" charset="0"/>
              <a:buChar char="o"/>
            </a:pPr>
            <a:r>
              <a:rPr lang="en-US" dirty="0"/>
              <a:t>A detailed list of the items being sold,</a:t>
            </a:r>
          </a:p>
          <a:p>
            <a:pPr lvl="1">
              <a:buFont typeface="Courier New" pitchFamily="49" charset="0"/>
              <a:buChar char="o"/>
            </a:pPr>
            <a:r>
              <a:rPr lang="en-US" dirty="0"/>
              <a:t>The time, date, and place where the auction will be held,</a:t>
            </a:r>
          </a:p>
          <a:p>
            <a:pPr lvl="1">
              <a:buFont typeface="Courier New" pitchFamily="49" charset="0"/>
              <a:buChar char="o"/>
            </a:pPr>
            <a:r>
              <a:rPr lang="en-US" dirty="0"/>
              <a:t>A copy of the auctioneer's contract,</a:t>
            </a:r>
          </a:p>
          <a:p>
            <a:pPr lvl="1">
              <a:buFont typeface="Courier New" pitchFamily="49" charset="0"/>
              <a:buChar char="o"/>
            </a:pPr>
            <a:r>
              <a:rPr lang="en-US" dirty="0"/>
              <a:t>Copies of specifications and bids for auctioneer's services (if applicable),</a:t>
            </a:r>
          </a:p>
          <a:p>
            <a:pPr lvl="1">
              <a:buFont typeface="Courier New" pitchFamily="49" charset="0"/>
              <a:buChar char="o"/>
            </a:pPr>
            <a:r>
              <a:rPr lang="en-US" dirty="0"/>
              <a:t>A list of potential buyers who are being sent a notification of the auction; and</a:t>
            </a:r>
          </a:p>
          <a:p>
            <a:pPr lvl="1">
              <a:buFont typeface="Courier New" pitchFamily="49" charset="0"/>
              <a:buChar char="o"/>
            </a:pPr>
            <a:r>
              <a:rPr lang="en-US" dirty="0"/>
              <a:t>A copy of, or a draft of, a legal advertisement to notify potential bidders of the day, time, and place of auction.</a:t>
            </a:r>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78</a:t>
            </a:fld>
            <a:endParaRPr lang="en-US"/>
          </a:p>
        </p:txBody>
      </p:sp>
    </p:spTree>
    <p:extLst>
      <p:ext uri="{BB962C8B-B14F-4D97-AF65-F5344CB8AC3E}">
        <p14:creationId xmlns:p14="http://schemas.microsoft.com/office/powerpoint/2010/main" val="5192206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itchFamily="34" charset="0"/>
              <a:buChar char="•"/>
            </a:pPr>
            <a:r>
              <a:rPr lang="en-US" dirty="0">
                <a:solidFill>
                  <a:srgbClr val="FF0000"/>
                </a:solidFill>
              </a:rPr>
              <a:t>Example</a:t>
            </a:r>
            <a:r>
              <a:rPr lang="en-US" dirty="0"/>
              <a:t>:</a:t>
            </a:r>
            <a:r>
              <a:rPr lang="en-US" baseline="0" dirty="0"/>
              <a:t> </a:t>
            </a:r>
            <a:r>
              <a:rPr lang="en-US" dirty="0"/>
              <a:t>If item</a:t>
            </a:r>
            <a:r>
              <a:rPr lang="en-US" baseline="0" dirty="0"/>
              <a:t> or group of items has $6000 value and your trade-in is for $2000, two competitive bids are required because the value of the new item(s) is over $5000.  </a:t>
            </a:r>
          </a:p>
          <a:p>
            <a:pPr marL="173422" indent="-173422" defTabSz="924916">
              <a:buFont typeface="Arial" pitchFamily="34" charset="0"/>
              <a:buChar char="•"/>
              <a:defRPr/>
            </a:pPr>
            <a:r>
              <a:rPr lang="en-US" dirty="0"/>
              <a:t>See Section 8.101.01.2 of the Procurement Manual</a:t>
            </a:r>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79</a:t>
            </a:fld>
            <a:endParaRPr lang="en-US"/>
          </a:p>
        </p:txBody>
      </p:sp>
    </p:spTree>
    <p:extLst>
      <p:ext uri="{BB962C8B-B14F-4D97-AF65-F5344CB8AC3E}">
        <p14:creationId xmlns:p14="http://schemas.microsoft.com/office/powerpoint/2010/main" val="18277085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approval is required from OPT or OSA when computer or telecommunication equipment is sold,</a:t>
            </a:r>
            <a:r>
              <a:rPr lang="en-US" baseline="0" dirty="0"/>
              <a:t> traded or transferred. The same procedures must be followed.</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80</a:t>
            </a:fld>
            <a:endParaRPr lang="en-US"/>
          </a:p>
        </p:txBody>
      </p:sp>
    </p:spTree>
    <p:extLst>
      <p:ext uri="{BB962C8B-B14F-4D97-AF65-F5344CB8AC3E}">
        <p14:creationId xmlns:p14="http://schemas.microsoft.com/office/powerpoint/2010/main" val="36519365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approval is required from OPT or OSA when computer or telecommunication equipment is sold,</a:t>
            </a:r>
            <a:r>
              <a:rPr lang="en-US" baseline="0" dirty="0"/>
              <a:t> traded or transferred. The same procedures must be followed.</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81</a:t>
            </a:fld>
            <a:endParaRPr lang="en-US"/>
          </a:p>
        </p:txBody>
      </p:sp>
    </p:spTree>
    <p:extLst>
      <p:ext uri="{BB962C8B-B14F-4D97-AF65-F5344CB8AC3E}">
        <p14:creationId xmlns:p14="http://schemas.microsoft.com/office/powerpoint/2010/main" val="5062604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a:t>
            </a:r>
            <a:r>
              <a:rPr lang="en-US" baseline="0" dirty="0"/>
              <a:t> section of Procurement Manual.</a:t>
            </a:r>
          </a:p>
          <a:p>
            <a:r>
              <a:rPr lang="en-US" baseline="0" dirty="0"/>
              <a:t>Starting July 1, 2014 </a:t>
            </a:r>
            <a:r>
              <a:rPr lang="en-US" baseline="0"/>
              <a:t>e-waste shall </a:t>
            </a:r>
            <a:r>
              <a:rPr lang="en-US" baseline="0" dirty="0"/>
              <a:t>be disposed of by a certified recycler. </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82</a:t>
            </a:fld>
            <a:endParaRPr lang="en-US"/>
          </a:p>
        </p:txBody>
      </p:sp>
    </p:spTree>
    <p:extLst>
      <p:ext uri="{BB962C8B-B14F-4D97-AF65-F5344CB8AC3E}">
        <p14:creationId xmlns:p14="http://schemas.microsoft.com/office/powerpoint/2010/main" val="4152096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2161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83</a:t>
            </a:fld>
            <a:endParaRPr lang="en-US"/>
          </a:p>
        </p:txBody>
      </p:sp>
    </p:spTree>
    <p:extLst>
      <p:ext uri="{BB962C8B-B14F-4D97-AF65-F5344CB8AC3E}">
        <p14:creationId xmlns:p14="http://schemas.microsoft.com/office/powerpoint/2010/main" val="11694198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84</a:t>
            </a:fld>
            <a:endParaRPr lang="en-US"/>
          </a:p>
        </p:txBody>
      </p:sp>
    </p:spTree>
    <p:extLst>
      <p:ext uri="{BB962C8B-B14F-4D97-AF65-F5344CB8AC3E}">
        <p14:creationId xmlns:p14="http://schemas.microsoft.com/office/powerpoint/2010/main" val="11415012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itchFamily="34" charset="0"/>
              <a:buChar char="•"/>
            </a:pPr>
            <a:endParaRPr lang="en-US" b="0" u="none" dirty="0"/>
          </a:p>
        </p:txBody>
      </p:sp>
      <p:sp>
        <p:nvSpPr>
          <p:cNvPr id="4" name="Slide Number Placeholder 3"/>
          <p:cNvSpPr>
            <a:spLocks noGrp="1"/>
          </p:cNvSpPr>
          <p:nvPr>
            <p:ph type="sldNum" sz="quarter" idx="10"/>
          </p:nvPr>
        </p:nvSpPr>
        <p:spPr/>
        <p:txBody>
          <a:bodyPr/>
          <a:lstStyle/>
          <a:p>
            <a:fld id="{C18CFB02-116A-451B-9ECD-9AA02AF54E32}" type="slidenum">
              <a:rPr lang="en-US" smtClean="0"/>
              <a:t>85</a:t>
            </a:fld>
            <a:endParaRPr lang="en-US"/>
          </a:p>
        </p:txBody>
      </p:sp>
    </p:spTree>
    <p:extLst>
      <p:ext uri="{BB962C8B-B14F-4D97-AF65-F5344CB8AC3E}">
        <p14:creationId xmlns:p14="http://schemas.microsoft.com/office/powerpoint/2010/main" val="3203681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86</a:t>
            </a:fld>
            <a:endParaRPr lang="en-US"/>
          </a:p>
        </p:txBody>
      </p:sp>
    </p:spTree>
    <p:extLst>
      <p:ext uri="{BB962C8B-B14F-4D97-AF65-F5344CB8AC3E}">
        <p14:creationId xmlns:p14="http://schemas.microsoft.com/office/powerpoint/2010/main" val="35003331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5"/>
              </a:spcAft>
            </a:pPr>
            <a:r>
              <a:rPr lang="en-US" dirty="0">
                <a:latin typeface="Times New Roman"/>
                <a:ea typeface="Times New Roman"/>
                <a:cs typeface="Times New Roman"/>
              </a:rPr>
              <a:t>In listing the quotes when multiple suppliers are available, the suppliers’ name may be listed by name and address, or they may simply be designated as supplier 1, supplier 2, etc. The agency shall maintain a file for each such purchase which shall contain, but is not limited to:</a:t>
            </a:r>
          </a:p>
          <a:p>
            <a:pPr>
              <a:lnSpc>
                <a:spcPct val="115000"/>
              </a:lnSpc>
              <a:spcAft>
                <a:spcPts val="1015"/>
              </a:spcAft>
            </a:pPr>
            <a:endParaRPr lang="en-US" sz="1100" dirty="0">
              <a:ea typeface="Times New Roman"/>
              <a:cs typeface="Times New Roman"/>
            </a:endParaRPr>
          </a:p>
          <a:p>
            <a:pPr marL="348161" indent="-348161">
              <a:lnSpc>
                <a:spcPct val="115000"/>
              </a:lnSpc>
              <a:buFont typeface="+mj-lt"/>
              <a:buAutoNum type="arabicParenBoth"/>
            </a:pPr>
            <a:r>
              <a:rPr lang="en-US" dirty="0">
                <a:latin typeface="Times New Roman"/>
                <a:ea typeface="Times New Roman"/>
                <a:cs typeface="Times New Roman"/>
              </a:rPr>
              <a:t>Description of the equipment being purchased;</a:t>
            </a:r>
            <a:endParaRPr lang="en-US" sz="1100" dirty="0">
              <a:ea typeface="Times New Roman"/>
              <a:cs typeface="Times New Roman"/>
            </a:endParaRPr>
          </a:p>
          <a:p>
            <a:pPr marL="348161" indent="-348161">
              <a:lnSpc>
                <a:spcPct val="115000"/>
              </a:lnSpc>
              <a:buFont typeface="+mj-lt"/>
              <a:buAutoNum type="arabicParenBoth"/>
            </a:pPr>
            <a:r>
              <a:rPr lang="en-US" dirty="0">
                <a:latin typeface="Times New Roman"/>
                <a:ea typeface="Times New Roman"/>
                <a:cs typeface="Times New Roman"/>
              </a:rPr>
              <a:t>Specifications (if used);</a:t>
            </a:r>
            <a:endParaRPr lang="en-US" sz="1100" dirty="0">
              <a:ea typeface="Times New Roman"/>
              <a:cs typeface="Times New Roman"/>
            </a:endParaRPr>
          </a:p>
          <a:p>
            <a:pPr marL="348161" indent="-348161">
              <a:lnSpc>
                <a:spcPct val="115000"/>
              </a:lnSpc>
              <a:buFont typeface="+mj-lt"/>
              <a:buAutoNum type="arabicParenBoth"/>
            </a:pPr>
            <a:r>
              <a:rPr lang="en-US" dirty="0">
                <a:latin typeface="Times New Roman"/>
                <a:ea typeface="Times New Roman"/>
                <a:cs typeface="Times New Roman"/>
              </a:rPr>
              <a:t>List of vendors receiving solicitation;</a:t>
            </a:r>
            <a:endParaRPr lang="en-US" sz="1100" dirty="0">
              <a:ea typeface="Times New Roman"/>
              <a:cs typeface="Times New Roman"/>
            </a:endParaRPr>
          </a:p>
          <a:p>
            <a:pPr marL="348161" indent="-348161">
              <a:lnSpc>
                <a:spcPct val="115000"/>
              </a:lnSpc>
              <a:buFont typeface="+mj-lt"/>
              <a:buAutoNum type="arabicParenBoth"/>
            </a:pPr>
            <a:r>
              <a:rPr lang="en-US" dirty="0">
                <a:latin typeface="Times New Roman"/>
                <a:ea typeface="Times New Roman"/>
                <a:cs typeface="Times New Roman"/>
              </a:rPr>
              <a:t>Copies of quotes;</a:t>
            </a:r>
            <a:endParaRPr lang="en-US" sz="1100" dirty="0">
              <a:ea typeface="Times New Roman"/>
              <a:cs typeface="Times New Roman"/>
            </a:endParaRPr>
          </a:p>
          <a:p>
            <a:pPr marL="348161" indent="-348161">
              <a:lnSpc>
                <a:spcPct val="115000"/>
              </a:lnSpc>
              <a:buFont typeface="+mj-lt"/>
              <a:buAutoNum type="arabicParenBoth"/>
            </a:pPr>
            <a:r>
              <a:rPr lang="en-US" dirty="0">
                <a:latin typeface="Times New Roman"/>
                <a:ea typeface="Times New Roman"/>
                <a:cs typeface="Times New Roman"/>
              </a:rPr>
              <a:t>Justification for single-source purchase (if single-source provision is exercised);</a:t>
            </a:r>
            <a:endParaRPr lang="en-US" sz="1100" dirty="0">
              <a:ea typeface="Times New Roman"/>
              <a:cs typeface="Times New Roman"/>
            </a:endParaRPr>
          </a:p>
          <a:p>
            <a:pPr marL="348161" indent="-348161">
              <a:lnSpc>
                <a:spcPct val="115000"/>
              </a:lnSpc>
              <a:buFont typeface="+mj-lt"/>
              <a:buAutoNum type="arabicParenBoth"/>
            </a:pPr>
            <a:r>
              <a:rPr lang="en-US" dirty="0">
                <a:latin typeface="Times New Roman"/>
                <a:ea typeface="Times New Roman"/>
                <a:cs typeface="Times New Roman"/>
              </a:rPr>
              <a:t>Justification for accepting other than the low bid (if other than the low bid is receiving the award); and</a:t>
            </a:r>
            <a:endParaRPr lang="en-US" sz="1100" dirty="0">
              <a:ea typeface="Times New Roman"/>
              <a:cs typeface="Times New Roman"/>
            </a:endParaRPr>
          </a:p>
          <a:p>
            <a:pPr marL="348161" indent="-348161">
              <a:lnSpc>
                <a:spcPct val="115000"/>
              </a:lnSpc>
              <a:spcAft>
                <a:spcPts val="1015"/>
              </a:spcAft>
              <a:buFont typeface="+mj-lt"/>
              <a:buAutoNum type="arabicParenBoth"/>
            </a:pPr>
            <a:r>
              <a:rPr lang="en-US" dirty="0">
                <a:latin typeface="Times New Roman"/>
                <a:ea typeface="Times New Roman"/>
                <a:cs typeface="Times New Roman"/>
              </a:rPr>
              <a:t>Any other documentation relative to the purchase.</a:t>
            </a:r>
            <a:endParaRPr lang="en-US" sz="1100" dirty="0">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87</a:t>
            </a:fld>
            <a:endParaRPr lang="en-US"/>
          </a:p>
        </p:txBody>
      </p:sp>
    </p:spTree>
    <p:extLst>
      <p:ext uri="{BB962C8B-B14F-4D97-AF65-F5344CB8AC3E}">
        <p14:creationId xmlns:p14="http://schemas.microsoft.com/office/powerpoint/2010/main" val="1974374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Surveillance</a:t>
            </a:r>
            <a:r>
              <a:rPr lang="en-US" baseline="0" dirty="0"/>
              <a:t> Equipment definition</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88</a:t>
            </a:fld>
            <a:endParaRPr lang="en-US"/>
          </a:p>
        </p:txBody>
      </p:sp>
    </p:spTree>
    <p:extLst>
      <p:ext uri="{BB962C8B-B14F-4D97-AF65-F5344CB8AC3E}">
        <p14:creationId xmlns:p14="http://schemas.microsoft.com/office/powerpoint/2010/main" val="305679926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Hi-Tech</a:t>
            </a:r>
            <a:r>
              <a:rPr lang="en-US" baseline="0" dirty="0"/>
              <a:t> Equipment definition</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89</a:t>
            </a:fld>
            <a:endParaRPr lang="en-US"/>
          </a:p>
        </p:txBody>
      </p:sp>
    </p:spTree>
    <p:extLst>
      <p:ext uri="{BB962C8B-B14F-4D97-AF65-F5344CB8AC3E}">
        <p14:creationId xmlns:p14="http://schemas.microsoft.com/office/powerpoint/2010/main" val="131258215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itchFamily="34" charset="0"/>
              <a:buChar char="•"/>
            </a:pPr>
            <a:r>
              <a:rPr lang="en-US" dirty="0"/>
              <a:t>Use Generic Rental</a:t>
            </a:r>
            <a:r>
              <a:rPr lang="en-US" baseline="0" dirty="0"/>
              <a:t> Agreement</a:t>
            </a:r>
          </a:p>
          <a:p>
            <a:pPr marL="173422" indent="-173422">
              <a:buFont typeface="Arial" pitchFamily="34" charset="0"/>
              <a:buChar char="•"/>
            </a:pPr>
            <a:r>
              <a:rPr lang="en-US" baseline="0" dirty="0"/>
              <a:t>If you don’t use State Contract, make sure you get quotes or bids depending on spend </a:t>
            </a:r>
            <a:r>
              <a:rPr lang="en-US" b="1" u="sng" baseline="0" dirty="0"/>
              <a:t>over period of rental </a:t>
            </a:r>
          </a:p>
          <a:p>
            <a:pPr marL="635879" lvl="1" indent="-173422">
              <a:buFont typeface="Arial" pitchFamily="34" charset="0"/>
              <a:buChar char="•"/>
            </a:pPr>
            <a:r>
              <a:rPr lang="en-US" b="0" u="none" baseline="0" dirty="0"/>
              <a:t>Including renewal periods</a:t>
            </a:r>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90</a:t>
            </a:fld>
            <a:endParaRPr lang="en-US"/>
          </a:p>
        </p:txBody>
      </p:sp>
    </p:spTree>
    <p:extLst>
      <p:ext uri="{BB962C8B-B14F-4D97-AF65-F5344CB8AC3E}">
        <p14:creationId xmlns:p14="http://schemas.microsoft.com/office/powerpoint/2010/main" val="27968270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Careful evaluation of the economics of leasing versus buying is required prior to making the decision to award a lease or lease-purchase contract. Such evaluation examines the comparative costs of leasing and the costs of outright purchase and maintenance, projected as total costs for the estimated use of the item, and the consideration of other pertinent factors such as continuing need and functional obsolescence or inefficiencies which could result from technological advancements. </a:t>
            </a:r>
          </a:p>
          <a:p>
            <a:endParaRPr lang="en-US" dirty="0"/>
          </a:p>
          <a:p>
            <a:pPr marL="173422" indent="-173422">
              <a:buFont typeface="Arial" panose="020B0604020202020204" pitchFamily="34" charset="0"/>
              <a:buChar char="•"/>
            </a:pPr>
            <a:r>
              <a:rPr lang="en-US" dirty="0"/>
              <a:t>The question of leasing versus buying involves policy matters important to the budget function as well as to procurement, and the budget and procurement entities need to collaborate in establishing criteria or guidelines applicable to lease and lease-purchase. </a:t>
            </a:r>
          </a:p>
          <a:p>
            <a:endParaRPr lang="en-US" dirty="0"/>
          </a:p>
          <a:p>
            <a:pPr marL="173422" indent="-173422">
              <a:buFont typeface="Arial" panose="020B0604020202020204" pitchFamily="34" charset="0"/>
              <a:buChar char="•"/>
            </a:pPr>
            <a:r>
              <a:rPr lang="en-US" dirty="0"/>
              <a:t>Any contract that by the terms of such contract obligates the lessee to make payments for any period past the last day of the fiscal year in which the contract was entered into shall include a non-appropriation clause. 	</a:t>
            </a:r>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91</a:t>
            </a:fld>
            <a:endParaRPr lang="en-US"/>
          </a:p>
        </p:txBody>
      </p:sp>
    </p:spTree>
    <p:extLst>
      <p:ext uri="{BB962C8B-B14F-4D97-AF65-F5344CB8AC3E}">
        <p14:creationId xmlns:p14="http://schemas.microsoft.com/office/powerpoint/2010/main" val="259366581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Purchase</a:t>
            </a:r>
            <a:r>
              <a:rPr lang="en-US" baseline="0" dirty="0"/>
              <a:t> option could possibly change the bid that was received and the funds come from contractual but with purchase the funds come from equipment</a:t>
            </a:r>
          </a:p>
          <a:p>
            <a:pPr marL="173422" indent="-173422">
              <a:buFont typeface="Arial" panose="020B0604020202020204" pitchFamily="34" charset="0"/>
              <a:buChar char="•"/>
            </a:pPr>
            <a:r>
              <a:rPr lang="en-US" baseline="0" dirty="0"/>
              <a:t>Cannot use contractual money to purchase equipment </a:t>
            </a:r>
          </a:p>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92</a:t>
            </a:fld>
            <a:endParaRPr lang="en-US"/>
          </a:p>
        </p:txBody>
      </p:sp>
    </p:spTree>
    <p:extLst>
      <p:ext uri="{BB962C8B-B14F-4D97-AF65-F5344CB8AC3E}">
        <p14:creationId xmlns:p14="http://schemas.microsoft.com/office/powerpoint/2010/main" val="1412819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organizations that you are most familiar with are the first</a:t>
            </a:r>
            <a:r>
              <a:rPr lang="en-US" baseline="0" dirty="0"/>
              <a:t> 2 (MAGPPA and NIGP) – participation and involvement in these organizations is strongly encouraged!</a:t>
            </a:r>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5348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If</a:t>
            </a:r>
            <a:r>
              <a:rPr lang="en-US" baseline="0" dirty="0"/>
              <a:t> the contract is cancelled for non availability of funds, equipment will be returned to lessor and state has no further obligations except all payments due up to the end of the fiscal year when funding was still available </a:t>
            </a:r>
          </a:p>
          <a:p>
            <a:pPr marL="173422" indent="-173422">
              <a:buFont typeface="Arial" panose="020B0604020202020204" pitchFamily="34" charset="0"/>
              <a:buChar char="•"/>
            </a:pPr>
            <a:r>
              <a:rPr lang="en-US" baseline="0" dirty="0"/>
              <a:t>Belinda Russell will be contact for Master Lease </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93</a:t>
            </a:fld>
            <a:endParaRPr lang="en-US"/>
          </a:p>
        </p:txBody>
      </p:sp>
    </p:spTree>
    <p:extLst>
      <p:ext uri="{BB962C8B-B14F-4D97-AF65-F5344CB8AC3E}">
        <p14:creationId xmlns:p14="http://schemas.microsoft.com/office/powerpoint/2010/main" val="38514482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94</a:t>
            </a:fld>
            <a:endParaRPr lang="en-US"/>
          </a:p>
        </p:txBody>
      </p:sp>
    </p:spTree>
    <p:extLst>
      <p:ext uri="{BB962C8B-B14F-4D97-AF65-F5344CB8AC3E}">
        <p14:creationId xmlns:p14="http://schemas.microsoft.com/office/powerpoint/2010/main" val="325648938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95</a:t>
            </a:fld>
            <a:endParaRPr lang="en-US"/>
          </a:p>
        </p:txBody>
      </p:sp>
    </p:spTree>
    <p:extLst>
      <p:ext uri="{BB962C8B-B14F-4D97-AF65-F5344CB8AC3E}">
        <p14:creationId xmlns:p14="http://schemas.microsoft.com/office/powerpoint/2010/main" val="149555229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a:rPr>
              <a:t>Special Clause:</a:t>
            </a:r>
          </a:p>
          <a:p>
            <a:endParaRPr lang="en-US" i="1" dirty="0">
              <a:latin typeface="Times New Roman"/>
            </a:endParaRPr>
          </a:p>
          <a:p>
            <a:r>
              <a:rPr lang="en-US" i="1" dirty="0">
                <a:latin typeface="Times New Roman"/>
              </a:rPr>
              <a:t>Mississippi law requires that specifications be written so as to promote the use of products made from recovered materials. Therefore, bidders are asked to consider bidding on a product made from recovered materials; provided, however, that any product bid must be equal in quality, weight, texture, and color to the product required by these specifications. For the purposes of these specifications, a commodity made from recovered materials must be at least 20% post-consumer waste as defined by EPA and ASTM.</a:t>
            </a:r>
            <a:endParaRPr lang="en-US" dirty="0">
              <a:effectLst/>
            </a:endParaRPr>
          </a:p>
          <a:p>
            <a:r>
              <a:rPr lang="en-US" dirty="0"/>
              <a:t> Examples:</a:t>
            </a:r>
            <a:r>
              <a:rPr lang="en-US" baseline="0" dirty="0"/>
              <a:t> Paper Bids, Printing, </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96</a:t>
            </a:fld>
            <a:endParaRPr lang="en-US"/>
          </a:p>
        </p:txBody>
      </p:sp>
    </p:spTree>
    <p:extLst>
      <p:ext uri="{BB962C8B-B14F-4D97-AF65-F5344CB8AC3E}">
        <p14:creationId xmlns:p14="http://schemas.microsoft.com/office/powerpoint/2010/main" val="352989082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is used as an example only</a:t>
            </a:r>
          </a:p>
        </p:txBody>
      </p:sp>
      <p:sp>
        <p:nvSpPr>
          <p:cNvPr id="4" name="Slide Number Placeholder 3"/>
          <p:cNvSpPr>
            <a:spLocks noGrp="1"/>
          </p:cNvSpPr>
          <p:nvPr>
            <p:ph type="sldNum" sz="quarter" idx="10"/>
          </p:nvPr>
        </p:nvSpPr>
        <p:spPr/>
        <p:txBody>
          <a:bodyPr/>
          <a:lstStyle/>
          <a:p>
            <a:fld id="{C18CFB02-116A-451B-9ECD-9AA02AF54E32}" type="slidenum">
              <a:rPr lang="en-US" smtClean="0"/>
              <a:t>97</a:t>
            </a:fld>
            <a:endParaRPr lang="en-US"/>
          </a:p>
        </p:txBody>
      </p:sp>
    </p:spTree>
    <p:extLst>
      <p:ext uri="{BB962C8B-B14F-4D97-AF65-F5344CB8AC3E}">
        <p14:creationId xmlns:p14="http://schemas.microsoft.com/office/powerpoint/2010/main" val="417785580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98</a:t>
            </a:fld>
            <a:endParaRPr lang="en-US"/>
          </a:p>
        </p:txBody>
      </p:sp>
    </p:spTree>
    <p:extLst>
      <p:ext uri="{BB962C8B-B14F-4D97-AF65-F5344CB8AC3E}">
        <p14:creationId xmlns:p14="http://schemas.microsoft.com/office/powerpoint/2010/main" val="266678855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100</a:t>
            </a:fld>
            <a:endParaRPr lang="en-US"/>
          </a:p>
        </p:txBody>
      </p:sp>
    </p:spTree>
    <p:extLst>
      <p:ext uri="{BB962C8B-B14F-4D97-AF65-F5344CB8AC3E}">
        <p14:creationId xmlns:p14="http://schemas.microsoft.com/office/powerpoint/2010/main" val="218612969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Pull up training tool document and discuss</a:t>
            </a:r>
          </a:p>
          <a:p>
            <a:r>
              <a:rPr lang="en-US" dirty="0"/>
              <a:t>Does</a:t>
            </a:r>
            <a:r>
              <a:rPr lang="en-US" baseline="0" dirty="0"/>
              <a:t> everyone know how to find the P-1 Training Tool on </a:t>
            </a:r>
            <a:r>
              <a:rPr lang="en-US" baseline="0" dirty="0" err="1"/>
              <a:t>dfa’s</a:t>
            </a:r>
            <a:r>
              <a:rPr lang="en-US" baseline="0" dirty="0"/>
              <a:t> website?</a:t>
            </a:r>
          </a:p>
          <a:p>
            <a:r>
              <a:rPr lang="en-US" baseline="0" dirty="0"/>
              <a:t>Everyone pull up the P-1 Training Tool now!</a:t>
            </a:r>
            <a:endParaRPr lang="en-US" dirty="0"/>
          </a:p>
          <a:p>
            <a:r>
              <a:rPr lang="en-US" dirty="0"/>
              <a:t>Explain</a:t>
            </a:r>
            <a:r>
              <a:rPr lang="en-US" baseline="0" dirty="0"/>
              <a:t> where to find the P-1 Training Tool on our website for reference as needed.</a:t>
            </a:r>
          </a:p>
          <a:p>
            <a:r>
              <a:rPr lang="en-US" u="sng" baseline="0" dirty="0"/>
              <a:t>Training</a:t>
            </a:r>
            <a:r>
              <a:rPr lang="en-US" baseline="0" dirty="0"/>
              <a:t> has step by step instructions on how to complete a P1 in MAGIC.</a:t>
            </a:r>
          </a:p>
          <a:p>
            <a:r>
              <a:rPr lang="en-US" baseline="0" dirty="0"/>
              <a:t>Go to www.dfa.state.ms.us</a:t>
            </a:r>
          </a:p>
          <a:p>
            <a:r>
              <a:rPr lang="en-US" baseline="0" dirty="0"/>
              <a:t>Click on State Purchasing, Travel, and Fleet Management</a:t>
            </a:r>
          </a:p>
          <a:p>
            <a:r>
              <a:rPr lang="en-US" baseline="0" dirty="0"/>
              <a:t>Click on </a:t>
            </a:r>
            <a:r>
              <a:rPr lang="en-US" u="sng" baseline="0" dirty="0"/>
              <a:t>Purchasing Tools</a:t>
            </a:r>
          </a:p>
          <a:p>
            <a:r>
              <a:rPr lang="en-US" baseline="0" dirty="0"/>
              <a:t>Click on P1 Purchasing Request-Electronic  Has all the information about the different types of P1’s we will talk about today.</a:t>
            </a:r>
          </a:p>
          <a:p>
            <a:pPr defTabSz="935476">
              <a:defRPr/>
            </a:pPr>
            <a:r>
              <a:rPr lang="en-US" dirty="0"/>
              <a:t>Common problems:</a:t>
            </a:r>
          </a:p>
          <a:p>
            <a:pPr defTabSz="935476">
              <a:defRPr/>
            </a:pPr>
            <a:r>
              <a:rPr lang="en-US" u="sng" dirty="0"/>
              <a:t>Contract</a:t>
            </a:r>
            <a:r>
              <a:rPr lang="en-US" u="sng" baseline="0" dirty="0"/>
              <a:t> Number</a:t>
            </a:r>
            <a:r>
              <a:rPr lang="en-US" baseline="0" dirty="0"/>
              <a:t>…. 1</a:t>
            </a:r>
            <a:r>
              <a:rPr lang="en-US" baseline="30000" dirty="0"/>
              <a:t>st</a:t>
            </a:r>
            <a:r>
              <a:rPr lang="en-US" baseline="0" dirty="0"/>
              <a:t> 3 digits should be the agency number, next 2 digits should be the current budget year, next 3 digits should be the agencies numbering sequence, and the last 3 digits will be OPT approvers initials. </a:t>
            </a:r>
          </a:p>
          <a:p>
            <a:pPr defTabSz="935476">
              <a:defRPr/>
            </a:pPr>
            <a:r>
              <a:rPr lang="en-US" u="sng" baseline="0" dirty="0"/>
              <a:t>Short Contract type:  type of solicitation</a:t>
            </a:r>
          </a:p>
          <a:p>
            <a:pPr defTabSz="935476">
              <a:defRPr/>
            </a:pPr>
            <a:r>
              <a:rPr lang="en-US" u="sng" baseline="0" dirty="0"/>
              <a:t>Header supplier text:  brief description of procurement</a:t>
            </a:r>
          </a:p>
          <a:p>
            <a:pPr defTabSz="935476">
              <a:defRPr/>
            </a:pPr>
            <a:r>
              <a:rPr lang="en-US" u="sng" baseline="0" dirty="0"/>
              <a:t>Description</a:t>
            </a:r>
            <a:r>
              <a:rPr lang="en-US" baseline="0" dirty="0"/>
              <a:t> should be what type of P1 such as Bid Solicitation for….., Sole Source Request for…., Research Request for….</a:t>
            </a:r>
            <a:r>
              <a:rPr lang="en-US" baseline="0" dirty="0" err="1"/>
              <a:t>etc</a:t>
            </a:r>
            <a:r>
              <a:rPr lang="en-US" baseline="0" dirty="0"/>
              <a:t>…</a:t>
            </a:r>
          </a:p>
          <a:p>
            <a:pPr defTabSz="935476">
              <a:defRPr/>
            </a:pPr>
            <a:r>
              <a:rPr lang="en-US" u="sng" baseline="0" dirty="0"/>
              <a:t>Contract Type</a:t>
            </a:r>
            <a:r>
              <a:rPr lang="en-US" baseline="0" dirty="0"/>
              <a:t>, OPTFM P1</a:t>
            </a:r>
          </a:p>
          <a:p>
            <a:pPr defTabSz="935476">
              <a:defRPr/>
            </a:pPr>
            <a:r>
              <a:rPr lang="en-US" baseline="0" dirty="0"/>
              <a:t>Request type:  IS THE TYPE OF PROCUREMENT</a:t>
            </a:r>
          </a:p>
          <a:p>
            <a:pPr defTabSz="935476">
              <a:defRPr/>
            </a:pPr>
            <a:r>
              <a:rPr lang="en-US" u="sng" baseline="0" dirty="0"/>
              <a:t>Expiration Dates</a:t>
            </a:r>
            <a:r>
              <a:rPr lang="en-US" baseline="0" dirty="0"/>
              <a:t>, put date out far enough that there is plenty of time for the product to be delivered, received, invoiced, and paid for before P1 expires.</a:t>
            </a:r>
          </a:p>
          <a:p>
            <a:pPr defTabSz="935476">
              <a:defRPr/>
            </a:pPr>
            <a:r>
              <a:rPr lang="en-US" baseline="0" dirty="0"/>
              <a:t>When </a:t>
            </a:r>
            <a:r>
              <a:rPr lang="en-US" u="sng" baseline="0" dirty="0"/>
              <a:t>correcting P1’s</a:t>
            </a:r>
            <a:r>
              <a:rPr lang="en-US" baseline="0" dirty="0"/>
              <a:t> please do not copy P1 to start over, always amend original P1 so that you do not lose you P1 history.</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174146008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CLASS REVIEW THE LIST ON OPTFM WEBSITE ALONG WITH THE REQUIREMENTS FOR EACH</a:t>
            </a:r>
          </a:p>
        </p:txBody>
      </p:sp>
      <p:sp>
        <p:nvSpPr>
          <p:cNvPr id="4" name="Slide Number Placeholder 3"/>
          <p:cNvSpPr>
            <a:spLocks noGrp="1"/>
          </p:cNvSpPr>
          <p:nvPr>
            <p:ph type="sldNum" sz="quarter" idx="10"/>
          </p:nvPr>
        </p:nvSpPr>
        <p:spPr/>
        <p:txBody>
          <a:bodyPr/>
          <a:lstStyle/>
          <a:p>
            <a:fld id="{C18CFB02-116A-451B-9ECD-9AA02AF54E32}" type="slidenum">
              <a:rPr lang="en-US" smtClean="0">
                <a:solidFill>
                  <a:prstClr val="black"/>
                </a:solidFill>
              </a:rPr>
              <a:pPr/>
              <a:t>103</a:t>
            </a:fld>
            <a:endParaRPr lang="en-US">
              <a:solidFill>
                <a:prstClr val="black"/>
              </a:solidFill>
            </a:endParaRPr>
          </a:p>
        </p:txBody>
      </p:sp>
    </p:spTree>
    <p:extLst>
      <p:ext uri="{BB962C8B-B14F-4D97-AF65-F5344CB8AC3E}">
        <p14:creationId xmlns:p14="http://schemas.microsoft.com/office/powerpoint/2010/main" val="8939512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Emergency Purchases (this was</a:t>
            </a:r>
            <a:r>
              <a:rPr lang="en-US" baseline="0" dirty="0"/>
              <a:t> a recent legislative change and will be discussed more later in this session)</a:t>
            </a:r>
            <a:r>
              <a:rPr lang="en-US" dirty="0"/>
              <a:t> – Did you</a:t>
            </a:r>
            <a:r>
              <a:rPr lang="en-US" baseline="0" dirty="0"/>
              <a:t> read about this in p-notes</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104</a:t>
            </a:fld>
            <a:endParaRPr lang="en-US"/>
          </a:p>
        </p:txBody>
      </p:sp>
    </p:spTree>
    <p:extLst>
      <p:ext uri="{BB962C8B-B14F-4D97-AF65-F5344CB8AC3E}">
        <p14:creationId xmlns:p14="http://schemas.microsoft.com/office/powerpoint/2010/main" val="1086726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grpSp>
        <p:nvGrpSpPr>
          <p:cNvPr id="5" name="Group 1"/>
          <p:cNvGrpSpPr>
            <a:grpSpLocks/>
          </p:cNvGrpSpPr>
          <p:nvPr/>
        </p:nvGrpSpPr>
        <p:grpSpPr bwMode="auto">
          <a:xfrm>
            <a:off x="-4233" y="4953000"/>
            <a:ext cx="12196233"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r>
              <a:rPr lang="en-US"/>
              <a:t>8/30/2012</a:t>
            </a:r>
          </a:p>
        </p:txBody>
      </p:sp>
      <p:sp>
        <p:nvSpPr>
          <p:cNvPr id="12" name="Footer Placeholder 18"/>
          <p:cNvSpPr>
            <a:spLocks noGrp="1"/>
          </p:cNvSpPr>
          <p:nvPr>
            <p:ph type="ftr" sz="quarter" idx="11"/>
          </p:nvPr>
        </p:nvSpPr>
        <p:spPr/>
        <p:txBody>
          <a:bodyPr/>
          <a:lstStyle>
            <a:lvl1pPr>
              <a:defRPr smtClean="0">
                <a:solidFill>
                  <a:schemeClr val="accent1">
                    <a:tint val="20000"/>
                  </a:schemeClr>
                </a:solidFill>
              </a:defRPr>
            </a:lvl1pPr>
            <a:extLst/>
          </a:lstStyle>
          <a:p>
            <a:pPr>
              <a:defRPr/>
            </a:pPr>
            <a:r>
              <a:rPr lang="en-US">
                <a:solidFill>
                  <a:srgbClr val="2DA2BF">
                    <a:tint val="20000"/>
                  </a:srgbClr>
                </a:solidFill>
              </a:rPr>
              <a:t>Provided by the Office of Purchasing, Travel, and Fleet Management</a:t>
            </a:r>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1244FE41-063F-4436-8BFA-2378740187E6}" type="slidenum">
              <a:rPr lang="en-US"/>
              <a:pPr>
                <a:defRPr/>
              </a:pPr>
              <a:t>‹#›</a:t>
            </a:fld>
            <a:endParaRPr lang="en-US"/>
          </a:p>
        </p:txBody>
      </p:sp>
    </p:spTree>
    <p:extLst>
      <p:ext uri="{BB962C8B-B14F-4D97-AF65-F5344CB8AC3E}">
        <p14:creationId xmlns:p14="http://schemas.microsoft.com/office/powerpoint/2010/main" val="4152935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r>
              <a:rPr lang="en-US">
                <a:solidFill>
                  <a:prstClr val="black"/>
                </a:solidFill>
              </a:rPr>
              <a:t>8/30/2012</a:t>
            </a: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Provided by the Office of Purchasing, Travel, and Fleet Management</a:t>
            </a:r>
          </a:p>
        </p:txBody>
      </p:sp>
      <p:sp>
        <p:nvSpPr>
          <p:cNvPr id="6" name="Slide Number Placeholder 17"/>
          <p:cNvSpPr>
            <a:spLocks noGrp="1"/>
          </p:cNvSpPr>
          <p:nvPr>
            <p:ph type="sldNum" sz="quarter" idx="12"/>
          </p:nvPr>
        </p:nvSpPr>
        <p:spPr/>
        <p:txBody>
          <a:bodyPr/>
          <a:lstStyle>
            <a:lvl1pPr>
              <a:defRPr/>
            </a:lvl1pPr>
          </a:lstStyle>
          <a:p>
            <a:pPr>
              <a:defRPr/>
            </a:pPr>
            <a:fld id="{B60CDE2E-4A7D-4A0B-9889-C111FB4106D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20032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r>
              <a:rPr lang="en-US">
                <a:solidFill>
                  <a:prstClr val="black"/>
                </a:solidFill>
              </a:rPr>
              <a:t>8/30/2012</a:t>
            </a: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Provided by the Office of Purchasing, Travel, and Fleet Management</a:t>
            </a:r>
          </a:p>
        </p:txBody>
      </p:sp>
      <p:sp>
        <p:nvSpPr>
          <p:cNvPr id="6" name="Slide Number Placeholder 17"/>
          <p:cNvSpPr>
            <a:spLocks noGrp="1"/>
          </p:cNvSpPr>
          <p:nvPr>
            <p:ph type="sldNum" sz="quarter" idx="12"/>
          </p:nvPr>
        </p:nvSpPr>
        <p:spPr/>
        <p:txBody>
          <a:bodyPr/>
          <a:lstStyle>
            <a:lvl1pPr>
              <a:defRPr/>
            </a:lvl1pPr>
          </a:lstStyle>
          <a:p>
            <a:pPr>
              <a:defRPr/>
            </a:pPr>
            <a:fld id="{B02D31AB-6BC5-48D1-A3A9-6ECF1CB9ADF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2545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42485" y="96839"/>
            <a:ext cx="9544049" cy="1412875"/>
          </a:xfrm>
        </p:spPr>
        <p:txBody>
          <a:bodyPr/>
          <a:lstStyle/>
          <a:p>
            <a:r>
              <a:rPr lang="en-US"/>
              <a:t>Click to edit Master title style</a:t>
            </a:r>
          </a:p>
        </p:txBody>
      </p:sp>
      <p:sp>
        <p:nvSpPr>
          <p:cNvPr id="3" name="Text Placeholder 2"/>
          <p:cNvSpPr>
            <a:spLocks noGrp="1"/>
          </p:cNvSpPr>
          <p:nvPr>
            <p:ph type="body" sz="half" idx="1"/>
          </p:nvPr>
        </p:nvSpPr>
        <p:spPr>
          <a:xfrm>
            <a:off x="1265767" y="1981200"/>
            <a:ext cx="500591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474885" y="1981200"/>
            <a:ext cx="5005916"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474885" y="4114800"/>
            <a:ext cx="5005916"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145A80A7-EA0B-4A8E-9175-E9F9A2CD8627}" type="slidenum">
              <a:rPr lang="en-US"/>
              <a:pPr>
                <a:defRPr/>
              </a:pPr>
              <a:t>‹#›</a:t>
            </a:fld>
            <a:endParaRPr lang="en-US"/>
          </a:p>
        </p:txBody>
      </p:sp>
    </p:spTree>
    <p:extLst>
      <p:ext uri="{BB962C8B-B14F-4D97-AF65-F5344CB8AC3E}">
        <p14:creationId xmlns:p14="http://schemas.microsoft.com/office/powerpoint/2010/main" val="665344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42485" y="96839"/>
            <a:ext cx="9544049" cy="1412875"/>
          </a:xfrm>
        </p:spPr>
        <p:txBody>
          <a:bodyPr/>
          <a:lstStyle/>
          <a:p>
            <a:r>
              <a:rPr lang="en-US"/>
              <a:t>Click to edit Master title style</a:t>
            </a:r>
          </a:p>
        </p:txBody>
      </p:sp>
      <p:sp>
        <p:nvSpPr>
          <p:cNvPr id="3" name="Text Placeholder 2"/>
          <p:cNvSpPr>
            <a:spLocks noGrp="1"/>
          </p:cNvSpPr>
          <p:nvPr>
            <p:ph type="body" sz="half" idx="1"/>
          </p:nvPr>
        </p:nvSpPr>
        <p:spPr>
          <a:xfrm>
            <a:off x="1265767" y="1981200"/>
            <a:ext cx="500591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474885" y="1981200"/>
            <a:ext cx="5005916" cy="4114800"/>
          </a:xfrm>
        </p:spPr>
        <p:txBody>
          <a:bodyPr/>
          <a:lstStyle/>
          <a:p>
            <a:pPr lvl="0"/>
            <a:endParaRPr lang="en-US" noProof="0"/>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C5CD98D-8C3D-4C84-B1FF-B764F840CCC6}" type="slidenum">
              <a:rPr lang="en-US"/>
              <a:pPr>
                <a:defRPr/>
              </a:pPr>
              <a:t>‹#›</a:t>
            </a:fld>
            <a:endParaRPr lang="en-US"/>
          </a:p>
        </p:txBody>
      </p:sp>
    </p:spTree>
    <p:extLst>
      <p:ext uri="{BB962C8B-B14F-4D97-AF65-F5344CB8AC3E}">
        <p14:creationId xmlns:p14="http://schemas.microsoft.com/office/powerpoint/2010/main" val="3965920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42485" y="96839"/>
            <a:ext cx="9544049" cy="1412875"/>
          </a:xfrm>
        </p:spPr>
        <p:txBody>
          <a:bodyPr/>
          <a:lstStyle/>
          <a:p>
            <a:r>
              <a:rPr lang="en-US"/>
              <a:t>Click to edit Master title style</a:t>
            </a:r>
          </a:p>
        </p:txBody>
      </p:sp>
      <p:sp>
        <p:nvSpPr>
          <p:cNvPr id="3" name="Text Placeholder 2"/>
          <p:cNvSpPr>
            <a:spLocks noGrp="1"/>
          </p:cNvSpPr>
          <p:nvPr>
            <p:ph type="body" sz="half" idx="1"/>
          </p:nvPr>
        </p:nvSpPr>
        <p:spPr>
          <a:xfrm>
            <a:off x="1265767" y="1981200"/>
            <a:ext cx="500591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74885" y="1981200"/>
            <a:ext cx="500591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C666A9D-DB21-4538-9507-B7BDF44CA6C9}" type="slidenum">
              <a:rPr lang="en-US"/>
              <a:pPr>
                <a:defRPr/>
              </a:pPr>
              <a:t>‹#›</a:t>
            </a:fld>
            <a:endParaRPr lang="en-US"/>
          </a:p>
        </p:txBody>
      </p:sp>
    </p:spTree>
    <p:extLst>
      <p:ext uri="{BB962C8B-B14F-4D97-AF65-F5344CB8AC3E}">
        <p14:creationId xmlns:p14="http://schemas.microsoft.com/office/powerpoint/2010/main" val="89998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r>
              <a:rPr lang="en-US">
                <a:solidFill>
                  <a:prstClr val="black"/>
                </a:solidFill>
              </a:rPr>
              <a:t>8/30/2012</a:t>
            </a: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Provided by the Office of Purchasing, Travel, and Fleet Management</a:t>
            </a:r>
          </a:p>
        </p:txBody>
      </p:sp>
      <p:sp>
        <p:nvSpPr>
          <p:cNvPr id="6" name="Slide Number Placeholder 17"/>
          <p:cNvSpPr>
            <a:spLocks noGrp="1"/>
          </p:cNvSpPr>
          <p:nvPr>
            <p:ph type="sldNum" sz="quarter" idx="12"/>
          </p:nvPr>
        </p:nvSpPr>
        <p:spPr/>
        <p:txBody>
          <a:bodyPr/>
          <a:lstStyle>
            <a:lvl1pPr>
              <a:defRPr/>
            </a:lvl1pPr>
          </a:lstStyle>
          <a:p>
            <a:pPr>
              <a:defRPr/>
            </a:pPr>
            <a:fld id="{2D493202-BA67-4D84-925B-68168B84ED9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4432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solidFill>
                <a:prstClr val="white"/>
              </a:solidFill>
            </a:endParaRPr>
          </a:p>
        </p:txBody>
      </p:sp>
      <p:sp>
        <p:nvSpPr>
          <p:cNvPr id="5" name="Chevron 7"/>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solidFill>
                <a:prstClr val="white"/>
              </a:solidFill>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r>
              <a:rPr lang="en-US">
                <a:solidFill>
                  <a:prstClr val="white"/>
                </a:solidFill>
              </a:rPr>
              <a:t>8/30/2012</a:t>
            </a:r>
          </a:p>
        </p:txBody>
      </p:sp>
      <p:sp>
        <p:nvSpPr>
          <p:cNvPr id="7" name="Footer Placeholder 4"/>
          <p:cNvSpPr>
            <a:spLocks noGrp="1"/>
          </p:cNvSpPr>
          <p:nvPr>
            <p:ph type="ftr" sz="quarter" idx="11"/>
          </p:nvPr>
        </p:nvSpPr>
        <p:spPr/>
        <p:txBody>
          <a:bodyPr/>
          <a:lstStyle>
            <a:lvl1pPr>
              <a:defRPr/>
            </a:lvl1pPr>
            <a:extLst/>
          </a:lstStyle>
          <a:p>
            <a:pPr>
              <a:defRPr/>
            </a:pPr>
            <a:r>
              <a:rPr lang="en-US">
                <a:solidFill>
                  <a:prstClr val="white"/>
                </a:solidFill>
              </a:rPr>
              <a:t>Provided by the Office of Purchasing, Travel, and Fleet Management</a:t>
            </a:r>
          </a:p>
        </p:txBody>
      </p:sp>
      <p:sp>
        <p:nvSpPr>
          <p:cNvPr id="8" name="Slide Number Placeholder 5"/>
          <p:cNvSpPr>
            <a:spLocks noGrp="1"/>
          </p:cNvSpPr>
          <p:nvPr>
            <p:ph type="sldNum" sz="quarter" idx="12"/>
          </p:nvPr>
        </p:nvSpPr>
        <p:spPr/>
        <p:txBody>
          <a:bodyPr/>
          <a:lstStyle>
            <a:lvl1pPr>
              <a:defRPr/>
            </a:lvl1pPr>
            <a:extLst/>
          </a:lstStyle>
          <a:p>
            <a:pPr>
              <a:defRPr/>
            </a:pPr>
            <a:fld id="{3E4AAFF5-FC86-4F11-B8BF-4013179477F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5606330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r>
              <a:rPr lang="en-US">
                <a:solidFill>
                  <a:prstClr val="white"/>
                </a:solidFill>
              </a:rPr>
              <a:t>8/30/2012</a:t>
            </a:r>
          </a:p>
        </p:txBody>
      </p:sp>
      <p:sp>
        <p:nvSpPr>
          <p:cNvPr id="6" name="Footer Placeholder 5"/>
          <p:cNvSpPr>
            <a:spLocks noGrp="1"/>
          </p:cNvSpPr>
          <p:nvPr>
            <p:ph type="ftr" sz="quarter" idx="11"/>
          </p:nvPr>
        </p:nvSpPr>
        <p:spPr/>
        <p:txBody>
          <a:bodyPr/>
          <a:lstStyle>
            <a:lvl1pPr>
              <a:defRPr/>
            </a:lvl1pPr>
            <a:extLst/>
          </a:lstStyle>
          <a:p>
            <a:pPr>
              <a:defRPr/>
            </a:pPr>
            <a:r>
              <a:rPr lang="en-US">
                <a:solidFill>
                  <a:prstClr val="white"/>
                </a:solidFill>
              </a:rPr>
              <a:t>Provided by the Office of Purchasing, Travel, and Fleet Management</a:t>
            </a:r>
          </a:p>
        </p:txBody>
      </p:sp>
      <p:sp>
        <p:nvSpPr>
          <p:cNvPr id="7" name="Slide Number Placeholder 6"/>
          <p:cNvSpPr>
            <a:spLocks noGrp="1"/>
          </p:cNvSpPr>
          <p:nvPr>
            <p:ph type="sldNum" sz="quarter" idx="12"/>
          </p:nvPr>
        </p:nvSpPr>
        <p:spPr/>
        <p:txBody>
          <a:bodyPr/>
          <a:lstStyle>
            <a:lvl1pPr>
              <a:defRPr/>
            </a:lvl1pPr>
            <a:extLst/>
          </a:lstStyle>
          <a:p>
            <a:pPr>
              <a:defRPr/>
            </a:pPr>
            <a:fld id="{4D99CDC2-1DB3-4953-B8AF-F75A1091741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19045690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r>
              <a:rPr lang="en-US">
                <a:solidFill>
                  <a:prstClr val="black"/>
                </a:solidFill>
              </a:rPr>
              <a:t>8/30/2012</a:t>
            </a:r>
          </a:p>
        </p:txBody>
      </p:sp>
      <p:sp>
        <p:nvSpPr>
          <p:cNvPr id="8" name="Footer Placeholder 7"/>
          <p:cNvSpPr>
            <a:spLocks noGrp="1"/>
          </p:cNvSpPr>
          <p:nvPr>
            <p:ph type="ftr" sz="quarter" idx="11"/>
          </p:nvPr>
        </p:nvSpPr>
        <p:spPr/>
        <p:txBody>
          <a:bodyPr/>
          <a:lstStyle>
            <a:lvl1pPr>
              <a:defRPr/>
            </a:lvl1pPr>
            <a:extLst/>
          </a:lstStyle>
          <a:p>
            <a:pPr>
              <a:defRPr/>
            </a:pPr>
            <a:r>
              <a:rPr lang="en-US">
                <a:solidFill>
                  <a:prstClr val="black"/>
                </a:solidFill>
              </a:rPr>
              <a:t>Provided by the Office of Purchasing, Travel, and Fleet Management</a:t>
            </a:r>
          </a:p>
        </p:txBody>
      </p:sp>
      <p:sp>
        <p:nvSpPr>
          <p:cNvPr id="9" name="Slide Number Placeholder 8"/>
          <p:cNvSpPr>
            <a:spLocks noGrp="1"/>
          </p:cNvSpPr>
          <p:nvPr>
            <p:ph type="sldNum" sz="quarter" idx="12"/>
          </p:nvPr>
        </p:nvSpPr>
        <p:spPr/>
        <p:txBody>
          <a:bodyPr/>
          <a:lstStyle>
            <a:lvl1pPr>
              <a:defRPr/>
            </a:lvl1pPr>
            <a:extLst/>
          </a:lstStyle>
          <a:p>
            <a:pPr>
              <a:defRPr/>
            </a:pPr>
            <a:fld id="{27E4F19E-DD65-43E7-BE93-92C23913D0A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4014439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r>
              <a:rPr lang="en-US">
                <a:solidFill>
                  <a:prstClr val="white"/>
                </a:solidFill>
              </a:rPr>
              <a:t>8/30/2012</a:t>
            </a:r>
          </a:p>
        </p:txBody>
      </p:sp>
      <p:sp>
        <p:nvSpPr>
          <p:cNvPr id="4" name="Footer Placeholder 3"/>
          <p:cNvSpPr>
            <a:spLocks noGrp="1"/>
          </p:cNvSpPr>
          <p:nvPr>
            <p:ph type="ftr" sz="quarter" idx="11"/>
          </p:nvPr>
        </p:nvSpPr>
        <p:spPr/>
        <p:txBody>
          <a:bodyPr/>
          <a:lstStyle>
            <a:lvl1pPr>
              <a:defRPr/>
            </a:lvl1pPr>
            <a:extLst/>
          </a:lstStyle>
          <a:p>
            <a:pPr>
              <a:defRPr/>
            </a:pPr>
            <a:r>
              <a:rPr lang="en-US">
                <a:solidFill>
                  <a:prstClr val="white"/>
                </a:solidFill>
              </a:rPr>
              <a:t>Provided by the Office of Purchasing, Travel, and Fleet Management</a:t>
            </a:r>
          </a:p>
        </p:txBody>
      </p:sp>
      <p:sp>
        <p:nvSpPr>
          <p:cNvPr id="5" name="Slide Number Placeholder 4"/>
          <p:cNvSpPr>
            <a:spLocks noGrp="1"/>
          </p:cNvSpPr>
          <p:nvPr>
            <p:ph type="sldNum" sz="quarter" idx="12"/>
          </p:nvPr>
        </p:nvSpPr>
        <p:spPr/>
        <p:txBody>
          <a:bodyPr/>
          <a:lstStyle>
            <a:lvl1pPr>
              <a:defRPr/>
            </a:lvl1pPr>
            <a:extLst/>
          </a:lstStyle>
          <a:p>
            <a:pPr>
              <a:defRPr/>
            </a:pPr>
            <a:fld id="{EE9F49BF-85C9-4D4E-AEC3-B44351B6B0D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6816280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US">
                <a:solidFill>
                  <a:prstClr val="black"/>
                </a:solidFill>
              </a:rPr>
              <a:t>8/30/2012</a:t>
            </a:r>
          </a:p>
        </p:txBody>
      </p:sp>
      <p:sp>
        <p:nvSpPr>
          <p:cNvPr id="3" name="Footer Placeholder 21"/>
          <p:cNvSpPr>
            <a:spLocks noGrp="1"/>
          </p:cNvSpPr>
          <p:nvPr>
            <p:ph type="ftr" sz="quarter" idx="11"/>
          </p:nvPr>
        </p:nvSpPr>
        <p:spPr/>
        <p:txBody>
          <a:bodyPr/>
          <a:lstStyle>
            <a:lvl1pPr>
              <a:defRPr/>
            </a:lvl1pPr>
          </a:lstStyle>
          <a:p>
            <a:pPr>
              <a:defRPr/>
            </a:pPr>
            <a:r>
              <a:rPr lang="en-US">
                <a:solidFill>
                  <a:prstClr val="black"/>
                </a:solidFill>
              </a:rPr>
              <a:t>Provided by the Office of Purchasing, Travel, and Fleet Management</a:t>
            </a:r>
          </a:p>
        </p:txBody>
      </p:sp>
      <p:sp>
        <p:nvSpPr>
          <p:cNvPr id="4" name="Slide Number Placeholder 17"/>
          <p:cNvSpPr>
            <a:spLocks noGrp="1"/>
          </p:cNvSpPr>
          <p:nvPr>
            <p:ph type="sldNum" sz="quarter" idx="12"/>
          </p:nvPr>
        </p:nvSpPr>
        <p:spPr/>
        <p:txBody>
          <a:bodyPr/>
          <a:lstStyle>
            <a:lvl1pPr>
              <a:defRPr/>
            </a:lvl1pPr>
          </a:lstStyle>
          <a:p>
            <a:pPr>
              <a:defRPr/>
            </a:pPr>
            <a:fld id="{1D1458FA-4A4D-4CF6-9E81-9EDCC5265E7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2713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r>
              <a:rPr lang="en-US">
                <a:solidFill>
                  <a:prstClr val="black"/>
                </a:solidFill>
              </a:rPr>
              <a:t>8/30/2012</a:t>
            </a:r>
          </a:p>
        </p:txBody>
      </p:sp>
      <p:sp>
        <p:nvSpPr>
          <p:cNvPr id="6" name="Footer Placeholder 5"/>
          <p:cNvSpPr>
            <a:spLocks noGrp="1"/>
          </p:cNvSpPr>
          <p:nvPr>
            <p:ph type="ftr" sz="quarter" idx="11"/>
          </p:nvPr>
        </p:nvSpPr>
        <p:spPr/>
        <p:txBody>
          <a:bodyPr/>
          <a:lstStyle>
            <a:lvl1pPr>
              <a:defRPr/>
            </a:lvl1pPr>
            <a:extLst/>
          </a:lstStyle>
          <a:p>
            <a:pPr>
              <a:defRPr/>
            </a:pPr>
            <a:r>
              <a:rPr lang="en-US">
                <a:solidFill>
                  <a:prstClr val="black"/>
                </a:solidFill>
              </a:rPr>
              <a:t>Provided by the Office of Purchasing, Travel, and Fleet Management</a:t>
            </a:r>
          </a:p>
        </p:txBody>
      </p:sp>
      <p:sp>
        <p:nvSpPr>
          <p:cNvPr id="7" name="Slide Number Placeholder 6"/>
          <p:cNvSpPr>
            <a:spLocks noGrp="1"/>
          </p:cNvSpPr>
          <p:nvPr>
            <p:ph type="sldNum" sz="quarter" idx="12"/>
          </p:nvPr>
        </p:nvSpPr>
        <p:spPr/>
        <p:txBody>
          <a:bodyPr/>
          <a:lstStyle>
            <a:lvl1pPr>
              <a:defRPr/>
            </a:lvl1pPr>
            <a:extLst/>
          </a:lstStyle>
          <a:p>
            <a:pPr>
              <a:defRPr/>
            </a:pPr>
            <a:fld id="{52C7118C-6D33-433C-AFF7-57AAE2907F1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8022654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solidFill>
                <a:prstClr val="white"/>
              </a:solidFill>
            </a:endParaRPr>
          </a:p>
        </p:txBody>
      </p:sp>
      <p:sp>
        <p:nvSpPr>
          <p:cNvPr id="6" name="Freeform 8"/>
          <p:cNvSpPr>
            <a:spLocks/>
          </p:cNvSpPr>
          <p:nvPr/>
        </p:nvSpPr>
        <p:spPr bwMode="auto">
          <a:xfrm>
            <a:off x="647700" y="5938838"/>
            <a:ext cx="49212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1800">
              <a:solidFill>
                <a:prstClr val="white"/>
              </a:solidFill>
            </a:endParaRPr>
          </a:p>
        </p:txBody>
      </p:sp>
      <p:sp>
        <p:nvSpPr>
          <p:cNvPr id="7" name="Right Triangle 9"/>
          <p:cNvSpPr>
            <a:spLocks/>
          </p:cNvSpPr>
          <p:nvPr/>
        </p:nvSpPr>
        <p:spPr bwMode="auto">
          <a:xfrm>
            <a:off x="-8056" y="5791253"/>
            <a:ext cx="4536419"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cxnSp>
        <p:nvCxnSpPr>
          <p:cNvPr id="8"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solidFill>
                <a:prstClr val="white"/>
              </a:solidFill>
            </a:endParaRPr>
          </a:p>
        </p:txBody>
      </p:sp>
      <p:sp>
        <p:nvSpPr>
          <p:cNvPr id="10" name="Chevron 12"/>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solidFill>
                <a:prstClr val="white"/>
              </a:solidFill>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r>
              <a:rPr lang="en-US">
                <a:solidFill>
                  <a:prstClr val="white"/>
                </a:solidFill>
              </a:rPr>
              <a:t>8/30/2012</a:t>
            </a:r>
          </a:p>
        </p:txBody>
      </p:sp>
      <p:sp>
        <p:nvSpPr>
          <p:cNvPr id="12" name="Footer Placeholder 5"/>
          <p:cNvSpPr>
            <a:spLocks noGrp="1"/>
          </p:cNvSpPr>
          <p:nvPr>
            <p:ph type="ftr" sz="quarter" idx="11"/>
          </p:nvPr>
        </p:nvSpPr>
        <p:spPr/>
        <p:txBody>
          <a:bodyPr/>
          <a:lstStyle>
            <a:lvl1pPr>
              <a:defRPr smtClean="0">
                <a:solidFill>
                  <a:schemeClr val="tx1"/>
                </a:solidFill>
              </a:defRPr>
            </a:lvl1pPr>
            <a:extLst/>
          </a:lstStyle>
          <a:p>
            <a:pPr>
              <a:defRPr/>
            </a:pPr>
            <a:r>
              <a:rPr lang="en-US">
                <a:solidFill>
                  <a:prstClr val="white"/>
                </a:solidFill>
              </a:rPr>
              <a:t>Provided by the Office of Purchasing, Travel, and Fleet Management</a:t>
            </a:r>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501839E5-5152-4420-98EB-3A305D78528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7914544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12" name="Freeform 11"/>
          <p:cNvSpPr>
            <a:spLocks/>
          </p:cNvSpPr>
          <p:nvPr/>
        </p:nvSpPr>
        <p:spPr bwMode="auto">
          <a:xfrm>
            <a:off x="647700" y="5938838"/>
            <a:ext cx="49212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609600" y="1481138"/>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r>
              <a:rPr lang="en-US">
                <a:solidFill>
                  <a:prstClr val="black"/>
                </a:solidFill>
              </a:rPr>
              <a:t>8/30/2012</a:t>
            </a:r>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tx1"/>
                </a:solidFill>
                <a:latin typeface="+mn-lt"/>
              </a:defRPr>
            </a:lvl1pPr>
            <a:extLst/>
          </a:lstStyle>
          <a:p>
            <a:pPr>
              <a:defRPr/>
            </a:pPr>
            <a:r>
              <a:rPr lang="en-US">
                <a:solidFill>
                  <a:prstClr val="black"/>
                </a:solidFill>
              </a:rPr>
              <a:t>Provided by the Office of Purchasing, Travel, and Fleet Management</a:t>
            </a:r>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7FDE1210-5896-405F-9BCC-15918B5E593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83502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l" rtl="0" fontAlgn="base">
        <a:spcBef>
          <a:spcPct val="0"/>
        </a:spcBef>
        <a:spcAft>
          <a:spcPct val="0"/>
        </a:spcAft>
        <a:defRPr sz="4100" b="1" i="0" u="none"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Arial" charset="0"/>
        </a:defRPr>
      </a:lvl2pPr>
      <a:lvl3pPr algn="l" rtl="0" fontAlgn="base">
        <a:spcBef>
          <a:spcPct val="0"/>
        </a:spcBef>
        <a:spcAft>
          <a:spcPct val="0"/>
        </a:spcAft>
        <a:defRPr sz="4100" b="1">
          <a:solidFill>
            <a:schemeClr val="tx2"/>
          </a:solidFill>
          <a:latin typeface="Arial" charset="0"/>
        </a:defRPr>
      </a:lvl3pPr>
      <a:lvl4pPr algn="l" rtl="0" fontAlgn="base">
        <a:spcBef>
          <a:spcPct val="0"/>
        </a:spcBef>
        <a:spcAft>
          <a:spcPct val="0"/>
        </a:spcAft>
        <a:defRPr sz="4100" b="1">
          <a:solidFill>
            <a:schemeClr val="tx2"/>
          </a:solidFill>
          <a:latin typeface="Arial" charset="0"/>
        </a:defRPr>
      </a:lvl4pPr>
      <a:lvl5pPr algn="l" rtl="0" fontAlgn="base">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Arial" charset="0"/>
        </a:defRPr>
      </a:lvl6pPr>
      <a:lvl7pPr marL="914400" algn="l" rtl="0" fontAlgn="base">
        <a:spcBef>
          <a:spcPct val="0"/>
        </a:spcBef>
        <a:spcAft>
          <a:spcPct val="0"/>
        </a:spcAft>
        <a:defRPr sz="4100" b="1">
          <a:solidFill>
            <a:schemeClr val="tx2"/>
          </a:solidFill>
          <a:latin typeface="Arial" charset="0"/>
        </a:defRPr>
      </a:lvl7pPr>
      <a:lvl8pPr marL="1371600" algn="l" rtl="0" fontAlgn="base">
        <a:spcBef>
          <a:spcPct val="0"/>
        </a:spcBef>
        <a:spcAft>
          <a:spcPct val="0"/>
        </a:spcAft>
        <a:defRPr sz="4100" b="1">
          <a:solidFill>
            <a:schemeClr val="tx2"/>
          </a:solidFill>
          <a:latin typeface="Arial" charset="0"/>
        </a:defRPr>
      </a:lvl8pPr>
      <a:lvl9pPr marL="1828800" algn="l" rtl="0" fontAlgn="base">
        <a:spcBef>
          <a:spcPct val="0"/>
        </a:spcBef>
        <a:spcAft>
          <a:spcPct val="0"/>
        </a:spcAft>
        <a:defRPr sz="4100" b="1">
          <a:solidFill>
            <a:schemeClr val="tx2"/>
          </a:solidFill>
          <a:latin typeface="Arial"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www.dfa.ms.gov/sites/default/files/Office%20of%20Purchasing%2C%20Travel%20and%20Fleet%20Home/Purchasing%20and%20Contracting/Instructions/magic-p1-work-instructions-4_18_2016.pdf"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hyperlink" Target="mailto:Jametta.gregory@dfa.ms.gov" TargetMode="External"/><Relationship Id="rId2" Type="http://schemas.openxmlformats.org/officeDocument/2006/relationships/notesSlide" Target="../notesSlides/notesSlide112.xml"/><Relationship Id="rId1" Type="http://schemas.openxmlformats.org/officeDocument/2006/relationships/slideLayout" Target="../slideLayouts/slideLayout14.xml"/><Relationship Id="rId6" Type="http://schemas.openxmlformats.org/officeDocument/2006/relationships/hyperlink" Target="mailto:Niki.Hobkirk@dfa.ms.gov" TargetMode="External"/><Relationship Id="rId5" Type="http://schemas.openxmlformats.org/officeDocument/2006/relationships/hyperlink" Target="mailto:Yolanda.Thurman@dfa.ms.gov" TargetMode="External"/><Relationship Id="rId4" Type="http://schemas.openxmlformats.org/officeDocument/2006/relationships/hyperlink" Target="mailto:Demetra.hayes@dfa.ms.gov" TargetMode="External"/></Relationships>
</file>

<file path=ppt/slides/_rels/slide1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hyperlink" Target="https://www.dfa.ms.gov/sites/default/files/Office%20of%20Purchasing%2C%20Travel%20and%20Fleet%20Home/Resources%20Manuals%20Guidelines/procurementcardguidelinesrevised10-30-2013.pdf" TargetMode="External"/><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s://www.dfa.ms.gov/sites/default/files/Office%20of%20Purchasing%2C%20Travel%20and%20Fleet%20Home/Marketing%2C%20Travel%2C%20Card%20Program/Links/Procurement%20Card%20Services/Forms/Procurement%20Card%20Forms/umbmissingdocumentaffidavitform.pdf" TargetMode="External"/><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5.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131.xml.rels><?xml version="1.0" encoding="UTF-8" standalone="yes"?>
<Relationships xmlns="http://schemas.openxmlformats.org/package/2006/relationships"><Relationship Id="rId3" Type="http://schemas.openxmlformats.org/officeDocument/2006/relationships/hyperlink" Target="https://www.dfa.ms.gov/sites/default/files/Office%20of%20Purchasing%2C%20Travel%20and%20Fleet%20Home/Marketing%2C%20Travel%2C%20Card%20Program/Links/Procurement%20Card%20Services/Forms/Procurement%20Card%20Forms/umbfoodpurchaseform.pdf" TargetMode="External"/><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36.xml"/><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mailto:Candice.hay@dfa.ms.gov" TargetMode="External"/><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s://www.dfa.ms.gov/purchasing-travel-and-fleet-management" TargetMode="External"/><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64.tmp"/><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5.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jpeg"/><Relationship Id="rId7" Type="http://schemas.openxmlformats.org/officeDocument/2006/relationships/image" Target="../media/image14.wmf"/><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dfa.ms.gov/sites/default/files/Office%20of%20Purchasing%2C%20Travel%20and%20Fleet%20Home/Marketing%2C%20Travel%2C%20Card%20Program/Forms/vendorperformanceform.pdf"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purchasingandtravel@dfa.ms.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www.dfa.ms.gov/sites/default/files/Office%20of%20Purchasing%2C%20Travel%20and%20Fleet%20Home/Purchasing%20and%20Contracting/Purchasing%20Forms/fillable-genericrentalagreement-february-2017.pdf"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DA2BF">
                    <a:tint val="20000"/>
                  </a:srgbClr>
                </a:solidFill>
                <a:effectLst/>
                <a:uLnTx/>
                <a:uFillTx/>
                <a:latin typeface="Times New Roman"/>
                <a:ea typeface="+mn-ea"/>
                <a:cs typeface="+mn-cs"/>
              </a:rPr>
              <a:t>Provided by the Office of Purchasing, Travel, and Fleet Management</a:t>
            </a:r>
          </a:p>
        </p:txBody>
      </p:sp>
      <p:sp>
        <p:nvSpPr>
          <p:cNvPr id="14340"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CF7371-A544-4727-9909-C4D7AA6170E4}"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 name="Title 1"/>
          <p:cNvSpPr>
            <a:spLocks noGrp="1"/>
          </p:cNvSpPr>
          <p:nvPr>
            <p:ph type="ctrTitle" idx="4294967295"/>
          </p:nvPr>
        </p:nvSpPr>
        <p:spPr>
          <a:xfrm>
            <a:off x="1203648" y="1581150"/>
            <a:ext cx="9787813" cy="4229100"/>
          </a:xfrm>
        </p:spPr>
        <p:txBody>
          <a:bodyPr>
            <a:normAutofit/>
          </a:bodyPr>
          <a:lstStyle/>
          <a:p>
            <a:pPr algn="ctr" fontAlgn="auto">
              <a:spcAft>
                <a:spcPts val="0"/>
              </a:spcAft>
              <a:defRPr/>
            </a:pPr>
            <a:r>
              <a:rPr lang="en-US" sz="3200" dirty="0">
                <a:effectLst/>
              </a:rPr>
              <a:t>MISSISSIPPI PURCHASING CERTIFICATION PROGRAM </a:t>
            </a:r>
            <a:br>
              <a:rPr lang="en-US" sz="3600" dirty="0">
                <a:effectLst/>
              </a:rPr>
            </a:br>
            <a:br>
              <a:rPr lang="en-US" sz="3600" dirty="0">
                <a:effectLst/>
              </a:rPr>
            </a:br>
            <a:r>
              <a:rPr lang="en-US" sz="3600" dirty="0">
                <a:effectLst/>
              </a:rPr>
              <a:t>Certified Mississippi Purchasing Agent (CMPA)</a:t>
            </a:r>
            <a:endParaRPr lang="en-US" sz="3600" dirty="0"/>
          </a:p>
        </p:txBody>
      </p:sp>
      <p:pic>
        <p:nvPicPr>
          <p:cNvPr id="8" name="Picture 7"/>
          <p:cNvPicPr/>
          <p:nvPr/>
        </p:nvPicPr>
        <p:blipFill>
          <a:blip r:embed="rId3"/>
          <a:stretch>
            <a:fillRect/>
          </a:stretch>
        </p:blipFill>
        <p:spPr>
          <a:xfrm>
            <a:off x="3984171" y="366713"/>
            <a:ext cx="3424335" cy="1583386"/>
          </a:xfrm>
          <a:prstGeom prst="rect">
            <a:avLst/>
          </a:prstGeom>
        </p:spPr>
      </p:pic>
    </p:spTree>
    <p:extLst>
      <p:ext uri="{BB962C8B-B14F-4D97-AF65-F5344CB8AC3E}">
        <p14:creationId xmlns:p14="http://schemas.microsoft.com/office/powerpoint/2010/main" val="1345955591"/>
      </p:ext>
    </p:extLst>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973" y="1182755"/>
            <a:ext cx="10972800" cy="4525962"/>
          </a:xfrm>
        </p:spPr>
        <p:txBody>
          <a:bodyPr/>
          <a:lstStyle/>
          <a:p>
            <a:pPr marL="109537" indent="0">
              <a:buNone/>
            </a:pPr>
            <a:r>
              <a:rPr lang="en-US" sz="2400" dirty="0"/>
              <a:t>“Agency” means any state board, commission, committee, council, university, department or unit thereof created by the Constitution or statutes if such board, commission, committee, council, university, department, unit or the head thereof is authorized to appoint subordinate staff by the Constitution or statute, </a:t>
            </a:r>
            <a:r>
              <a:rPr lang="en-US" sz="2400" b="1" dirty="0"/>
              <a:t>except</a:t>
            </a:r>
            <a:r>
              <a:rPr lang="en-US" sz="2400" dirty="0"/>
              <a:t> a legislative or judicial board, commission, committee, council, department or unit thereof; </a:t>
            </a:r>
            <a:r>
              <a:rPr lang="en-US" sz="2400" b="1" dirty="0"/>
              <a:t>except</a:t>
            </a:r>
            <a:r>
              <a:rPr lang="en-US" sz="2400" dirty="0"/>
              <a:t> a charter school authorized by the Mississippi Charter School Authorizer Board; and except the Mississippi State Port Authority. An academic medical center or health sciences school as defined in Section 37-115-50 </a:t>
            </a:r>
            <a:r>
              <a:rPr lang="en-US" sz="2400" b="1" dirty="0"/>
              <a:t>is not </a:t>
            </a:r>
            <a:r>
              <a:rPr lang="en-US" sz="2400" dirty="0"/>
              <a:t>an “agency” for those purchases of commodities as defined in this section that are used for clinical purposes and (</a:t>
            </a:r>
            <a:r>
              <a:rPr lang="en-US" sz="2400" dirty="0" err="1"/>
              <a:t>i</a:t>
            </a:r>
            <a:r>
              <a:rPr lang="en-US" sz="2400" dirty="0"/>
              <a:t>) intended for use in the diagnosis of disease or other conditions or in the cure, mitigation, treatment or prevention of disease, and (ii) medical devices, biological, drugs and radiation emitting devices as defined by the United States Food and Drug Administration.</a:t>
            </a:r>
            <a:br>
              <a:rPr lang="en-US" dirty="0"/>
            </a:br>
            <a:br>
              <a:rPr lang="en-US" dirty="0"/>
            </a:br>
            <a:endParaRPr lang="en-US" dirty="0"/>
          </a:p>
        </p:txBody>
      </p:sp>
      <p:sp>
        <p:nvSpPr>
          <p:cNvPr id="3" name="Title 2"/>
          <p:cNvSpPr>
            <a:spLocks noGrp="1"/>
          </p:cNvSpPr>
          <p:nvPr>
            <p:ph type="title"/>
          </p:nvPr>
        </p:nvSpPr>
        <p:spPr/>
        <p:txBody>
          <a:bodyPr/>
          <a:lstStyle/>
          <a:p>
            <a:r>
              <a:rPr lang="en-US" dirty="0"/>
              <a:t>State Agency</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9454919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SP577327\Local Settings\Temporary Internet Files\Content.IE5\B2UPH64W\MP900315598[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38601" y="1981201"/>
            <a:ext cx="4193359" cy="29912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noFill/>
        </p:spPr>
        <p:txBody>
          <a:bodyPr>
            <a:normAutofit fontScale="90000"/>
          </a:bodyPr>
          <a:lstStyle/>
          <a:p>
            <a:pPr algn="ctr" fontAlgn="auto">
              <a:spcAft>
                <a:spcPts val="0"/>
              </a:spcAft>
              <a:defRPr/>
            </a:pPr>
            <a:r>
              <a:rPr lang="en-US" dirty="0"/>
              <a:t>Review Questions</a:t>
            </a:r>
            <a:br>
              <a:rPr lang="en-US" dirty="0"/>
            </a:br>
            <a:r>
              <a:rPr lang="en-US" dirty="0"/>
              <a:t>Page -104-</a:t>
            </a:r>
          </a:p>
        </p:txBody>
      </p:sp>
      <p:sp>
        <p:nvSpPr>
          <p:cNvPr id="192513"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92514"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985A0143-C928-497B-9F3E-9D9D516BFFF4}" type="slidenum">
              <a:rPr lang="en-US">
                <a:solidFill>
                  <a:prstClr val="black"/>
                </a:solidFill>
              </a:rPr>
              <a:pPr fontAlgn="base">
                <a:spcBef>
                  <a:spcPct val="0"/>
                </a:spcBef>
                <a:spcAft>
                  <a:spcPct val="0"/>
                </a:spcAft>
              </a:pPr>
              <a:t>100</a:t>
            </a:fld>
            <a:endParaRPr lang="en-US">
              <a:solidFill>
                <a:prstClr val="black"/>
              </a:solidFill>
            </a:endParaRPr>
          </a:p>
        </p:txBody>
      </p:sp>
    </p:spTree>
    <p:extLst>
      <p:ext uri="{BB962C8B-B14F-4D97-AF65-F5344CB8AC3E}">
        <p14:creationId xmlns:p14="http://schemas.microsoft.com/office/powerpoint/2010/main" val="18150101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P-1s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101</a:t>
            </a:fld>
            <a:endParaRPr lang="en-US">
              <a:solidFill>
                <a:prstClr val="black"/>
              </a:solidFill>
            </a:endParaRPr>
          </a:p>
        </p:txBody>
      </p:sp>
      <p:pic>
        <p:nvPicPr>
          <p:cNvPr id="1028" name="Picture 4" descr="Image result for REJECTED clip art"/>
          <p:cNvPicPr>
            <a:picLocks noChangeAspect="1" noChangeArrowheads="1"/>
          </p:cNvPicPr>
          <p:nvPr/>
        </p:nvPicPr>
        <p:blipFill rotWithShape="1">
          <a:blip r:embed="rId2">
            <a:extLst>
              <a:ext uri="{28A0092B-C50C-407E-A947-70E740481C1C}">
                <a14:useLocalDpi xmlns:a14="http://schemas.microsoft.com/office/drawing/2010/main" val="0"/>
              </a:ext>
            </a:extLst>
          </a:blip>
          <a:srcRect l="-1057" t="-431" r="1057" b="6164"/>
          <a:stretch/>
        </p:blipFill>
        <p:spPr bwMode="auto">
          <a:xfrm>
            <a:off x="4349445" y="1594843"/>
            <a:ext cx="3726958" cy="3690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750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a:hlinkClick r:id="rId3"/>
              </a:rPr>
              <a:t>P-1 Training Tool Document</a:t>
            </a:r>
            <a:endParaRPr lang="en-US" dirty="0"/>
          </a:p>
          <a:p>
            <a:r>
              <a:rPr lang="en-US" dirty="0"/>
              <a:t>Different types of P-1’s</a:t>
            </a:r>
          </a:p>
          <a:p>
            <a:r>
              <a:rPr lang="en-US" dirty="0"/>
              <a:t>Documentation needed for P-1 approval</a:t>
            </a:r>
          </a:p>
          <a:p>
            <a:pPr marL="109537" indent="0">
              <a:buNone/>
            </a:pPr>
            <a:endParaRPr lang="en-US" dirty="0"/>
          </a:p>
        </p:txBody>
      </p:sp>
      <p:sp>
        <p:nvSpPr>
          <p:cNvPr id="3" name="Title 2"/>
          <p:cNvSpPr>
            <a:spLocks noGrp="1"/>
          </p:cNvSpPr>
          <p:nvPr>
            <p:ph type="title"/>
          </p:nvPr>
        </p:nvSpPr>
        <p:spPr/>
        <p:txBody>
          <a:bodyPr>
            <a:normAutofit fontScale="90000"/>
          </a:bodyPr>
          <a:lstStyle/>
          <a:p>
            <a:r>
              <a:rPr lang="en-US" sz="3600" dirty="0"/>
              <a:t>Overview of Request for Authority to Purchase (P-1)</a:t>
            </a:r>
          </a:p>
        </p:txBody>
      </p:sp>
      <p:sp>
        <p:nvSpPr>
          <p:cNvPr id="4" name="Footer Placeholder 3"/>
          <p:cNvSpPr>
            <a:spLocks noGrp="1"/>
          </p:cNvSpPr>
          <p:nvPr>
            <p:ph type="ftr" sz="quarter" idx="11"/>
          </p:nvPr>
        </p:nvSpPr>
        <p:spPr/>
        <p:txBody>
          <a:bodyPr/>
          <a:lstStyle/>
          <a:p>
            <a:pPr>
              <a:defRPr/>
            </a:pPr>
            <a:r>
              <a:rPr lang="en-US" dirty="0">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102</a:t>
            </a:fld>
            <a:endParaRPr lang="en-US" dirty="0">
              <a:solidFill>
                <a:prstClr val="black"/>
              </a:solidFill>
            </a:endParaRPr>
          </a:p>
        </p:txBody>
      </p:sp>
    </p:spTree>
    <p:extLst>
      <p:ext uri="{BB962C8B-B14F-4D97-AF65-F5344CB8AC3E}">
        <p14:creationId xmlns:p14="http://schemas.microsoft.com/office/powerpoint/2010/main" val="36905623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a:t>Agency Contract Bids</a:t>
            </a:r>
          </a:p>
          <a:p>
            <a:r>
              <a:rPr lang="en-US" sz="2200" dirty="0"/>
              <a:t>Agency Contract Sole Source</a:t>
            </a:r>
          </a:p>
          <a:p>
            <a:r>
              <a:rPr lang="en-US" sz="2200" dirty="0"/>
              <a:t>Competitive Bids When Not Selecting Low Bidder</a:t>
            </a:r>
          </a:p>
          <a:p>
            <a:r>
              <a:rPr lang="en-US" sz="2200" dirty="0"/>
              <a:t>Competitive Bids When Selecting Low Bidder</a:t>
            </a:r>
          </a:p>
          <a:p>
            <a:r>
              <a:rPr lang="en-US" sz="2200" dirty="0"/>
              <a:t>Emergency Purchases</a:t>
            </a:r>
          </a:p>
          <a:p>
            <a:r>
              <a:rPr lang="en-US" sz="2200" dirty="0"/>
              <a:t>Exemption from State Contract</a:t>
            </a:r>
          </a:p>
          <a:p>
            <a:r>
              <a:rPr lang="en-US" sz="2200" dirty="0"/>
              <a:t>Master Lease </a:t>
            </a:r>
          </a:p>
          <a:p>
            <a:r>
              <a:rPr lang="en-US" sz="2200" dirty="0"/>
              <a:t>Open Purchase Order</a:t>
            </a:r>
          </a:p>
          <a:p>
            <a:r>
              <a:rPr lang="en-US" sz="2200" dirty="0"/>
              <a:t>Sole Source / Research</a:t>
            </a:r>
          </a:p>
          <a:p>
            <a:r>
              <a:rPr lang="en-US" sz="2200" dirty="0"/>
              <a:t>Trade-In of Equipment with Purchase</a:t>
            </a:r>
          </a:p>
          <a:p>
            <a:endParaRPr lang="en-US" dirty="0"/>
          </a:p>
        </p:txBody>
      </p:sp>
      <p:sp>
        <p:nvSpPr>
          <p:cNvPr id="3" name="Title 2"/>
          <p:cNvSpPr>
            <a:spLocks noGrp="1"/>
          </p:cNvSpPr>
          <p:nvPr>
            <p:ph type="title"/>
          </p:nvPr>
        </p:nvSpPr>
        <p:spPr/>
        <p:txBody>
          <a:bodyPr/>
          <a:lstStyle/>
          <a:p>
            <a:r>
              <a:rPr lang="en-US" dirty="0"/>
              <a:t>Different types of P-1’s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103</a:t>
            </a:fld>
            <a:endParaRPr lang="en-US">
              <a:solidFill>
                <a:prstClr val="black"/>
              </a:solidFill>
            </a:endParaRPr>
          </a:p>
        </p:txBody>
      </p:sp>
    </p:spTree>
    <p:extLst>
      <p:ext uri="{BB962C8B-B14F-4D97-AF65-F5344CB8AC3E}">
        <p14:creationId xmlns:p14="http://schemas.microsoft.com/office/powerpoint/2010/main" val="3118785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125" lvl="1" indent="-255588">
              <a:spcBef>
                <a:spcPts val="400"/>
              </a:spcBef>
              <a:buSzPct val="68000"/>
              <a:buFont typeface="Wingdings 3" pitchFamily="18" charset="2"/>
              <a:buChar char=""/>
            </a:pPr>
            <a:r>
              <a:rPr lang="en-US" sz="3600" dirty="0"/>
              <a:t>Non-competitive items that are available from only one source</a:t>
            </a:r>
          </a:p>
          <a:p>
            <a:pPr marL="365125" lvl="1" indent="-255588">
              <a:spcBef>
                <a:spcPts val="400"/>
              </a:spcBef>
              <a:buSzPct val="68000"/>
              <a:buFont typeface="Wingdings 3" pitchFamily="18" charset="2"/>
              <a:buChar char=""/>
            </a:pPr>
            <a:r>
              <a:rPr lang="en-US" sz="3600" dirty="0"/>
              <a:t>Items purchased for research that are available from only one source</a:t>
            </a:r>
          </a:p>
          <a:p>
            <a:pPr marL="365125" lvl="1" indent="-255588">
              <a:spcBef>
                <a:spcPts val="400"/>
              </a:spcBef>
              <a:buSzPct val="68000"/>
              <a:buFont typeface="Wingdings 3" pitchFamily="18" charset="2"/>
              <a:buChar char=""/>
            </a:pPr>
            <a:r>
              <a:rPr lang="en-US" sz="3600" dirty="0"/>
              <a:t>Emergency purchase not threatening life or property</a:t>
            </a:r>
          </a:p>
        </p:txBody>
      </p:sp>
      <p:sp>
        <p:nvSpPr>
          <p:cNvPr id="3" name="Title 2"/>
          <p:cNvSpPr>
            <a:spLocks noGrp="1"/>
          </p:cNvSpPr>
          <p:nvPr>
            <p:ph type="title"/>
          </p:nvPr>
        </p:nvSpPr>
        <p:spPr/>
        <p:txBody>
          <a:bodyPr>
            <a:normAutofit/>
          </a:bodyPr>
          <a:lstStyle/>
          <a:p>
            <a:r>
              <a:rPr lang="en-US" sz="3000" dirty="0"/>
              <a:t>EXEMPTIONS FROM BID REQUIREMENTS REQUIRING PRIOR P-1 APPROVAL </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104</a:t>
            </a:fld>
            <a:endParaRPr lang="en-US">
              <a:solidFill>
                <a:prstClr val="black"/>
              </a:solidFill>
            </a:endParaRPr>
          </a:p>
        </p:txBody>
      </p:sp>
    </p:spTree>
    <p:extLst>
      <p:ext uri="{BB962C8B-B14F-4D97-AF65-F5344CB8AC3E}">
        <p14:creationId xmlns:p14="http://schemas.microsoft.com/office/powerpoint/2010/main" val="12398928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65760" indent="-256032" fontAlgn="auto">
              <a:spcAft>
                <a:spcPts val="0"/>
              </a:spcAft>
              <a:buFont typeface="Wingdings 3"/>
              <a:buChar char=""/>
              <a:defRPr/>
            </a:pPr>
            <a:r>
              <a:rPr lang="en-US" sz="2000" dirty="0"/>
              <a:t>“Emergency" - any circumstances caused by fire, flood, explosion, storm, earthquake, epidemic, riot, insurrection, or caused by any inherent defect due to defective construction, or when the immediate preservation of order or public health is necessary by reason of unforeseen emergency, or when the restoration of a condition of usefulness of any public building, equipment, road or bridge appears advisable, or in the case of a public utility when there is a failure of any machine or other thing used and useful in the generation, production or distribution of electricity, water or natural gas or in the transportation or treatment of sewage; or when the delay incident to obtaining competitive bids could cause adverse impact upon the governing authorities or agency, its employees or its citizens. </a:t>
            </a:r>
          </a:p>
          <a:p>
            <a:pPr marL="109728" indent="0" fontAlgn="auto">
              <a:spcAft>
                <a:spcPts val="0"/>
              </a:spcAft>
              <a:buNone/>
              <a:defRPr/>
            </a:pPr>
            <a:endParaRPr lang="en-US" sz="2000" dirty="0"/>
          </a:p>
          <a:p>
            <a:pPr marL="365760" indent="-256032" fontAlgn="auto">
              <a:spcAft>
                <a:spcPts val="0"/>
              </a:spcAft>
              <a:buFont typeface="Wingdings 3"/>
              <a:buChar char=""/>
              <a:defRPr/>
            </a:pPr>
            <a:r>
              <a:rPr lang="en-US" sz="2000" b="1" dirty="0"/>
              <a:t>Emergency procurement shall be limited in scope to those supplies, services, or construction items necessary to meet the emergency and limited in term to the time necessary to meet the emergency; however in no event shall any emergency contract exceed a term of one (1) year. </a:t>
            </a:r>
            <a:endParaRPr lang="en-US" sz="1600" dirty="0"/>
          </a:p>
        </p:txBody>
      </p:sp>
      <p:sp>
        <p:nvSpPr>
          <p:cNvPr id="2" name="Title 1"/>
          <p:cNvSpPr>
            <a:spLocks noGrp="1"/>
          </p:cNvSpPr>
          <p:nvPr>
            <p:ph type="title"/>
          </p:nvPr>
        </p:nvSpPr>
        <p:spPr/>
        <p:txBody>
          <a:bodyPr/>
          <a:lstStyle/>
          <a:p>
            <a:pPr fontAlgn="auto">
              <a:spcAft>
                <a:spcPts val="0"/>
              </a:spcAft>
              <a:defRPr/>
            </a:pPr>
            <a:r>
              <a:rPr lang="en-US" dirty="0"/>
              <a:t>Emergency Definition</a:t>
            </a:r>
          </a:p>
        </p:txBody>
      </p:sp>
      <p:sp>
        <p:nvSpPr>
          <p:cNvPr id="135170"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35171"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17D07FA0-6AAD-4975-9336-D02F108AB298}" type="slidenum">
              <a:rPr lang="en-US">
                <a:solidFill>
                  <a:prstClr val="black"/>
                </a:solidFill>
              </a:rPr>
              <a:pPr fontAlgn="base">
                <a:spcBef>
                  <a:spcPct val="0"/>
                </a:spcBef>
                <a:spcAft>
                  <a:spcPct val="0"/>
                </a:spcAft>
              </a:pPr>
              <a:t>105</a:t>
            </a:fld>
            <a:endParaRPr lang="en-US">
              <a:solidFill>
                <a:prstClr val="black"/>
              </a:solidFill>
            </a:endParaRPr>
          </a:p>
        </p:txBody>
      </p:sp>
    </p:spTree>
    <p:extLst>
      <p:ext uri="{BB962C8B-B14F-4D97-AF65-F5344CB8AC3E}">
        <p14:creationId xmlns:p14="http://schemas.microsoft.com/office/powerpoint/2010/main" val="14749219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45771"/>
            <a:ext cx="10972800" cy="4025900"/>
          </a:xfrm>
        </p:spPr>
        <p:txBody>
          <a:bodyPr/>
          <a:lstStyle/>
          <a:p>
            <a:r>
              <a:rPr lang="en-US" sz="2200" dirty="0"/>
              <a:t>If such emergency threatens the health or safety of any person, or the preservation or protection of property, then the provisions of competitive bidding shall not apply and any officer or agent of the agency having general or specific authority for making the purchase or repair contract shall approve the bill presented for payment and provide justification and certification in writing detailing from whom the purchase was made or with whom the repair contract was made to the Office of Purchasing, Travel and Fleet Management using the electronic P-1 process and guidelines listed on OPTFM’s website</a:t>
            </a:r>
          </a:p>
        </p:txBody>
      </p:sp>
      <p:sp>
        <p:nvSpPr>
          <p:cNvPr id="3" name="Title 2"/>
          <p:cNvSpPr>
            <a:spLocks noGrp="1"/>
          </p:cNvSpPr>
          <p:nvPr>
            <p:ph type="title"/>
          </p:nvPr>
        </p:nvSpPr>
        <p:spPr>
          <a:xfrm>
            <a:off x="609600" y="137203"/>
            <a:ext cx="10972800" cy="1143000"/>
          </a:xfrm>
        </p:spPr>
        <p:txBody>
          <a:bodyPr>
            <a:noAutofit/>
          </a:bodyPr>
          <a:lstStyle/>
          <a:p>
            <a:r>
              <a:rPr lang="en-US" sz="3200" dirty="0"/>
              <a:t>Emergency NOT Requiring Prior Approval</a:t>
            </a:r>
          </a:p>
        </p:txBody>
      </p:sp>
      <p:sp>
        <p:nvSpPr>
          <p:cNvPr id="4" name="Footer Placeholder 3"/>
          <p:cNvSpPr>
            <a:spLocks noGrp="1"/>
          </p:cNvSpPr>
          <p:nvPr>
            <p:ph type="ftr" sz="quarter" idx="11"/>
          </p:nvPr>
        </p:nvSpPr>
        <p:spPr/>
        <p:txBody>
          <a:bodyPr/>
          <a:lstStyle/>
          <a:p>
            <a:pPr>
              <a:defRPr/>
            </a:pPr>
            <a:r>
              <a:rPr lang="en-US" dirty="0">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106</a:t>
            </a:fld>
            <a:endParaRPr lang="en-US" dirty="0">
              <a:solidFill>
                <a:prstClr val="black"/>
              </a:solidFill>
            </a:endParaRPr>
          </a:p>
        </p:txBody>
      </p:sp>
    </p:spTree>
    <p:extLst>
      <p:ext uri="{BB962C8B-B14F-4D97-AF65-F5344CB8AC3E}">
        <p14:creationId xmlns:p14="http://schemas.microsoft.com/office/powerpoint/2010/main" val="6398083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1828800"/>
            <a:ext cx="10596465" cy="3657600"/>
          </a:xfrm>
        </p:spPr>
        <p:txBody>
          <a:bodyPr/>
          <a:lstStyle/>
          <a:p>
            <a:r>
              <a:rPr lang="en-US" sz="2400" dirty="0"/>
              <a:t>If the governing board or the executive head, or his designees, of any agency of the state shall determine that an emergency exists in regard to the purchase of any commodities or repair contracts, so that the delay incident to giving opportunity for competitive bidding would be detrimental to the interests of the state, then the head of such agency, or his designees, shall seek approval of the Office of Purchasing, Travel and Fleet Management using the electronic P-1 process</a:t>
            </a:r>
          </a:p>
          <a:p>
            <a:endParaRPr lang="en-US" sz="2000" dirty="0"/>
          </a:p>
          <a:p>
            <a:endParaRPr lang="en-US" dirty="0"/>
          </a:p>
        </p:txBody>
      </p:sp>
      <p:sp>
        <p:nvSpPr>
          <p:cNvPr id="3" name="Title 2"/>
          <p:cNvSpPr>
            <a:spLocks noGrp="1"/>
          </p:cNvSpPr>
          <p:nvPr>
            <p:ph type="title"/>
          </p:nvPr>
        </p:nvSpPr>
        <p:spPr/>
        <p:txBody>
          <a:bodyPr>
            <a:noAutofit/>
          </a:bodyPr>
          <a:lstStyle/>
          <a:p>
            <a:r>
              <a:rPr lang="en-US" dirty="0"/>
              <a:t>Emergencies Requiring Approval Prior to Purchase </a:t>
            </a:r>
          </a:p>
        </p:txBody>
      </p:sp>
      <p:sp>
        <p:nvSpPr>
          <p:cNvPr id="4" name="Footer Placeholder 3"/>
          <p:cNvSpPr>
            <a:spLocks noGrp="1"/>
          </p:cNvSpPr>
          <p:nvPr>
            <p:ph type="ftr" sz="quarter" idx="11"/>
          </p:nvPr>
        </p:nvSpPr>
        <p:spPr/>
        <p:txBody>
          <a:bodyPr/>
          <a:lstStyle/>
          <a:p>
            <a:pPr>
              <a:defRPr/>
            </a:pPr>
            <a:r>
              <a:rPr lang="en-US" dirty="0">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107</a:t>
            </a:fld>
            <a:endParaRPr lang="en-US" dirty="0">
              <a:solidFill>
                <a:prstClr val="black"/>
              </a:solidFill>
            </a:endParaRPr>
          </a:p>
        </p:txBody>
      </p:sp>
    </p:spTree>
    <p:extLst>
      <p:ext uri="{BB962C8B-B14F-4D97-AF65-F5344CB8AC3E}">
        <p14:creationId xmlns:p14="http://schemas.microsoft.com/office/powerpoint/2010/main" val="14241868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endParaRPr lang="en-US" sz="2400" dirty="0"/>
          </a:p>
          <a:p>
            <a:r>
              <a:rPr lang="en-US" sz="2400" dirty="0"/>
              <a:t>Prior approval is required by PPRB to use Master Lease funds</a:t>
            </a:r>
          </a:p>
          <a:p>
            <a:r>
              <a:rPr lang="en-US" sz="2400" dirty="0"/>
              <a:t>A proposed schedule of acquisitions is presented for Board approval </a:t>
            </a:r>
          </a:p>
          <a:p>
            <a:r>
              <a:rPr lang="en-US" sz="2400" dirty="0"/>
              <a:t>Master Lease Purchase Program is just the method of financing </a:t>
            </a:r>
          </a:p>
          <a:p>
            <a:r>
              <a:rPr lang="en-US" sz="2400" dirty="0"/>
              <a:t>Competitive procurement is STILL mandatory </a:t>
            </a:r>
          </a:p>
          <a:p>
            <a:pPr marL="109537" indent="0">
              <a:buNone/>
            </a:pPr>
            <a:endParaRPr lang="en-US" sz="2800" dirty="0"/>
          </a:p>
        </p:txBody>
      </p:sp>
      <p:sp>
        <p:nvSpPr>
          <p:cNvPr id="3" name="Title 2"/>
          <p:cNvSpPr>
            <a:spLocks noGrp="1"/>
          </p:cNvSpPr>
          <p:nvPr>
            <p:ph type="title"/>
          </p:nvPr>
        </p:nvSpPr>
        <p:spPr/>
        <p:txBody>
          <a:bodyPr/>
          <a:lstStyle/>
          <a:p>
            <a:r>
              <a:rPr lang="en-US" dirty="0"/>
              <a:t>Master Lease</a:t>
            </a:r>
          </a:p>
        </p:txBody>
      </p:sp>
      <p:sp>
        <p:nvSpPr>
          <p:cNvPr id="4" name="Footer Placeholder 3"/>
          <p:cNvSpPr>
            <a:spLocks noGrp="1"/>
          </p:cNvSpPr>
          <p:nvPr>
            <p:ph type="ftr" sz="quarter" idx="11"/>
          </p:nvPr>
        </p:nvSpPr>
        <p:spPr/>
        <p:txBody>
          <a:bodyPr/>
          <a:lstStyle/>
          <a:p>
            <a:pPr>
              <a:defRPr/>
            </a:pPr>
            <a:r>
              <a:rPr lang="en-US" dirty="0">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108</a:t>
            </a:fld>
            <a:endParaRPr lang="en-US" dirty="0">
              <a:solidFill>
                <a:prstClr val="black"/>
              </a:solidFill>
            </a:endParaRPr>
          </a:p>
        </p:txBody>
      </p:sp>
    </p:spTree>
    <p:extLst>
      <p:ext uri="{BB962C8B-B14F-4D97-AF65-F5344CB8AC3E}">
        <p14:creationId xmlns:p14="http://schemas.microsoft.com/office/powerpoint/2010/main" val="914343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Clr>
                <a:srgbClr val="2DA2BF"/>
              </a:buClr>
            </a:pPr>
            <a:r>
              <a:rPr lang="en-US" sz="2000" dirty="0">
                <a:solidFill>
                  <a:prstClr val="black"/>
                </a:solidFill>
              </a:rPr>
              <a:t>A brief justification on agency letterhead of the need for an open purchase order in lieu of normal P.O. procedures</a:t>
            </a:r>
          </a:p>
          <a:p>
            <a:pPr lvl="0">
              <a:buClr>
                <a:srgbClr val="2DA2BF"/>
              </a:buClr>
            </a:pPr>
            <a:r>
              <a:rPr lang="en-US" sz="2000" dirty="0">
                <a:solidFill>
                  <a:prstClr val="black"/>
                </a:solidFill>
              </a:rPr>
              <a:t>A general description of the commodities and maximum amount per invoice</a:t>
            </a:r>
          </a:p>
          <a:p>
            <a:pPr lvl="0">
              <a:buClr>
                <a:srgbClr val="2DA2BF"/>
              </a:buClr>
            </a:pPr>
            <a:r>
              <a:rPr lang="en-US" sz="2000" dirty="0">
                <a:solidFill>
                  <a:prstClr val="black"/>
                </a:solidFill>
              </a:rPr>
              <a:t>The following certification should be included with the justification:    </a:t>
            </a:r>
            <a:r>
              <a:rPr lang="en-US" sz="2000" i="1" dirty="0">
                <a:solidFill>
                  <a:prstClr val="black"/>
                </a:solidFill>
              </a:rPr>
              <a:t>"This is to certify that only the commodities shown will be purchased and that no items currently covered by any state contract will be purchased under the terms of this purchase order without proper approval from the Office of Purchasing and Travel. This procedure will not be used to separate purchases so as to circumvent any laws, regulations, or policies of the State of Mississippi."</a:t>
            </a:r>
            <a:endParaRPr lang="en-US" sz="2000" dirty="0">
              <a:solidFill>
                <a:prstClr val="black"/>
              </a:solidFill>
            </a:endParaRPr>
          </a:p>
          <a:p>
            <a:pPr lvl="0">
              <a:buClr>
                <a:srgbClr val="2DA2BF"/>
              </a:buClr>
            </a:pPr>
            <a:r>
              <a:rPr lang="en-US" sz="2000" dirty="0">
                <a:solidFill>
                  <a:prstClr val="black"/>
                </a:solidFill>
              </a:rPr>
              <a:t>This should be signed by the Procurement Director or his/her designee</a:t>
            </a:r>
          </a:p>
          <a:p>
            <a:pPr marL="109537" indent="0">
              <a:buNone/>
            </a:pPr>
            <a:endParaRPr lang="en-US" sz="2000" dirty="0"/>
          </a:p>
          <a:p>
            <a:endParaRPr lang="en-US" dirty="0"/>
          </a:p>
        </p:txBody>
      </p:sp>
      <p:sp>
        <p:nvSpPr>
          <p:cNvPr id="3" name="Title 2"/>
          <p:cNvSpPr>
            <a:spLocks noGrp="1"/>
          </p:cNvSpPr>
          <p:nvPr>
            <p:ph type="title"/>
          </p:nvPr>
        </p:nvSpPr>
        <p:spPr/>
        <p:txBody>
          <a:bodyPr>
            <a:normAutofit/>
          </a:bodyPr>
          <a:lstStyle/>
          <a:p>
            <a:r>
              <a:rPr lang="en-US" dirty="0"/>
              <a:t>Open Purchase Order Over $5,000</a:t>
            </a:r>
          </a:p>
        </p:txBody>
      </p:sp>
      <p:sp>
        <p:nvSpPr>
          <p:cNvPr id="4" name="Footer Placeholder 3"/>
          <p:cNvSpPr>
            <a:spLocks noGrp="1"/>
          </p:cNvSpPr>
          <p:nvPr>
            <p:ph type="ftr" sz="quarter" idx="11"/>
          </p:nvPr>
        </p:nvSpPr>
        <p:spPr/>
        <p:txBody>
          <a:bodyPr/>
          <a:lstStyle/>
          <a:p>
            <a:pPr>
              <a:defRPr/>
            </a:pPr>
            <a:r>
              <a:rPr lang="en-US" dirty="0">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109</a:t>
            </a:fld>
            <a:endParaRPr lang="en-US" dirty="0">
              <a:solidFill>
                <a:prstClr val="black"/>
              </a:solidFill>
            </a:endParaRPr>
          </a:p>
        </p:txBody>
      </p:sp>
    </p:spTree>
    <p:extLst>
      <p:ext uri="{BB962C8B-B14F-4D97-AF65-F5344CB8AC3E}">
        <p14:creationId xmlns:p14="http://schemas.microsoft.com/office/powerpoint/2010/main" val="2548153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Pursuant to Section 31-7-9, OPTFM is charged with developing the State’s first training and certification program for purchasing professionals </a:t>
            </a:r>
          </a:p>
          <a:p>
            <a:r>
              <a:rPr lang="en-US" dirty="0"/>
              <a:t>Its goal is to certify all State Agency Purchasing Officials while providing them with the necessary tools to perform their job in an ethical, efficient, and effective manner</a:t>
            </a:r>
          </a:p>
          <a:p>
            <a:endParaRPr lang="en-US" dirty="0"/>
          </a:p>
          <a:p>
            <a:endParaRPr lang="en-US" dirty="0"/>
          </a:p>
        </p:txBody>
      </p:sp>
      <p:sp>
        <p:nvSpPr>
          <p:cNvPr id="3" name="Title 2"/>
          <p:cNvSpPr>
            <a:spLocks noGrp="1"/>
          </p:cNvSpPr>
          <p:nvPr>
            <p:ph type="title"/>
          </p:nvPr>
        </p:nvSpPr>
        <p:spPr/>
        <p:txBody>
          <a:bodyPr/>
          <a:lstStyle/>
          <a:p>
            <a:r>
              <a:rPr lang="en-US" dirty="0"/>
              <a:t>CMPA Statute</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8309369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Content Placeholder 2"/>
          <p:cNvSpPr>
            <a:spLocks noGrp="1"/>
          </p:cNvSpPr>
          <p:nvPr>
            <p:ph idx="1"/>
          </p:nvPr>
        </p:nvSpPr>
        <p:spPr/>
        <p:txBody>
          <a:bodyPr/>
          <a:lstStyle/>
          <a:p>
            <a:r>
              <a:rPr lang="en-US" sz="2200" dirty="0"/>
              <a:t>Sole-source procurement is not permissible unless a requirement is available from only a single supplier. A requirement for a particular proprietary item does not justify sole-source procurement if there is more than one potential bidder or offeror for that item. The following are examples of circumstances which could necessitate sole-source procurement:</a:t>
            </a:r>
          </a:p>
          <a:p>
            <a:pPr lvl="1"/>
            <a:r>
              <a:rPr lang="en-US" sz="2200" dirty="0"/>
              <a:t>Where the compatibility of equipment, accessories, or replacement parts is the paramount consideration (and manufacturer is sole supplier)</a:t>
            </a:r>
          </a:p>
          <a:p>
            <a:pPr lvl="1"/>
            <a:r>
              <a:rPr lang="en-US" sz="2200" dirty="0"/>
              <a:t>Where a sole supplier's item is needed for trial use or testing</a:t>
            </a:r>
          </a:p>
          <a:p>
            <a:pPr lvl="1"/>
            <a:r>
              <a:rPr lang="en-US" sz="2200" dirty="0"/>
              <a:t>Where a sole supplier's item is to be required when no other item will serve the need of the user entity</a:t>
            </a:r>
          </a:p>
          <a:p>
            <a:pPr lvl="1"/>
            <a:endParaRPr lang="en-US" dirty="0"/>
          </a:p>
        </p:txBody>
      </p:sp>
      <p:sp>
        <p:nvSpPr>
          <p:cNvPr id="2" name="Title 1"/>
          <p:cNvSpPr>
            <a:spLocks noGrp="1"/>
          </p:cNvSpPr>
          <p:nvPr>
            <p:ph type="title"/>
          </p:nvPr>
        </p:nvSpPr>
        <p:spPr/>
        <p:txBody>
          <a:bodyPr/>
          <a:lstStyle/>
          <a:p>
            <a:pPr fontAlgn="auto">
              <a:spcAft>
                <a:spcPts val="0"/>
              </a:spcAft>
              <a:defRPr/>
            </a:pPr>
            <a:r>
              <a:rPr lang="en-US" dirty="0"/>
              <a:t>Sole Source or Research </a:t>
            </a:r>
          </a:p>
        </p:txBody>
      </p:sp>
      <p:sp>
        <p:nvSpPr>
          <p:cNvPr id="126978"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26979"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0A077BC5-BBB2-4482-B6EA-61E804C107F8}" type="slidenum">
              <a:rPr lang="en-US">
                <a:solidFill>
                  <a:prstClr val="black"/>
                </a:solidFill>
              </a:rPr>
              <a:pPr fontAlgn="base">
                <a:spcBef>
                  <a:spcPct val="0"/>
                </a:spcBef>
                <a:spcAft>
                  <a:spcPct val="0"/>
                </a:spcAft>
              </a:pPr>
              <a:t>110</a:t>
            </a:fld>
            <a:endParaRPr lang="en-US">
              <a:solidFill>
                <a:prstClr val="black"/>
              </a:solidFill>
            </a:endParaRPr>
          </a:p>
        </p:txBody>
      </p:sp>
    </p:spTree>
    <p:extLst>
      <p:ext uri="{BB962C8B-B14F-4D97-AF65-F5344CB8AC3E}">
        <p14:creationId xmlns:p14="http://schemas.microsoft.com/office/powerpoint/2010/main" val="20561167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Established after SB 2400</a:t>
            </a:r>
          </a:p>
          <a:p>
            <a:r>
              <a:rPr lang="en-US" dirty="0"/>
              <a:t>Effective July 1, 2015</a:t>
            </a:r>
          </a:p>
          <a:p>
            <a:r>
              <a:rPr lang="en-US" dirty="0"/>
              <a:t>Agencies must enter/publish their Sole Source contract notices to the State of MS Procurement Portal</a:t>
            </a:r>
          </a:p>
          <a:p>
            <a:r>
              <a:rPr lang="en-US" dirty="0"/>
              <a:t>Must be advertised for at least fourteen (14) days * (open on 15</a:t>
            </a:r>
            <a:r>
              <a:rPr lang="en-US" baseline="30000" dirty="0"/>
              <a:t>th</a:t>
            </a:r>
            <a:r>
              <a:rPr lang="en-US" dirty="0"/>
              <a:t> Day)</a:t>
            </a:r>
          </a:p>
          <a:p>
            <a:r>
              <a:rPr lang="en-US" dirty="0"/>
              <a:t>The Sole Source Determination (SSD) and Objection to Sole Source (OSS) forms must be attached to the notice</a:t>
            </a:r>
          </a:p>
          <a:p>
            <a:endParaRPr lang="en-US" dirty="0"/>
          </a:p>
          <a:p>
            <a:endParaRPr lang="en-US" dirty="0"/>
          </a:p>
        </p:txBody>
      </p:sp>
      <p:sp>
        <p:nvSpPr>
          <p:cNvPr id="3" name="Title 2"/>
          <p:cNvSpPr>
            <a:spLocks noGrp="1"/>
          </p:cNvSpPr>
          <p:nvPr>
            <p:ph type="title"/>
          </p:nvPr>
        </p:nvSpPr>
        <p:spPr>
          <a:xfrm>
            <a:off x="1981200" y="228600"/>
            <a:ext cx="8229600" cy="1143000"/>
          </a:xfrm>
        </p:spPr>
        <p:txBody>
          <a:bodyPr/>
          <a:lstStyle/>
          <a:p>
            <a:r>
              <a:rPr lang="en-US" dirty="0"/>
              <a:t>Sole Source Process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111</a:t>
            </a:fld>
            <a:endParaRPr lang="en-US">
              <a:solidFill>
                <a:prstClr val="black"/>
              </a:solidFill>
            </a:endParaRPr>
          </a:p>
        </p:txBody>
      </p:sp>
    </p:spTree>
    <p:extLst>
      <p:ext uri="{BB962C8B-B14F-4D97-AF65-F5344CB8AC3E}">
        <p14:creationId xmlns:p14="http://schemas.microsoft.com/office/powerpoint/2010/main" val="254350020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1828800" y="-152400"/>
            <a:ext cx="8229600" cy="1143000"/>
          </a:xfrm>
        </p:spPr>
        <p:txBody>
          <a:bodyPr/>
          <a:lstStyle/>
          <a:p>
            <a:pPr algn="ctr"/>
            <a:r>
              <a:rPr lang="en-US" dirty="0"/>
              <a:t>Sole Source Process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112</a:t>
            </a:fld>
            <a:endParaRPr lang="en-US">
              <a:solidFill>
                <a:prstClr val="black"/>
              </a:solidFill>
            </a:endParaRPr>
          </a:p>
        </p:txBody>
      </p:sp>
      <p:graphicFrame>
        <p:nvGraphicFramePr>
          <p:cNvPr id="8" name="Diagram 7"/>
          <p:cNvGraphicFramePr/>
          <p:nvPr/>
        </p:nvGraphicFramePr>
        <p:xfrm>
          <a:off x="1595388" y="761198"/>
          <a:ext cx="7467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28227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A trade-in of equipment is allowed (exception: vehicles on state contract)</a:t>
            </a:r>
          </a:p>
          <a:p>
            <a:r>
              <a:rPr lang="en-US" sz="2800" dirty="0"/>
              <a:t>If the competitive sealed bid process is used, specifications must be written to include the trade-in </a:t>
            </a:r>
          </a:p>
          <a:p>
            <a:r>
              <a:rPr lang="en-US" sz="2800" dirty="0"/>
              <a:t>When submitting an electronic P-1, an inventory deletion form must be attached </a:t>
            </a:r>
          </a:p>
          <a:p>
            <a:pPr marL="109537" indent="0">
              <a:buNone/>
            </a:pPr>
            <a:endParaRPr lang="en-US" dirty="0"/>
          </a:p>
        </p:txBody>
      </p:sp>
      <p:sp>
        <p:nvSpPr>
          <p:cNvPr id="3" name="Title 2"/>
          <p:cNvSpPr>
            <a:spLocks noGrp="1"/>
          </p:cNvSpPr>
          <p:nvPr>
            <p:ph type="title"/>
          </p:nvPr>
        </p:nvSpPr>
        <p:spPr>
          <a:xfrm>
            <a:off x="1981200" y="274638"/>
            <a:ext cx="8534400" cy="1143000"/>
          </a:xfrm>
        </p:spPr>
        <p:txBody>
          <a:bodyPr>
            <a:normAutofit fontScale="90000"/>
          </a:bodyPr>
          <a:lstStyle/>
          <a:p>
            <a:r>
              <a:rPr lang="en-US" dirty="0"/>
              <a:t>Trade-in of Equipment with Purchase</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113</a:t>
            </a:fld>
            <a:endParaRPr lang="en-US">
              <a:solidFill>
                <a:prstClr val="black"/>
              </a:solidFill>
            </a:endParaRPr>
          </a:p>
        </p:txBody>
      </p:sp>
    </p:spTree>
    <p:extLst>
      <p:ext uri="{BB962C8B-B14F-4D97-AF65-F5344CB8AC3E}">
        <p14:creationId xmlns:p14="http://schemas.microsoft.com/office/powerpoint/2010/main" val="361129977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Types of purchases requiring approval</a:t>
            </a:r>
          </a:p>
          <a:p>
            <a:pPr marL="625475" lvl="1" indent="-220663"/>
            <a:r>
              <a:rPr lang="en-US" sz="2600" dirty="0"/>
              <a:t>Exemptions from Reverse Auction</a:t>
            </a:r>
          </a:p>
          <a:p>
            <a:pPr lvl="1"/>
            <a:r>
              <a:rPr lang="en-US" sz="2600" dirty="0"/>
              <a:t>Purchases made as the result of alternative process after exemption is granted </a:t>
            </a:r>
          </a:p>
          <a:p>
            <a:pPr lvl="1"/>
            <a:r>
              <a:rPr lang="en-US" sz="2600" dirty="0"/>
              <a:t>Purchases greater than $500,000</a:t>
            </a:r>
          </a:p>
          <a:p>
            <a:pPr lvl="1"/>
            <a:r>
              <a:rPr lang="en-US" sz="2600" dirty="0"/>
              <a:t>Construction contracts greater than $5,000,000</a:t>
            </a:r>
          </a:p>
          <a:p>
            <a:pPr lvl="1"/>
            <a:r>
              <a:rPr lang="en-US" sz="2600" dirty="0"/>
              <a:t>Master Lease Purchase schedules</a:t>
            </a:r>
          </a:p>
          <a:p>
            <a:pPr lvl="1"/>
            <a:r>
              <a:rPr lang="en-US" sz="2600" dirty="0"/>
              <a:t>Cancellation of MDOC contracts on minutes</a:t>
            </a:r>
          </a:p>
          <a:p>
            <a:pPr lvl="1"/>
            <a:r>
              <a:rPr lang="en-US" sz="2600" dirty="0"/>
              <a:t>Changes to normal purchasing policies and procedures</a:t>
            </a:r>
          </a:p>
          <a:p>
            <a:pPr lvl="1"/>
            <a:r>
              <a:rPr lang="en-US" sz="2600" dirty="0"/>
              <a:t>Changes to rules and regulations regarding sale or disposal of property</a:t>
            </a:r>
          </a:p>
          <a:p>
            <a:pPr lvl="2"/>
            <a:endParaRPr lang="en-US" dirty="0"/>
          </a:p>
          <a:p>
            <a:endParaRPr lang="en-US" dirty="0"/>
          </a:p>
        </p:txBody>
      </p:sp>
      <p:sp>
        <p:nvSpPr>
          <p:cNvPr id="3" name="Title 2"/>
          <p:cNvSpPr>
            <a:spLocks noGrp="1"/>
          </p:cNvSpPr>
          <p:nvPr>
            <p:ph type="title"/>
          </p:nvPr>
        </p:nvSpPr>
        <p:spPr/>
        <p:txBody>
          <a:bodyPr/>
          <a:lstStyle/>
          <a:p>
            <a:r>
              <a:rPr lang="en-US" dirty="0"/>
              <a:t>PPRB Required Approvals</a:t>
            </a:r>
          </a:p>
        </p:txBody>
      </p:sp>
      <p:sp>
        <p:nvSpPr>
          <p:cNvPr id="4" name="Footer Placeholder 3"/>
          <p:cNvSpPr>
            <a:spLocks noGrp="1"/>
          </p:cNvSpPr>
          <p:nvPr>
            <p:ph type="ftr" sz="quarter" idx="11"/>
          </p:nvPr>
        </p:nvSpPr>
        <p:spPr/>
        <p:txBody>
          <a:bodyPr/>
          <a:lstStyle/>
          <a:p>
            <a:pPr>
              <a:defRPr/>
            </a:pPr>
            <a:r>
              <a:rPr lang="en-US" dirty="0">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114</a:t>
            </a:fld>
            <a:endParaRPr lang="en-US">
              <a:solidFill>
                <a:prstClr val="black"/>
              </a:solidFill>
            </a:endParaRPr>
          </a:p>
        </p:txBody>
      </p:sp>
    </p:spTree>
    <p:extLst>
      <p:ext uri="{BB962C8B-B14F-4D97-AF65-F5344CB8AC3E}">
        <p14:creationId xmlns:p14="http://schemas.microsoft.com/office/powerpoint/2010/main" val="3601051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Content Placeholder 1"/>
          <p:cNvSpPr>
            <a:spLocks noGrp="1"/>
          </p:cNvSpPr>
          <p:nvPr>
            <p:ph idx="1"/>
          </p:nvPr>
        </p:nvSpPr>
        <p:spPr/>
        <p:txBody>
          <a:bodyPr/>
          <a:lstStyle/>
          <a:p>
            <a:r>
              <a:rPr lang="en-US" dirty="0"/>
              <a:t>P-1 requests must be submitted to OPTFM by the published deadline.  Check the PPRB website. </a:t>
            </a:r>
          </a:p>
          <a:p>
            <a:endParaRPr lang="en-US" dirty="0"/>
          </a:p>
          <a:p>
            <a:endParaRPr lang="en-US" dirty="0"/>
          </a:p>
        </p:txBody>
      </p:sp>
      <p:sp>
        <p:nvSpPr>
          <p:cNvPr id="5" name="Title 4"/>
          <p:cNvSpPr>
            <a:spLocks noGrp="1"/>
          </p:cNvSpPr>
          <p:nvPr>
            <p:ph type="title"/>
          </p:nvPr>
        </p:nvSpPr>
        <p:spPr/>
        <p:txBody>
          <a:bodyPr/>
          <a:lstStyle/>
          <a:p>
            <a:pPr fontAlgn="auto">
              <a:spcAft>
                <a:spcPts val="0"/>
              </a:spcAft>
              <a:defRPr/>
            </a:pPr>
            <a:r>
              <a:rPr lang="en-US" dirty="0"/>
              <a:t>PPRB Agenda Item Deadline</a:t>
            </a:r>
          </a:p>
        </p:txBody>
      </p:sp>
      <p:sp>
        <p:nvSpPr>
          <p:cNvPr id="138242"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38243"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3D51E9B5-5521-4C6F-8861-7E6CBA9586D9}" type="slidenum">
              <a:rPr lang="en-US">
                <a:solidFill>
                  <a:prstClr val="black"/>
                </a:solidFill>
              </a:rPr>
              <a:pPr fontAlgn="base">
                <a:spcBef>
                  <a:spcPct val="0"/>
                </a:spcBef>
                <a:spcAft>
                  <a:spcPct val="0"/>
                </a:spcAft>
              </a:pPr>
              <a:t>115</a:t>
            </a:fld>
            <a:endParaRPr lang="en-US">
              <a:solidFill>
                <a:prstClr val="black"/>
              </a:solidFill>
            </a:endParaRPr>
          </a:p>
        </p:txBody>
      </p:sp>
      <p:pic>
        <p:nvPicPr>
          <p:cNvPr id="4" name="Picture 3">
            <a:extLst>
              <a:ext uri="{FF2B5EF4-FFF2-40B4-BE49-F238E27FC236}">
                <a16:creationId xmlns:a16="http://schemas.microsoft.com/office/drawing/2014/main" id="{B5792378-B0A7-495D-C9B9-B4DA92850B83}"/>
              </a:ext>
            </a:extLst>
          </p:cNvPr>
          <p:cNvPicPr>
            <a:picLocks noChangeAspect="1"/>
          </p:cNvPicPr>
          <p:nvPr/>
        </p:nvPicPr>
        <p:blipFill>
          <a:blip r:embed="rId3"/>
          <a:stretch>
            <a:fillRect/>
          </a:stretch>
        </p:blipFill>
        <p:spPr>
          <a:xfrm>
            <a:off x="3996967" y="2474352"/>
            <a:ext cx="4034650" cy="3733567"/>
          </a:xfrm>
          <a:prstGeom prst="rect">
            <a:avLst/>
          </a:prstGeom>
        </p:spPr>
      </p:pic>
    </p:spTree>
    <p:extLst>
      <p:ext uri="{BB962C8B-B14F-4D97-AF65-F5344CB8AC3E}">
        <p14:creationId xmlns:p14="http://schemas.microsoft.com/office/powerpoint/2010/main" val="27001760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320208" y="1344779"/>
            <a:ext cx="7957392" cy="1829761"/>
          </a:xfrm>
        </p:spPr>
        <p:txBody>
          <a:bodyPr/>
          <a:lstStyle/>
          <a:p>
            <a:pPr eaLnBrk="1" hangingPunct="1"/>
            <a:r>
              <a:rPr lang="en-US" sz="3200" dirty="0"/>
              <a:t>STATE OF MISSISSIPPI</a:t>
            </a:r>
            <a:br>
              <a:rPr lang="en-US" sz="3200" dirty="0"/>
            </a:br>
            <a:r>
              <a:rPr lang="en-US" sz="3200" dirty="0"/>
              <a:t>OFFICE OF PURCHASING, TRAVEL AND FLEET MANAGEMENT</a:t>
            </a:r>
          </a:p>
        </p:txBody>
      </p:sp>
      <p:sp>
        <p:nvSpPr>
          <p:cNvPr id="4101" name="Rectangle 5"/>
          <p:cNvSpPr>
            <a:spLocks noGrp="1" noChangeArrowheads="1"/>
          </p:cNvSpPr>
          <p:nvPr>
            <p:ph type="subTitle" idx="1"/>
          </p:nvPr>
        </p:nvSpPr>
        <p:spPr>
          <a:xfrm>
            <a:off x="914400" y="3762449"/>
            <a:ext cx="10363200" cy="1199704"/>
          </a:xfrm>
        </p:spPr>
        <p:txBody>
          <a:bodyPr/>
          <a:lstStyle/>
          <a:p>
            <a:pPr algn="ctr" eaLnBrk="1" hangingPunct="1"/>
            <a:endParaRPr lang="en-US" dirty="0"/>
          </a:p>
          <a:p>
            <a:pPr algn="ctr" eaLnBrk="1" hangingPunct="1"/>
            <a:r>
              <a:rPr lang="en-US" i="1" dirty="0"/>
              <a:t>Procurement and Travel Card Services</a:t>
            </a:r>
          </a:p>
          <a:p>
            <a:pPr eaLnBrk="1" hangingPunct="1"/>
            <a:endParaRPr lang="en-US" dirty="0"/>
          </a:p>
        </p:txBody>
      </p:sp>
      <p:pic>
        <p:nvPicPr>
          <p:cNvPr id="1026" name="Picture 1" descr="Description: G:\Contract\State Seals\State Seal B&amp;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88" y="704835"/>
            <a:ext cx="3792796" cy="3109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991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Procurement Card Staff</a:t>
            </a:r>
          </a:p>
        </p:txBody>
      </p:sp>
      <p:sp>
        <p:nvSpPr>
          <p:cNvPr id="9" name="Text Placeholder 8"/>
          <p:cNvSpPr>
            <a:spLocks noGrp="1"/>
          </p:cNvSpPr>
          <p:nvPr>
            <p:ph type="body" sz="half" idx="1"/>
          </p:nvPr>
        </p:nvSpPr>
        <p:spPr>
          <a:xfrm>
            <a:off x="1315220" y="1368458"/>
            <a:ext cx="4068630" cy="4271766"/>
          </a:xfrm>
        </p:spPr>
        <p:txBody>
          <a:bodyPr>
            <a:normAutofit fontScale="62500" lnSpcReduction="20000"/>
          </a:bodyPr>
          <a:lstStyle/>
          <a:p>
            <a:pPr marL="109728" indent="0">
              <a:buClr>
                <a:srgbClr val="2DA2BF"/>
              </a:buClr>
              <a:buNone/>
              <a:defRPr/>
            </a:pPr>
            <a:r>
              <a:rPr lang="en-US" sz="3300" dirty="0">
                <a:latin typeface="Times New Roman" panose="02020603050405020304" pitchFamily="18" charset="0"/>
                <a:cs typeface="Times New Roman" panose="02020603050405020304" pitchFamily="18" charset="0"/>
              </a:rPr>
              <a:t>Candice Hay</a:t>
            </a:r>
          </a:p>
          <a:p>
            <a:pPr marL="109728" indent="0">
              <a:buClr>
                <a:srgbClr val="2DA2BF"/>
              </a:buClr>
              <a:buNone/>
              <a:defRPr/>
            </a:pPr>
            <a:r>
              <a:rPr lang="en-US" sz="3300" dirty="0">
                <a:latin typeface="Times New Roman" panose="02020603050405020304" pitchFamily="18" charset="0"/>
                <a:cs typeface="Times New Roman" panose="02020603050405020304" pitchFamily="18" charset="0"/>
              </a:rPr>
              <a:t>Procurement Card Administrator</a:t>
            </a:r>
          </a:p>
          <a:p>
            <a:pPr marL="109728" indent="0">
              <a:buClr>
                <a:srgbClr val="2DA2BF"/>
              </a:buClr>
              <a:buNone/>
              <a:defRPr/>
            </a:pPr>
            <a:r>
              <a:rPr lang="en-US" sz="3300" dirty="0">
                <a:latin typeface="Times New Roman" panose="02020603050405020304" pitchFamily="18" charset="0"/>
                <a:cs typeface="Times New Roman" panose="02020603050405020304" pitchFamily="18" charset="0"/>
              </a:rPr>
              <a:t>Office of Purchasing, Travel and Fleet Management</a:t>
            </a:r>
          </a:p>
          <a:p>
            <a:pPr marL="109728" indent="0">
              <a:buClr>
                <a:srgbClr val="2DA2BF"/>
              </a:buClr>
              <a:buNone/>
              <a:defRPr/>
            </a:pPr>
            <a:r>
              <a:rPr lang="en-US" sz="3300" dirty="0">
                <a:latin typeface="Times New Roman" panose="02020603050405020304" pitchFamily="18" charset="0"/>
                <a:cs typeface="Times New Roman" panose="02020603050405020304" pitchFamily="18" charset="0"/>
              </a:rPr>
              <a:t>601-359-5099</a:t>
            </a:r>
          </a:p>
          <a:p>
            <a:pPr marL="109728" indent="0">
              <a:buClr>
                <a:srgbClr val="2DA2BF"/>
              </a:buClr>
              <a:buNone/>
              <a:defRPr/>
            </a:pPr>
            <a:r>
              <a:rPr lang="en-US" sz="3300" dirty="0">
                <a:latin typeface="Times New Roman" panose="02020603050405020304" pitchFamily="18" charset="0"/>
                <a:cs typeface="Times New Roman" panose="02020603050405020304" pitchFamily="18" charset="0"/>
                <a:hlinkClick r:id="rId3"/>
              </a:rPr>
              <a:t>Candice.Hay@dfa.ms.gov</a:t>
            </a:r>
            <a:endParaRPr lang="en-US" sz="3300" dirty="0">
              <a:latin typeface="Times New Roman" panose="02020603050405020304" pitchFamily="18" charset="0"/>
              <a:cs typeface="Times New Roman" panose="02020603050405020304" pitchFamily="18" charset="0"/>
            </a:endParaRPr>
          </a:p>
          <a:p>
            <a:pPr marL="109728" indent="0">
              <a:buClr>
                <a:srgbClr val="2DA2BF"/>
              </a:buClr>
              <a:buNone/>
              <a:defRPr/>
            </a:pPr>
            <a:endParaRPr lang="en-US" sz="3300" dirty="0">
              <a:latin typeface="Times New Roman" panose="02020603050405020304" pitchFamily="18" charset="0"/>
              <a:cs typeface="Times New Roman" panose="02020603050405020304" pitchFamily="18" charset="0"/>
            </a:endParaRPr>
          </a:p>
          <a:p>
            <a:pPr marL="109728" indent="0">
              <a:buClr>
                <a:srgbClr val="2DA2BF"/>
              </a:buClr>
              <a:buNone/>
              <a:defRPr/>
            </a:pPr>
            <a:r>
              <a:rPr lang="en-US" sz="3300" dirty="0">
                <a:latin typeface="Times New Roman" panose="02020603050405020304" pitchFamily="18" charset="0"/>
                <a:cs typeface="Times New Roman" panose="02020603050405020304" pitchFamily="18" charset="0"/>
              </a:rPr>
              <a:t>Demetra Hayes</a:t>
            </a:r>
          </a:p>
          <a:p>
            <a:pPr marL="109728" indent="0">
              <a:buClr>
                <a:srgbClr val="2DA2BF"/>
              </a:buClr>
              <a:buNone/>
              <a:defRPr/>
            </a:pPr>
            <a:r>
              <a:rPr lang="en-US" sz="3300" dirty="0">
                <a:latin typeface="Times New Roman" panose="02020603050405020304" pitchFamily="18" charset="0"/>
                <a:cs typeface="Times New Roman" panose="02020603050405020304" pitchFamily="18" charset="0"/>
              </a:rPr>
              <a:t>Travel Administrator</a:t>
            </a:r>
          </a:p>
          <a:p>
            <a:pPr marL="109728" indent="0">
              <a:buClr>
                <a:srgbClr val="2DA2BF"/>
              </a:buClr>
              <a:buNone/>
              <a:defRPr/>
            </a:pPr>
            <a:r>
              <a:rPr lang="en-US" sz="3300" dirty="0">
                <a:latin typeface="Times New Roman" panose="02020603050405020304" pitchFamily="18" charset="0"/>
                <a:cs typeface="Times New Roman" panose="02020603050405020304" pitchFamily="18" charset="0"/>
              </a:rPr>
              <a:t>Office of Purchasing, Travel and Fleet Management</a:t>
            </a:r>
          </a:p>
          <a:p>
            <a:pPr marL="109728" indent="0">
              <a:buClr>
                <a:srgbClr val="2DA2BF"/>
              </a:buClr>
              <a:buNone/>
              <a:defRPr/>
            </a:pPr>
            <a:r>
              <a:rPr lang="en-US" sz="3300" dirty="0">
                <a:latin typeface="Times New Roman" panose="02020603050405020304" pitchFamily="18" charset="0"/>
                <a:cs typeface="Times New Roman" panose="02020603050405020304" pitchFamily="18" charset="0"/>
              </a:rPr>
              <a:t>601-359-3912</a:t>
            </a:r>
          </a:p>
          <a:p>
            <a:pPr marL="109728" indent="0">
              <a:buClr>
                <a:srgbClr val="2DA2BF"/>
              </a:buClr>
              <a:buNone/>
              <a:defRPr/>
            </a:pPr>
            <a:r>
              <a:rPr lang="en-US" sz="3300" dirty="0">
                <a:latin typeface="Times New Roman" panose="02020603050405020304" pitchFamily="18" charset="0"/>
                <a:cs typeface="Times New Roman" panose="02020603050405020304" pitchFamily="18" charset="0"/>
                <a:hlinkClick r:id="rId4"/>
              </a:rPr>
              <a:t>Demetra.Hayes@dfa.ms.gov</a:t>
            </a:r>
            <a:endParaRPr lang="en-US" sz="3300" dirty="0">
              <a:latin typeface="Times New Roman" panose="02020603050405020304" pitchFamily="18" charset="0"/>
              <a:cs typeface="Times New Roman" panose="02020603050405020304" pitchFamily="18" charset="0"/>
            </a:endParaRPr>
          </a:p>
          <a:p>
            <a:pPr marL="109537" indent="0">
              <a:buNone/>
            </a:pPr>
            <a:endParaRPr lang="en-US" dirty="0"/>
          </a:p>
        </p:txBody>
      </p:sp>
      <p:sp>
        <p:nvSpPr>
          <p:cNvPr id="10" name="Content Placeholder 9"/>
          <p:cNvSpPr>
            <a:spLocks noGrp="1"/>
          </p:cNvSpPr>
          <p:nvPr>
            <p:ph sz="half" idx="2"/>
          </p:nvPr>
        </p:nvSpPr>
        <p:spPr>
          <a:xfrm>
            <a:off x="6366615" y="1305935"/>
            <a:ext cx="3913976" cy="4590663"/>
          </a:xfrm>
        </p:spPr>
        <p:txBody>
          <a:bodyPr>
            <a:noAutofit/>
          </a:bodyPr>
          <a:lstStyle/>
          <a:p>
            <a:pPr marL="109728" indent="0">
              <a:spcBef>
                <a:spcPts val="0"/>
              </a:spcBef>
              <a:buClr>
                <a:srgbClr val="2DA2BF"/>
              </a:buClr>
              <a:buNone/>
              <a:defRPr/>
            </a:pPr>
            <a:r>
              <a:rPr lang="en-US" sz="1800" dirty="0">
                <a:latin typeface="Times New Roman" panose="02020603050405020304" pitchFamily="18" charset="0"/>
                <a:cs typeface="Times New Roman" panose="02020603050405020304" pitchFamily="18" charset="0"/>
              </a:rPr>
              <a:t>Yolanda Thurman, Director</a:t>
            </a:r>
          </a:p>
          <a:p>
            <a:pPr marL="109728" indent="0">
              <a:spcBef>
                <a:spcPts val="0"/>
              </a:spcBef>
              <a:buClr>
                <a:srgbClr val="2DA2BF"/>
              </a:buClr>
              <a:buNone/>
              <a:defRPr/>
            </a:pPr>
            <a:r>
              <a:rPr lang="en-US" sz="1800" dirty="0">
                <a:latin typeface="Times New Roman" panose="02020603050405020304" pitchFamily="18" charset="0"/>
                <a:cs typeface="Times New Roman" panose="02020603050405020304" pitchFamily="18" charset="0"/>
              </a:rPr>
              <a:t>Marketing, Travel and Card Programs</a:t>
            </a:r>
          </a:p>
          <a:p>
            <a:pPr marL="109728" indent="0">
              <a:spcBef>
                <a:spcPts val="0"/>
              </a:spcBef>
              <a:buClr>
                <a:srgbClr val="2DA2BF"/>
              </a:buClr>
              <a:buNone/>
              <a:defRPr/>
            </a:pPr>
            <a:r>
              <a:rPr lang="en-US" sz="1800" dirty="0">
                <a:latin typeface="Times New Roman" panose="02020603050405020304" pitchFamily="18" charset="0"/>
                <a:cs typeface="Times New Roman" panose="02020603050405020304" pitchFamily="18" charset="0"/>
              </a:rPr>
              <a:t>Office of Purchasing, Travel and Fleet </a:t>
            </a:r>
          </a:p>
          <a:p>
            <a:pPr marL="109728" indent="0">
              <a:spcBef>
                <a:spcPts val="0"/>
              </a:spcBef>
              <a:buClr>
                <a:srgbClr val="2DA2BF"/>
              </a:buClr>
              <a:buNone/>
              <a:defRPr/>
            </a:pPr>
            <a:r>
              <a:rPr lang="en-US" sz="1800" dirty="0">
                <a:latin typeface="Times New Roman" panose="02020603050405020304" pitchFamily="18" charset="0"/>
                <a:cs typeface="Times New Roman" panose="02020603050405020304" pitchFamily="18" charset="0"/>
              </a:rPr>
              <a:t>Management</a:t>
            </a:r>
          </a:p>
          <a:p>
            <a:pPr marL="109728" indent="0">
              <a:spcBef>
                <a:spcPts val="0"/>
              </a:spcBef>
              <a:buClr>
                <a:srgbClr val="2DA2BF"/>
              </a:buClr>
              <a:buNone/>
              <a:defRPr/>
            </a:pPr>
            <a:r>
              <a:rPr lang="en-US" sz="1800" dirty="0">
                <a:latin typeface="Times New Roman" panose="02020603050405020304" pitchFamily="18" charset="0"/>
                <a:cs typeface="Times New Roman" panose="02020603050405020304" pitchFamily="18" charset="0"/>
              </a:rPr>
              <a:t>601-359-2016</a:t>
            </a:r>
          </a:p>
          <a:p>
            <a:pPr marL="109728" indent="0">
              <a:spcBef>
                <a:spcPts val="0"/>
              </a:spcBef>
              <a:buClr>
                <a:srgbClr val="2DA2BF"/>
              </a:buClr>
              <a:buNone/>
              <a:defRPr/>
            </a:pPr>
            <a:r>
              <a:rPr lang="en-US" sz="1800" dirty="0">
                <a:latin typeface="Times New Roman" panose="02020603050405020304" pitchFamily="18" charset="0"/>
                <a:cs typeface="Times New Roman" panose="02020603050405020304" pitchFamily="18" charset="0"/>
                <a:hlinkClick r:id="rId5"/>
              </a:rPr>
              <a:t>Yolanda.Thurman@dfa.ms.gov</a:t>
            </a:r>
            <a:endParaRPr lang="en-US" sz="1800" dirty="0">
              <a:latin typeface="Times New Roman" panose="02020603050405020304" pitchFamily="18" charset="0"/>
              <a:cs typeface="Times New Roman" panose="02020603050405020304" pitchFamily="18" charset="0"/>
            </a:endParaRPr>
          </a:p>
          <a:p>
            <a:pPr marL="109728" indent="0">
              <a:buClr>
                <a:srgbClr val="2DA2BF"/>
              </a:buClr>
              <a:buNone/>
              <a:defRPr/>
            </a:pPr>
            <a:r>
              <a:rPr lang="en-US" sz="1800" dirty="0">
                <a:latin typeface="Times New Roman" panose="02020603050405020304" pitchFamily="18" charset="0"/>
                <a:cs typeface="Times New Roman" panose="02020603050405020304" pitchFamily="18" charset="0"/>
              </a:rPr>
              <a:t>                                                    </a:t>
            </a:r>
          </a:p>
          <a:p>
            <a:pPr marL="109728" indent="0">
              <a:spcBef>
                <a:spcPts val="0"/>
              </a:spcBef>
              <a:buClr>
                <a:srgbClr val="2DA2BF"/>
              </a:buClr>
              <a:buNone/>
              <a:defRPr/>
            </a:pPr>
            <a:r>
              <a:rPr lang="en-US" sz="1800" dirty="0" err="1">
                <a:latin typeface="Times New Roman" panose="02020603050405020304" pitchFamily="18" charset="0"/>
                <a:cs typeface="Times New Roman" panose="02020603050405020304" pitchFamily="18" charset="0"/>
              </a:rPr>
              <a:t>Niki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Hobkirk</a:t>
            </a:r>
            <a:endParaRPr lang="en-US" sz="1800" dirty="0">
              <a:latin typeface="Times New Roman" panose="02020603050405020304" pitchFamily="18" charset="0"/>
              <a:cs typeface="Times New Roman" panose="02020603050405020304" pitchFamily="18" charset="0"/>
            </a:endParaRPr>
          </a:p>
          <a:p>
            <a:pPr marL="109728" indent="0">
              <a:spcBef>
                <a:spcPts val="0"/>
              </a:spcBef>
              <a:buClr>
                <a:srgbClr val="2DA2BF"/>
              </a:buClr>
              <a:buNone/>
              <a:defRPr/>
            </a:pPr>
            <a:r>
              <a:rPr lang="en-US" sz="1800" dirty="0">
                <a:latin typeface="Times New Roman" panose="02020603050405020304" pitchFamily="18" charset="0"/>
                <a:cs typeface="Times New Roman" panose="02020603050405020304" pitchFamily="18" charset="0"/>
              </a:rPr>
              <a:t>Contract Analyst</a:t>
            </a:r>
          </a:p>
          <a:p>
            <a:pPr marL="109728" indent="0">
              <a:spcBef>
                <a:spcPts val="0"/>
              </a:spcBef>
              <a:buClr>
                <a:srgbClr val="2DA2BF"/>
              </a:buClr>
              <a:buNone/>
              <a:defRPr/>
            </a:pPr>
            <a:r>
              <a:rPr lang="en-US" sz="1800" dirty="0">
                <a:latin typeface="Times New Roman" panose="02020603050405020304" pitchFamily="18" charset="0"/>
                <a:cs typeface="Times New Roman" panose="02020603050405020304" pitchFamily="18" charset="0"/>
              </a:rPr>
              <a:t>Office of Purchasing, Travel and Fleet </a:t>
            </a:r>
          </a:p>
          <a:p>
            <a:pPr marL="109728" indent="0">
              <a:spcBef>
                <a:spcPts val="0"/>
              </a:spcBef>
              <a:buClr>
                <a:srgbClr val="2DA2BF"/>
              </a:buClr>
              <a:buNone/>
              <a:defRPr/>
            </a:pPr>
            <a:r>
              <a:rPr lang="en-US" sz="1800" dirty="0">
                <a:latin typeface="Times New Roman" panose="02020603050405020304" pitchFamily="18" charset="0"/>
                <a:cs typeface="Times New Roman" panose="02020603050405020304" pitchFamily="18" charset="0"/>
              </a:rPr>
              <a:t>Management</a:t>
            </a:r>
          </a:p>
          <a:p>
            <a:pPr marL="109728" indent="0">
              <a:spcBef>
                <a:spcPts val="0"/>
              </a:spcBef>
              <a:buClr>
                <a:srgbClr val="2DA2BF"/>
              </a:buClr>
              <a:buNone/>
              <a:defRPr/>
            </a:pPr>
            <a:r>
              <a:rPr lang="en-US" sz="1800" dirty="0">
                <a:latin typeface="Times New Roman" panose="02020603050405020304" pitchFamily="18" charset="0"/>
                <a:cs typeface="Times New Roman" panose="02020603050405020304" pitchFamily="18" charset="0"/>
              </a:rPr>
              <a:t>601-359-9373</a:t>
            </a:r>
          </a:p>
          <a:p>
            <a:pPr marL="109728" indent="0">
              <a:spcBef>
                <a:spcPts val="0"/>
              </a:spcBef>
              <a:buClr>
                <a:srgbClr val="2DA2BF"/>
              </a:buClr>
              <a:buNone/>
              <a:defRPr/>
            </a:pPr>
            <a:r>
              <a:rPr lang="en-US" sz="1800" dirty="0">
                <a:latin typeface="Times New Roman" panose="02020603050405020304" pitchFamily="18" charset="0"/>
                <a:cs typeface="Times New Roman" panose="02020603050405020304" pitchFamily="18" charset="0"/>
                <a:hlinkClick r:id="rId6"/>
              </a:rPr>
              <a:t>Niki.Hobkirk@dfa.ms.gov</a:t>
            </a:r>
            <a:endParaRPr lang="en-US" sz="1800" dirty="0">
              <a:latin typeface="Times New Roman" panose="02020603050405020304" pitchFamily="18" charset="0"/>
              <a:cs typeface="Times New Roman" panose="02020603050405020304" pitchFamily="18" charset="0"/>
            </a:endParaRPr>
          </a:p>
          <a:p>
            <a:pPr marL="109728" indent="0">
              <a:buClr>
                <a:srgbClr val="2DA2BF"/>
              </a:buClr>
              <a:buNone/>
              <a:defRPr/>
            </a:pPr>
            <a:endParaRPr lang="en-US" sz="1800" dirty="0">
              <a:latin typeface="Times New Roman" panose="02020603050405020304" pitchFamily="18" charset="0"/>
              <a:cs typeface="Times New Roman" panose="02020603050405020304" pitchFamily="18" charset="0"/>
            </a:endParaRPr>
          </a:p>
          <a:p>
            <a:pPr marL="109728" indent="0" algn="r">
              <a:buClr>
                <a:srgbClr val="2DA2BF"/>
              </a:buClr>
              <a:buNone/>
              <a:defRPr/>
            </a:pPr>
            <a:endParaRPr lang="en-US" sz="1800" dirty="0">
              <a:latin typeface="Times New Roman" panose="02020603050405020304" pitchFamily="18" charset="0"/>
              <a:cs typeface="Times New Roman" panose="02020603050405020304" pitchFamily="18" charset="0"/>
            </a:endParaRPr>
          </a:p>
          <a:p>
            <a:pPr marL="109728" indent="0" algn="r">
              <a:buClr>
                <a:srgbClr val="2DA2BF"/>
              </a:buClr>
              <a:buNone/>
              <a:defRPr/>
            </a:pPr>
            <a:endParaRPr lang="en-US" sz="1800" dirty="0">
              <a:latin typeface="Times New Roman" panose="02020603050405020304" pitchFamily="18" charset="0"/>
              <a:cs typeface="Times New Roman" panose="02020603050405020304" pitchFamily="18" charset="0"/>
            </a:endParaRPr>
          </a:p>
          <a:p>
            <a:pPr marL="109728" indent="0" algn="r">
              <a:buClr>
                <a:srgbClr val="2DA2BF"/>
              </a:buClr>
              <a:buNone/>
              <a:defRPr/>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60126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79283" y="236456"/>
            <a:ext cx="7158037" cy="1412875"/>
          </a:xfrm>
        </p:spPr>
        <p:txBody>
          <a:bodyPr/>
          <a:lstStyle/>
          <a:p>
            <a:pPr eaLnBrk="1" hangingPunct="1"/>
            <a:r>
              <a:rPr lang="en-US" dirty="0"/>
              <a:t>Key Terms</a:t>
            </a:r>
          </a:p>
        </p:txBody>
      </p:sp>
      <p:sp>
        <p:nvSpPr>
          <p:cNvPr id="6147" name="Rectangle 3"/>
          <p:cNvSpPr>
            <a:spLocks noGrp="1" noChangeArrowheads="1"/>
          </p:cNvSpPr>
          <p:nvPr>
            <p:ph type="body" sz="half" idx="1"/>
          </p:nvPr>
        </p:nvSpPr>
        <p:spPr>
          <a:xfrm>
            <a:off x="779283" y="1381027"/>
            <a:ext cx="8153400" cy="4114800"/>
          </a:xfrm>
        </p:spPr>
        <p:txBody>
          <a:bodyPr/>
          <a:lstStyle/>
          <a:p>
            <a:pPr eaLnBrk="1" hangingPunct="1"/>
            <a:r>
              <a:rPr lang="en-US" sz="2400" dirty="0">
                <a:latin typeface="Times New Roman" panose="02020603050405020304" pitchFamily="18" charset="0"/>
                <a:cs typeface="Times New Roman" panose="02020603050405020304" pitchFamily="18" charset="0"/>
              </a:rPr>
              <a:t>Procurement Card  (P-Card)</a:t>
            </a:r>
          </a:p>
          <a:p>
            <a:pPr eaLnBrk="1" hangingPunct="1"/>
            <a:r>
              <a:rPr lang="en-US" sz="2400" dirty="0">
                <a:latin typeface="Times New Roman" panose="02020603050405020304" pitchFamily="18" charset="0"/>
                <a:cs typeface="Times New Roman" panose="02020603050405020304" pitchFamily="18" charset="0"/>
              </a:rPr>
              <a:t>Procurement Card Administrator</a:t>
            </a:r>
          </a:p>
          <a:p>
            <a:pPr eaLnBrk="1" hangingPunct="1"/>
            <a:r>
              <a:rPr lang="en-US" sz="2400" dirty="0">
                <a:latin typeface="Times New Roman" panose="02020603050405020304" pitchFamily="18" charset="0"/>
                <a:cs typeface="Times New Roman" panose="02020603050405020304" pitchFamily="18" charset="0"/>
              </a:rPr>
              <a:t>Program Coordinator (PC)</a:t>
            </a:r>
          </a:p>
          <a:p>
            <a:pPr eaLnBrk="1" hangingPunct="1"/>
            <a:r>
              <a:rPr lang="en-US" sz="2400" dirty="0">
                <a:latin typeface="Times New Roman" panose="02020603050405020304" pitchFamily="18" charset="0"/>
                <a:cs typeface="Times New Roman" panose="02020603050405020304" pitchFamily="18" charset="0"/>
              </a:rPr>
              <a:t>Merchant Category Codes (MCC Codes)</a:t>
            </a:r>
          </a:p>
          <a:p>
            <a:pPr eaLnBrk="1" hangingPunct="1"/>
            <a:r>
              <a:rPr lang="en-US" sz="2400" dirty="0">
                <a:latin typeface="Times New Roman" panose="02020603050405020304" pitchFamily="18" charset="0"/>
                <a:cs typeface="Times New Roman" panose="02020603050405020304" pitchFamily="18" charset="0"/>
              </a:rPr>
              <a:t>Managing Account – master billing account</a:t>
            </a:r>
          </a:p>
          <a:p>
            <a:pPr eaLnBrk="1" hangingPunct="1">
              <a:buFont typeface="Wingdings" pitchFamily="2" charset="2"/>
              <a:buNone/>
            </a:pPr>
            <a:endParaRPr lang="en-US" sz="2400" dirty="0"/>
          </a:p>
          <a:p>
            <a:pPr eaLnBrk="1" hangingPunct="1"/>
            <a:endParaRPr lang="en-US" sz="2800" dirty="0"/>
          </a:p>
        </p:txBody>
      </p:sp>
      <p:pic>
        <p:nvPicPr>
          <p:cNvPr id="6148" name="Picture 4" descr="MPj039958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8875" y="2983584"/>
            <a:ext cx="35814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90439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56269" y="473911"/>
            <a:ext cx="7937500" cy="1412875"/>
          </a:xfrm>
        </p:spPr>
        <p:txBody>
          <a:bodyPr/>
          <a:lstStyle/>
          <a:p>
            <a:pPr eaLnBrk="1" hangingPunct="1"/>
            <a:r>
              <a:rPr lang="en-US" dirty="0"/>
              <a:t>Laws and Policy</a:t>
            </a:r>
          </a:p>
        </p:txBody>
      </p:sp>
      <p:sp>
        <p:nvSpPr>
          <p:cNvPr id="8195" name="Rectangle 3"/>
          <p:cNvSpPr>
            <a:spLocks noGrp="1" noChangeArrowheads="1"/>
          </p:cNvSpPr>
          <p:nvPr>
            <p:ph type="body" sz="half" idx="1"/>
          </p:nvPr>
        </p:nvSpPr>
        <p:spPr>
          <a:xfrm>
            <a:off x="856268" y="1635550"/>
            <a:ext cx="6608221" cy="4953000"/>
          </a:xfrm>
        </p:spPr>
        <p:txBody>
          <a:bodyPr/>
          <a:lstStyle/>
          <a:p>
            <a:pPr marL="342900" indent="-342900">
              <a:lnSpc>
                <a:spcPct val="90000"/>
              </a:lnSpc>
            </a:pPr>
            <a:endParaRPr lang="en-US" sz="2000" dirty="0">
              <a:latin typeface="Times New Roman" panose="02020603050405020304" pitchFamily="18" charset="0"/>
              <a:cs typeface="Times New Roman" panose="02020603050405020304" pitchFamily="18" charset="0"/>
            </a:endParaRPr>
          </a:p>
          <a:p>
            <a:pPr marL="342900" indent="-342900">
              <a:lnSpc>
                <a:spcPct val="90000"/>
              </a:lnSpc>
            </a:pPr>
            <a:r>
              <a:rPr lang="en-US" sz="2000" dirty="0">
                <a:latin typeface="Times New Roman" panose="02020603050405020304" pitchFamily="18" charset="0"/>
                <a:cs typeface="Times New Roman" panose="02020603050405020304" pitchFamily="18" charset="0"/>
              </a:rPr>
              <a:t>MS Code,1972, Annotated, Section 7-7-23</a:t>
            </a:r>
          </a:p>
          <a:p>
            <a:pPr marL="598932" lvl="1" indent="-342900">
              <a:lnSpc>
                <a:spcPct val="90000"/>
              </a:lnSpc>
            </a:pPr>
            <a:r>
              <a:rPr lang="en-US" sz="1800" dirty="0">
                <a:latin typeface="Times New Roman" panose="02020603050405020304" pitchFamily="18" charset="0"/>
                <a:cs typeface="Times New Roman" panose="02020603050405020304" pitchFamily="18" charset="0"/>
              </a:rPr>
              <a:t>The State Fiscal Officer established a general rule to allow state agencies to make certain purchases without first issuing a purchase order</a:t>
            </a:r>
          </a:p>
          <a:p>
            <a:pPr marL="0" indent="0">
              <a:lnSpc>
                <a:spcPct val="90000"/>
              </a:lnSpc>
              <a:buNone/>
            </a:pPr>
            <a:endParaRPr lang="en-US" sz="2000" dirty="0">
              <a:latin typeface="Times New Roman" panose="02020603050405020304" pitchFamily="18" charset="0"/>
              <a:cs typeface="Times New Roman" panose="02020603050405020304" pitchFamily="18" charset="0"/>
            </a:endParaRPr>
          </a:p>
          <a:p>
            <a:pPr marL="342900" indent="-342900">
              <a:lnSpc>
                <a:spcPct val="90000"/>
              </a:lnSpc>
            </a:pPr>
            <a:r>
              <a:rPr lang="en-US" sz="2000" dirty="0">
                <a:latin typeface="Times New Roman" panose="02020603050405020304" pitchFamily="18" charset="0"/>
                <a:cs typeface="Times New Roman" panose="02020603050405020304" pitchFamily="18" charset="0"/>
              </a:rPr>
              <a:t>MS Code, 1972, Annotated, Section 31-7-9</a:t>
            </a:r>
          </a:p>
          <a:p>
            <a:pPr marL="598932" lvl="1" indent="-342900">
              <a:lnSpc>
                <a:spcPct val="90000"/>
              </a:lnSpc>
            </a:pPr>
            <a:r>
              <a:rPr lang="en-US" sz="1800" dirty="0">
                <a:latin typeface="Times New Roman" panose="02020603050405020304" pitchFamily="18" charset="0"/>
                <a:cs typeface="Times New Roman" panose="02020603050405020304" pitchFamily="18" charset="0"/>
              </a:rPr>
              <a:t>Gives OPTFM the ability to develop regulations to oversee the use of the p-card program</a:t>
            </a:r>
          </a:p>
          <a:p>
            <a:pPr marL="342900" indent="-342900">
              <a:lnSpc>
                <a:spcPct val="90000"/>
              </a:lnSpc>
            </a:pPr>
            <a:endParaRPr lang="en-US" sz="2400" dirty="0"/>
          </a:p>
        </p:txBody>
      </p:sp>
      <p:pic>
        <p:nvPicPr>
          <p:cNvPr id="8196" name="Picture 4" descr="BD06489_"/>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8021125" y="3225666"/>
            <a:ext cx="1913963" cy="1625867"/>
          </a:xfrm>
        </p:spPr>
      </p:pic>
    </p:spTree>
    <p:extLst>
      <p:ext uri="{BB962C8B-B14F-4D97-AF65-F5344CB8AC3E}">
        <p14:creationId xmlns:p14="http://schemas.microsoft.com/office/powerpoint/2010/main" val="421335064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66019"/>
            <a:ext cx="10972800" cy="4525962"/>
          </a:xfrm>
        </p:spPr>
        <p:txBody>
          <a:bodyPr/>
          <a:lstStyle/>
          <a:p>
            <a:r>
              <a:rPr lang="en-US" dirty="0"/>
              <a:t>Any person authorized to enter into and administer contracts and make written determinations with respect thereto. The term also includes an authorized representative acting within the limits of authority. If a person has the authority to issue purchase orders, issue invitations to bid, requests for proposals, receive and accept bids, negotiate contract clauses, etc., they should be considered a purchasing agent for the purposes of this policy.</a:t>
            </a:r>
          </a:p>
          <a:p>
            <a:pPr marL="109537" indent="0">
              <a:buNone/>
            </a:pPr>
            <a:endParaRPr lang="en-US" dirty="0"/>
          </a:p>
          <a:p>
            <a:pPr lvl="1"/>
            <a:r>
              <a:rPr lang="en-US" dirty="0"/>
              <a:t>If an employee has the authority to issue purchase orders, issue invitations for bids, receive and accept bids, negotiate contract clauses, etc., they should be considered a purchasing agent for the purpose of being counted in those required to complete the CMPA program as well as those that may need national certification to be considered a </a:t>
            </a:r>
            <a:r>
              <a:rPr lang="en-US" b="1" dirty="0"/>
              <a:t>Certified Purchasing Office</a:t>
            </a:r>
            <a:r>
              <a:rPr lang="en-US" dirty="0"/>
              <a:t>.</a:t>
            </a:r>
          </a:p>
        </p:txBody>
      </p:sp>
      <p:sp>
        <p:nvSpPr>
          <p:cNvPr id="3" name="Title 2"/>
          <p:cNvSpPr>
            <a:spLocks noGrp="1"/>
          </p:cNvSpPr>
          <p:nvPr>
            <p:ph type="title"/>
          </p:nvPr>
        </p:nvSpPr>
        <p:spPr/>
        <p:txBody>
          <a:bodyPr/>
          <a:lstStyle/>
          <a:p>
            <a:r>
              <a:rPr lang="en-US" dirty="0"/>
              <a:t>Purchasing Agent/Official</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82404561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692238" y="146436"/>
            <a:ext cx="8458199" cy="1412875"/>
          </a:xfrm>
        </p:spPr>
        <p:txBody>
          <a:bodyPr>
            <a:normAutofit/>
          </a:bodyPr>
          <a:lstStyle/>
          <a:p>
            <a:pPr eaLnBrk="1" hangingPunct="1"/>
            <a:r>
              <a:rPr lang="en-US" sz="3600" dirty="0"/>
              <a:t>Procurement Card Program Purpose</a:t>
            </a:r>
          </a:p>
        </p:txBody>
      </p:sp>
      <p:sp>
        <p:nvSpPr>
          <p:cNvPr id="5123" name="Rectangle 5"/>
          <p:cNvSpPr>
            <a:spLocks noGrp="1" noChangeArrowheads="1"/>
          </p:cNvSpPr>
          <p:nvPr>
            <p:ph type="body" sz="half" idx="1"/>
          </p:nvPr>
        </p:nvSpPr>
        <p:spPr>
          <a:xfrm>
            <a:off x="686128" y="1802263"/>
            <a:ext cx="4876800" cy="4544122"/>
          </a:xfrm>
        </p:spPr>
        <p:txBody>
          <a:bodyPr>
            <a:normAutofit/>
          </a:bodyPr>
          <a:lstStyle/>
          <a:p>
            <a:pPr>
              <a:lnSpc>
                <a:spcPct val="80000"/>
              </a:lnSpc>
            </a:pPr>
            <a:r>
              <a:rPr lang="en-US" sz="2400" dirty="0">
                <a:latin typeface="Times New Roman" panose="02020603050405020304" pitchFamily="18" charset="0"/>
                <a:cs typeface="Times New Roman" panose="02020603050405020304" pitchFamily="18" charset="0"/>
              </a:rPr>
              <a:t>Speed</a:t>
            </a:r>
          </a:p>
          <a:p>
            <a:pPr>
              <a:lnSpc>
                <a:spcPct val="80000"/>
              </a:lnSpc>
            </a:pPr>
            <a:r>
              <a:rPr lang="en-US" sz="2400" dirty="0">
                <a:latin typeface="Times New Roman" panose="02020603050405020304" pitchFamily="18" charset="0"/>
                <a:cs typeface="Times New Roman" panose="02020603050405020304" pitchFamily="18" charset="0"/>
              </a:rPr>
              <a:t>Ease of use</a:t>
            </a:r>
          </a:p>
          <a:p>
            <a:pPr>
              <a:lnSpc>
                <a:spcPct val="80000"/>
              </a:lnSpc>
            </a:pPr>
            <a:r>
              <a:rPr lang="en-US" sz="2400" dirty="0">
                <a:latin typeface="Times New Roman" panose="02020603050405020304" pitchFamily="18" charset="0"/>
                <a:cs typeface="Times New Roman" panose="02020603050405020304" pitchFamily="18" charset="0"/>
              </a:rPr>
              <a:t>Used for both Commodities/services</a:t>
            </a:r>
          </a:p>
          <a:p>
            <a:pPr>
              <a:lnSpc>
                <a:spcPct val="80000"/>
              </a:lnSpc>
            </a:pPr>
            <a:r>
              <a:rPr lang="en-US" sz="2400" dirty="0">
                <a:latin typeface="Times New Roman" panose="02020603050405020304" pitchFamily="18" charset="0"/>
                <a:cs typeface="Times New Roman" panose="02020603050405020304" pitchFamily="18" charset="0"/>
              </a:rPr>
              <a:t>Used for a large number of small purchases</a:t>
            </a:r>
          </a:p>
          <a:p>
            <a:pPr>
              <a:lnSpc>
                <a:spcPct val="80000"/>
              </a:lnSpc>
            </a:pPr>
            <a:r>
              <a:rPr lang="en-US" sz="2400" dirty="0">
                <a:latin typeface="Times New Roman" panose="02020603050405020304" pitchFamily="18" charset="0"/>
                <a:cs typeface="Times New Roman" panose="02020603050405020304" pitchFamily="18" charset="0"/>
              </a:rPr>
              <a:t>Allow departmental personnel to make small dollar purchases ($5,000 &amp; under)</a:t>
            </a:r>
          </a:p>
          <a:p>
            <a:pPr eaLnBrk="1" hangingPunct="1">
              <a:lnSpc>
                <a:spcPct val="80000"/>
              </a:lnSpc>
              <a:buFont typeface="Wingdings" pitchFamily="2" charset="2"/>
              <a:buNone/>
            </a:pPr>
            <a:endParaRPr lang="en-US" sz="1200" dirty="0"/>
          </a:p>
          <a:p>
            <a:pPr marL="0">
              <a:lnSpc>
                <a:spcPct val="80000"/>
              </a:lnSpc>
              <a:spcBef>
                <a:spcPts val="0"/>
              </a:spcBef>
              <a:buNone/>
            </a:pPr>
            <a:endParaRPr lang="en-US" sz="1200" dirty="0"/>
          </a:p>
          <a:p>
            <a:pPr eaLnBrk="1" hangingPunct="1">
              <a:lnSpc>
                <a:spcPct val="80000"/>
              </a:lnSpc>
              <a:buFont typeface="Wingdings" pitchFamily="2" charset="2"/>
              <a:buNone/>
            </a:pPr>
            <a:endParaRPr lang="en-US" sz="1200" dirty="0"/>
          </a:p>
          <a:p>
            <a:pPr eaLnBrk="1" hangingPunct="1">
              <a:lnSpc>
                <a:spcPct val="80000"/>
              </a:lnSpc>
            </a:pPr>
            <a:endParaRPr lang="en-US" sz="1600" dirty="0"/>
          </a:p>
          <a:p>
            <a:pPr eaLnBrk="1" hangingPunct="1">
              <a:lnSpc>
                <a:spcPct val="80000"/>
              </a:lnSpc>
            </a:pPr>
            <a:endParaRPr lang="en-US" sz="1600" dirty="0"/>
          </a:p>
        </p:txBody>
      </p:sp>
      <p:grpSp>
        <p:nvGrpSpPr>
          <p:cNvPr id="5124" name="Group 48"/>
          <p:cNvGrpSpPr>
            <a:grpSpLocks/>
          </p:cNvGrpSpPr>
          <p:nvPr/>
        </p:nvGrpSpPr>
        <p:grpSpPr bwMode="auto">
          <a:xfrm>
            <a:off x="7773955" y="1559311"/>
            <a:ext cx="3886200" cy="3429000"/>
            <a:chOff x="3661" y="2134"/>
            <a:chExt cx="1160" cy="820"/>
          </a:xfrm>
        </p:grpSpPr>
        <p:sp>
          <p:nvSpPr>
            <p:cNvPr id="5125" name="AutoShape 8"/>
            <p:cNvSpPr>
              <a:spLocks noChangeAspect="1" noChangeArrowheads="1" noTextEdit="1"/>
            </p:cNvSpPr>
            <p:nvPr/>
          </p:nvSpPr>
          <p:spPr bwMode="auto">
            <a:xfrm>
              <a:off x="3661" y="2134"/>
              <a:ext cx="1160"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6" name="Freeform 10"/>
            <p:cNvSpPr>
              <a:spLocks/>
            </p:cNvSpPr>
            <p:nvPr/>
          </p:nvSpPr>
          <p:spPr bwMode="auto">
            <a:xfrm>
              <a:off x="3797" y="2138"/>
              <a:ext cx="878" cy="812"/>
            </a:xfrm>
            <a:custGeom>
              <a:avLst/>
              <a:gdLst>
                <a:gd name="T0" fmla="*/ 878 w 878"/>
                <a:gd name="T1" fmla="*/ 736 h 812"/>
                <a:gd name="T2" fmla="*/ 878 w 878"/>
                <a:gd name="T3" fmla="*/ 736 h 812"/>
                <a:gd name="T4" fmla="*/ 876 w 878"/>
                <a:gd name="T5" fmla="*/ 752 h 812"/>
                <a:gd name="T6" fmla="*/ 872 w 878"/>
                <a:gd name="T7" fmla="*/ 766 h 812"/>
                <a:gd name="T8" fmla="*/ 866 w 878"/>
                <a:gd name="T9" fmla="*/ 778 h 812"/>
                <a:gd name="T10" fmla="*/ 856 w 878"/>
                <a:gd name="T11" fmla="*/ 790 h 812"/>
                <a:gd name="T12" fmla="*/ 844 w 878"/>
                <a:gd name="T13" fmla="*/ 798 h 812"/>
                <a:gd name="T14" fmla="*/ 832 w 878"/>
                <a:gd name="T15" fmla="*/ 806 h 812"/>
                <a:gd name="T16" fmla="*/ 818 w 878"/>
                <a:gd name="T17" fmla="*/ 810 h 812"/>
                <a:gd name="T18" fmla="*/ 802 w 878"/>
                <a:gd name="T19" fmla="*/ 812 h 812"/>
                <a:gd name="T20" fmla="*/ 76 w 878"/>
                <a:gd name="T21" fmla="*/ 812 h 812"/>
                <a:gd name="T22" fmla="*/ 76 w 878"/>
                <a:gd name="T23" fmla="*/ 812 h 812"/>
                <a:gd name="T24" fmla="*/ 62 w 878"/>
                <a:gd name="T25" fmla="*/ 810 h 812"/>
                <a:gd name="T26" fmla="*/ 48 w 878"/>
                <a:gd name="T27" fmla="*/ 806 h 812"/>
                <a:gd name="T28" fmla="*/ 34 w 878"/>
                <a:gd name="T29" fmla="*/ 798 h 812"/>
                <a:gd name="T30" fmla="*/ 24 w 878"/>
                <a:gd name="T31" fmla="*/ 790 h 812"/>
                <a:gd name="T32" fmla="*/ 14 w 878"/>
                <a:gd name="T33" fmla="*/ 778 h 812"/>
                <a:gd name="T34" fmla="*/ 6 w 878"/>
                <a:gd name="T35" fmla="*/ 766 h 812"/>
                <a:gd name="T36" fmla="*/ 2 w 878"/>
                <a:gd name="T37" fmla="*/ 752 h 812"/>
                <a:gd name="T38" fmla="*/ 0 w 878"/>
                <a:gd name="T39" fmla="*/ 736 h 812"/>
                <a:gd name="T40" fmla="*/ 0 w 878"/>
                <a:gd name="T41" fmla="*/ 76 h 812"/>
                <a:gd name="T42" fmla="*/ 0 w 878"/>
                <a:gd name="T43" fmla="*/ 76 h 812"/>
                <a:gd name="T44" fmla="*/ 2 w 878"/>
                <a:gd name="T45" fmla="*/ 62 h 812"/>
                <a:gd name="T46" fmla="*/ 6 w 878"/>
                <a:gd name="T47" fmla="*/ 46 h 812"/>
                <a:gd name="T48" fmla="*/ 14 w 878"/>
                <a:gd name="T49" fmla="*/ 34 h 812"/>
                <a:gd name="T50" fmla="*/ 24 w 878"/>
                <a:gd name="T51" fmla="*/ 22 h 812"/>
                <a:gd name="T52" fmla="*/ 34 w 878"/>
                <a:gd name="T53" fmla="*/ 14 h 812"/>
                <a:gd name="T54" fmla="*/ 48 w 878"/>
                <a:gd name="T55" fmla="*/ 6 h 812"/>
                <a:gd name="T56" fmla="*/ 62 w 878"/>
                <a:gd name="T57" fmla="*/ 2 h 812"/>
                <a:gd name="T58" fmla="*/ 76 w 878"/>
                <a:gd name="T59" fmla="*/ 0 h 812"/>
                <a:gd name="T60" fmla="*/ 802 w 878"/>
                <a:gd name="T61" fmla="*/ 0 h 812"/>
                <a:gd name="T62" fmla="*/ 802 w 878"/>
                <a:gd name="T63" fmla="*/ 0 h 812"/>
                <a:gd name="T64" fmla="*/ 818 w 878"/>
                <a:gd name="T65" fmla="*/ 2 h 812"/>
                <a:gd name="T66" fmla="*/ 832 w 878"/>
                <a:gd name="T67" fmla="*/ 6 h 812"/>
                <a:gd name="T68" fmla="*/ 844 w 878"/>
                <a:gd name="T69" fmla="*/ 14 h 812"/>
                <a:gd name="T70" fmla="*/ 856 w 878"/>
                <a:gd name="T71" fmla="*/ 22 h 812"/>
                <a:gd name="T72" fmla="*/ 866 w 878"/>
                <a:gd name="T73" fmla="*/ 34 h 812"/>
                <a:gd name="T74" fmla="*/ 872 w 878"/>
                <a:gd name="T75" fmla="*/ 46 h 812"/>
                <a:gd name="T76" fmla="*/ 876 w 878"/>
                <a:gd name="T77" fmla="*/ 62 h 812"/>
                <a:gd name="T78" fmla="*/ 878 w 878"/>
                <a:gd name="T79" fmla="*/ 76 h 812"/>
                <a:gd name="T80" fmla="*/ 878 w 878"/>
                <a:gd name="T81" fmla="*/ 736 h 8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78" h="812">
                  <a:moveTo>
                    <a:pt x="878" y="736"/>
                  </a:moveTo>
                  <a:lnTo>
                    <a:pt x="878" y="736"/>
                  </a:lnTo>
                  <a:lnTo>
                    <a:pt x="876" y="752"/>
                  </a:lnTo>
                  <a:lnTo>
                    <a:pt x="872" y="766"/>
                  </a:lnTo>
                  <a:lnTo>
                    <a:pt x="866" y="778"/>
                  </a:lnTo>
                  <a:lnTo>
                    <a:pt x="856" y="790"/>
                  </a:lnTo>
                  <a:lnTo>
                    <a:pt x="844" y="798"/>
                  </a:lnTo>
                  <a:lnTo>
                    <a:pt x="832" y="806"/>
                  </a:lnTo>
                  <a:lnTo>
                    <a:pt x="818" y="810"/>
                  </a:lnTo>
                  <a:lnTo>
                    <a:pt x="802" y="812"/>
                  </a:lnTo>
                  <a:lnTo>
                    <a:pt x="76" y="812"/>
                  </a:lnTo>
                  <a:lnTo>
                    <a:pt x="62" y="810"/>
                  </a:lnTo>
                  <a:lnTo>
                    <a:pt x="48" y="806"/>
                  </a:lnTo>
                  <a:lnTo>
                    <a:pt x="34" y="798"/>
                  </a:lnTo>
                  <a:lnTo>
                    <a:pt x="24" y="790"/>
                  </a:lnTo>
                  <a:lnTo>
                    <a:pt x="14" y="778"/>
                  </a:lnTo>
                  <a:lnTo>
                    <a:pt x="6" y="766"/>
                  </a:lnTo>
                  <a:lnTo>
                    <a:pt x="2" y="752"/>
                  </a:lnTo>
                  <a:lnTo>
                    <a:pt x="0" y="736"/>
                  </a:lnTo>
                  <a:lnTo>
                    <a:pt x="0" y="76"/>
                  </a:lnTo>
                  <a:lnTo>
                    <a:pt x="2" y="62"/>
                  </a:lnTo>
                  <a:lnTo>
                    <a:pt x="6" y="46"/>
                  </a:lnTo>
                  <a:lnTo>
                    <a:pt x="14" y="34"/>
                  </a:lnTo>
                  <a:lnTo>
                    <a:pt x="24" y="22"/>
                  </a:lnTo>
                  <a:lnTo>
                    <a:pt x="34" y="14"/>
                  </a:lnTo>
                  <a:lnTo>
                    <a:pt x="48" y="6"/>
                  </a:lnTo>
                  <a:lnTo>
                    <a:pt x="62" y="2"/>
                  </a:lnTo>
                  <a:lnTo>
                    <a:pt x="76" y="0"/>
                  </a:lnTo>
                  <a:lnTo>
                    <a:pt x="802" y="0"/>
                  </a:lnTo>
                  <a:lnTo>
                    <a:pt x="818" y="2"/>
                  </a:lnTo>
                  <a:lnTo>
                    <a:pt x="832" y="6"/>
                  </a:lnTo>
                  <a:lnTo>
                    <a:pt x="844" y="14"/>
                  </a:lnTo>
                  <a:lnTo>
                    <a:pt x="856" y="22"/>
                  </a:lnTo>
                  <a:lnTo>
                    <a:pt x="866" y="34"/>
                  </a:lnTo>
                  <a:lnTo>
                    <a:pt x="872" y="46"/>
                  </a:lnTo>
                  <a:lnTo>
                    <a:pt x="876" y="62"/>
                  </a:lnTo>
                  <a:lnTo>
                    <a:pt x="878" y="76"/>
                  </a:lnTo>
                  <a:lnTo>
                    <a:pt x="878" y="736"/>
                  </a:lnTo>
                  <a:close/>
                </a:path>
              </a:pathLst>
            </a:custGeom>
            <a:solidFill>
              <a:srgbClr val="F895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7" name="Freeform 11"/>
            <p:cNvSpPr>
              <a:spLocks/>
            </p:cNvSpPr>
            <p:nvPr/>
          </p:nvSpPr>
          <p:spPr bwMode="auto">
            <a:xfrm>
              <a:off x="3827" y="2166"/>
              <a:ext cx="820" cy="758"/>
            </a:xfrm>
            <a:custGeom>
              <a:avLst/>
              <a:gdLst>
                <a:gd name="T0" fmla="*/ 820 w 820"/>
                <a:gd name="T1" fmla="*/ 686 h 758"/>
                <a:gd name="T2" fmla="*/ 820 w 820"/>
                <a:gd name="T3" fmla="*/ 686 h 758"/>
                <a:gd name="T4" fmla="*/ 818 w 820"/>
                <a:gd name="T5" fmla="*/ 700 h 758"/>
                <a:gd name="T6" fmla="*/ 814 w 820"/>
                <a:gd name="T7" fmla="*/ 714 h 758"/>
                <a:gd name="T8" fmla="*/ 808 w 820"/>
                <a:gd name="T9" fmla="*/ 726 h 758"/>
                <a:gd name="T10" fmla="*/ 798 w 820"/>
                <a:gd name="T11" fmla="*/ 736 h 758"/>
                <a:gd name="T12" fmla="*/ 788 w 820"/>
                <a:gd name="T13" fmla="*/ 746 h 758"/>
                <a:gd name="T14" fmla="*/ 776 w 820"/>
                <a:gd name="T15" fmla="*/ 752 h 758"/>
                <a:gd name="T16" fmla="*/ 764 w 820"/>
                <a:gd name="T17" fmla="*/ 756 h 758"/>
                <a:gd name="T18" fmla="*/ 748 w 820"/>
                <a:gd name="T19" fmla="*/ 758 h 758"/>
                <a:gd name="T20" fmla="*/ 70 w 820"/>
                <a:gd name="T21" fmla="*/ 758 h 758"/>
                <a:gd name="T22" fmla="*/ 70 w 820"/>
                <a:gd name="T23" fmla="*/ 758 h 758"/>
                <a:gd name="T24" fmla="*/ 56 w 820"/>
                <a:gd name="T25" fmla="*/ 756 h 758"/>
                <a:gd name="T26" fmla="*/ 42 w 820"/>
                <a:gd name="T27" fmla="*/ 752 h 758"/>
                <a:gd name="T28" fmla="*/ 30 w 820"/>
                <a:gd name="T29" fmla="*/ 746 h 758"/>
                <a:gd name="T30" fmla="*/ 20 w 820"/>
                <a:gd name="T31" fmla="*/ 736 h 758"/>
                <a:gd name="T32" fmla="*/ 12 w 820"/>
                <a:gd name="T33" fmla="*/ 726 h 758"/>
                <a:gd name="T34" fmla="*/ 6 w 820"/>
                <a:gd name="T35" fmla="*/ 714 h 758"/>
                <a:gd name="T36" fmla="*/ 2 w 820"/>
                <a:gd name="T37" fmla="*/ 700 h 758"/>
                <a:gd name="T38" fmla="*/ 0 w 820"/>
                <a:gd name="T39" fmla="*/ 686 h 758"/>
                <a:gd name="T40" fmla="*/ 0 w 820"/>
                <a:gd name="T41" fmla="*/ 70 h 758"/>
                <a:gd name="T42" fmla="*/ 0 w 820"/>
                <a:gd name="T43" fmla="*/ 70 h 758"/>
                <a:gd name="T44" fmla="*/ 2 w 820"/>
                <a:gd name="T45" fmla="*/ 56 h 758"/>
                <a:gd name="T46" fmla="*/ 6 w 820"/>
                <a:gd name="T47" fmla="*/ 42 h 758"/>
                <a:gd name="T48" fmla="*/ 12 w 820"/>
                <a:gd name="T49" fmla="*/ 30 h 758"/>
                <a:gd name="T50" fmla="*/ 20 w 820"/>
                <a:gd name="T51" fmla="*/ 20 h 758"/>
                <a:gd name="T52" fmla="*/ 30 w 820"/>
                <a:gd name="T53" fmla="*/ 12 h 758"/>
                <a:gd name="T54" fmla="*/ 42 w 820"/>
                <a:gd name="T55" fmla="*/ 4 h 758"/>
                <a:gd name="T56" fmla="*/ 56 w 820"/>
                <a:gd name="T57" fmla="*/ 0 h 758"/>
                <a:gd name="T58" fmla="*/ 70 w 820"/>
                <a:gd name="T59" fmla="*/ 0 h 758"/>
                <a:gd name="T60" fmla="*/ 748 w 820"/>
                <a:gd name="T61" fmla="*/ 0 h 758"/>
                <a:gd name="T62" fmla="*/ 748 w 820"/>
                <a:gd name="T63" fmla="*/ 0 h 758"/>
                <a:gd name="T64" fmla="*/ 764 w 820"/>
                <a:gd name="T65" fmla="*/ 0 h 758"/>
                <a:gd name="T66" fmla="*/ 776 w 820"/>
                <a:gd name="T67" fmla="*/ 4 h 758"/>
                <a:gd name="T68" fmla="*/ 788 w 820"/>
                <a:gd name="T69" fmla="*/ 12 h 758"/>
                <a:gd name="T70" fmla="*/ 798 w 820"/>
                <a:gd name="T71" fmla="*/ 20 h 758"/>
                <a:gd name="T72" fmla="*/ 808 w 820"/>
                <a:gd name="T73" fmla="*/ 30 h 758"/>
                <a:gd name="T74" fmla="*/ 814 w 820"/>
                <a:gd name="T75" fmla="*/ 42 h 758"/>
                <a:gd name="T76" fmla="*/ 818 w 820"/>
                <a:gd name="T77" fmla="*/ 56 h 758"/>
                <a:gd name="T78" fmla="*/ 820 w 820"/>
                <a:gd name="T79" fmla="*/ 70 h 758"/>
                <a:gd name="T80" fmla="*/ 820 w 820"/>
                <a:gd name="T81" fmla="*/ 686 h 7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0" h="758">
                  <a:moveTo>
                    <a:pt x="820" y="686"/>
                  </a:moveTo>
                  <a:lnTo>
                    <a:pt x="820" y="686"/>
                  </a:lnTo>
                  <a:lnTo>
                    <a:pt x="818" y="700"/>
                  </a:lnTo>
                  <a:lnTo>
                    <a:pt x="814" y="714"/>
                  </a:lnTo>
                  <a:lnTo>
                    <a:pt x="808" y="726"/>
                  </a:lnTo>
                  <a:lnTo>
                    <a:pt x="798" y="736"/>
                  </a:lnTo>
                  <a:lnTo>
                    <a:pt x="788" y="746"/>
                  </a:lnTo>
                  <a:lnTo>
                    <a:pt x="776" y="752"/>
                  </a:lnTo>
                  <a:lnTo>
                    <a:pt x="764" y="756"/>
                  </a:lnTo>
                  <a:lnTo>
                    <a:pt x="748" y="758"/>
                  </a:lnTo>
                  <a:lnTo>
                    <a:pt x="70" y="758"/>
                  </a:lnTo>
                  <a:lnTo>
                    <a:pt x="56" y="756"/>
                  </a:lnTo>
                  <a:lnTo>
                    <a:pt x="42" y="752"/>
                  </a:lnTo>
                  <a:lnTo>
                    <a:pt x="30" y="746"/>
                  </a:lnTo>
                  <a:lnTo>
                    <a:pt x="20" y="736"/>
                  </a:lnTo>
                  <a:lnTo>
                    <a:pt x="12" y="726"/>
                  </a:lnTo>
                  <a:lnTo>
                    <a:pt x="6" y="714"/>
                  </a:lnTo>
                  <a:lnTo>
                    <a:pt x="2" y="700"/>
                  </a:lnTo>
                  <a:lnTo>
                    <a:pt x="0" y="686"/>
                  </a:lnTo>
                  <a:lnTo>
                    <a:pt x="0" y="70"/>
                  </a:lnTo>
                  <a:lnTo>
                    <a:pt x="2" y="56"/>
                  </a:lnTo>
                  <a:lnTo>
                    <a:pt x="6" y="42"/>
                  </a:lnTo>
                  <a:lnTo>
                    <a:pt x="12" y="30"/>
                  </a:lnTo>
                  <a:lnTo>
                    <a:pt x="20" y="20"/>
                  </a:lnTo>
                  <a:lnTo>
                    <a:pt x="30" y="12"/>
                  </a:lnTo>
                  <a:lnTo>
                    <a:pt x="42" y="4"/>
                  </a:lnTo>
                  <a:lnTo>
                    <a:pt x="56" y="0"/>
                  </a:lnTo>
                  <a:lnTo>
                    <a:pt x="70" y="0"/>
                  </a:lnTo>
                  <a:lnTo>
                    <a:pt x="748" y="0"/>
                  </a:lnTo>
                  <a:lnTo>
                    <a:pt x="764" y="0"/>
                  </a:lnTo>
                  <a:lnTo>
                    <a:pt x="776" y="4"/>
                  </a:lnTo>
                  <a:lnTo>
                    <a:pt x="788" y="12"/>
                  </a:lnTo>
                  <a:lnTo>
                    <a:pt x="798" y="20"/>
                  </a:lnTo>
                  <a:lnTo>
                    <a:pt x="808" y="30"/>
                  </a:lnTo>
                  <a:lnTo>
                    <a:pt x="814" y="42"/>
                  </a:lnTo>
                  <a:lnTo>
                    <a:pt x="818" y="56"/>
                  </a:lnTo>
                  <a:lnTo>
                    <a:pt x="820" y="70"/>
                  </a:lnTo>
                  <a:lnTo>
                    <a:pt x="820" y="68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8" name="Freeform 12"/>
            <p:cNvSpPr>
              <a:spLocks/>
            </p:cNvSpPr>
            <p:nvPr/>
          </p:nvSpPr>
          <p:spPr bwMode="auto">
            <a:xfrm>
              <a:off x="3857" y="2640"/>
              <a:ext cx="128" cy="242"/>
            </a:xfrm>
            <a:custGeom>
              <a:avLst/>
              <a:gdLst>
                <a:gd name="T0" fmla="*/ 128 w 128"/>
                <a:gd name="T1" fmla="*/ 116 h 242"/>
                <a:gd name="T2" fmla="*/ 76 w 128"/>
                <a:gd name="T3" fmla="*/ 116 h 242"/>
                <a:gd name="T4" fmla="*/ 112 w 128"/>
                <a:gd name="T5" fmla="*/ 80 h 242"/>
                <a:gd name="T6" fmla="*/ 104 w 128"/>
                <a:gd name="T7" fmla="*/ 72 h 242"/>
                <a:gd name="T8" fmla="*/ 68 w 128"/>
                <a:gd name="T9" fmla="*/ 108 h 242"/>
                <a:gd name="T10" fmla="*/ 68 w 128"/>
                <a:gd name="T11" fmla="*/ 0 h 242"/>
                <a:gd name="T12" fmla="*/ 58 w 128"/>
                <a:gd name="T13" fmla="*/ 0 h 242"/>
                <a:gd name="T14" fmla="*/ 58 w 128"/>
                <a:gd name="T15" fmla="*/ 108 h 242"/>
                <a:gd name="T16" fmla="*/ 22 w 128"/>
                <a:gd name="T17" fmla="*/ 72 h 242"/>
                <a:gd name="T18" fmla="*/ 14 w 128"/>
                <a:gd name="T19" fmla="*/ 80 h 242"/>
                <a:gd name="T20" fmla="*/ 52 w 128"/>
                <a:gd name="T21" fmla="*/ 116 h 242"/>
                <a:gd name="T22" fmla="*/ 0 w 128"/>
                <a:gd name="T23" fmla="*/ 116 h 242"/>
                <a:gd name="T24" fmla="*/ 0 w 128"/>
                <a:gd name="T25" fmla="*/ 126 h 242"/>
                <a:gd name="T26" fmla="*/ 52 w 128"/>
                <a:gd name="T27" fmla="*/ 126 h 242"/>
                <a:gd name="T28" fmla="*/ 14 w 128"/>
                <a:gd name="T29" fmla="*/ 162 h 242"/>
                <a:gd name="T30" fmla="*/ 22 w 128"/>
                <a:gd name="T31" fmla="*/ 170 h 242"/>
                <a:gd name="T32" fmla="*/ 58 w 128"/>
                <a:gd name="T33" fmla="*/ 134 h 242"/>
                <a:gd name="T34" fmla="*/ 58 w 128"/>
                <a:gd name="T35" fmla="*/ 242 h 242"/>
                <a:gd name="T36" fmla="*/ 68 w 128"/>
                <a:gd name="T37" fmla="*/ 242 h 242"/>
                <a:gd name="T38" fmla="*/ 68 w 128"/>
                <a:gd name="T39" fmla="*/ 134 h 242"/>
                <a:gd name="T40" fmla="*/ 104 w 128"/>
                <a:gd name="T41" fmla="*/ 170 h 242"/>
                <a:gd name="T42" fmla="*/ 112 w 128"/>
                <a:gd name="T43" fmla="*/ 162 h 242"/>
                <a:gd name="T44" fmla="*/ 76 w 128"/>
                <a:gd name="T45" fmla="*/ 126 h 242"/>
                <a:gd name="T46" fmla="*/ 128 w 128"/>
                <a:gd name="T47" fmla="*/ 126 h 242"/>
                <a:gd name="T48" fmla="*/ 128 w 128"/>
                <a:gd name="T49" fmla="*/ 116 h 2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42">
                  <a:moveTo>
                    <a:pt x="128" y="116"/>
                  </a:moveTo>
                  <a:lnTo>
                    <a:pt x="76" y="116"/>
                  </a:lnTo>
                  <a:lnTo>
                    <a:pt x="112" y="80"/>
                  </a:lnTo>
                  <a:lnTo>
                    <a:pt x="104" y="72"/>
                  </a:lnTo>
                  <a:lnTo>
                    <a:pt x="68" y="108"/>
                  </a:lnTo>
                  <a:lnTo>
                    <a:pt x="68" y="0"/>
                  </a:lnTo>
                  <a:lnTo>
                    <a:pt x="58" y="0"/>
                  </a:lnTo>
                  <a:lnTo>
                    <a:pt x="58" y="108"/>
                  </a:lnTo>
                  <a:lnTo>
                    <a:pt x="22" y="72"/>
                  </a:lnTo>
                  <a:lnTo>
                    <a:pt x="14" y="80"/>
                  </a:lnTo>
                  <a:lnTo>
                    <a:pt x="52" y="116"/>
                  </a:lnTo>
                  <a:lnTo>
                    <a:pt x="0" y="116"/>
                  </a:lnTo>
                  <a:lnTo>
                    <a:pt x="0" y="126"/>
                  </a:lnTo>
                  <a:lnTo>
                    <a:pt x="52" y="126"/>
                  </a:lnTo>
                  <a:lnTo>
                    <a:pt x="14" y="162"/>
                  </a:lnTo>
                  <a:lnTo>
                    <a:pt x="22" y="170"/>
                  </a:lnTo>
                  <a:lnTo>
                    <a:pt x="58" y="134"/>
                  </a:lnTo>
                  <a:lnTo>
                    <a:pt x="58" y="242"/>
                  </a:lnTo>
                  <a:lnTo>
                    <a:pt x="68" y="242"/>
                  </a:lnTo>
                  <a:lnTo>
                    <a:pt x="68" y="134"/>
                  </a:lnTo>
                  <a:lnTo>
                    <a:pt x="104" y="170"/>
                  </a:lnTo>
                  <a:lnTo>
                    <a:pt x="112" y="162"/>
                  </a:lnTo>
                  <a:lnTo>
                    <a:pt x="76" y="126"/>
                  </a:lnTo>
                  <a:lnTo>
                    <a:pt x="128" y="126"/>
                  </a:lnTo>
                  <a:lnTo>
                    <a:pt x="128" y="116"/>
                  </a:lnTo>
                  <a:close/>
                </a:path>
              </a:pathLst>
            </a:custGeom>
            <a:solidFill>
              <a:srgbClr val="F895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9" name="Freeform 13"/>
            <p:cNvSpPr>
              <a:spLocks/>
            </p:cNvSpPr>
            <p:nvPr/>
          </p:nvSpPr>
          <p:spPr bwMode="auto">
            <a:xfrm>
              <a:off x="4189" y="2694"/>
              <a:ext cx="100" cy="192"/>
            </a:xfrm>
            <a:custGeom>
              <a:avLst/>
              <a:gdLst>
                <a:gd name="T0" fmla="*/ 100 w 100"/>
                <a:gd name="T1" fmla="*/ 92 h 192"/>
                <a:gd name="T2" fmla="*/ 60 w 100"/>
                <a:gd name="T3" fmla="*/ 92 h 192"/>
                <a:gd name="T4" fmla="*/ 88 w 100"/>
                <a:gd name="T5" fmla="*/ 64 h 192"/>
                <a:gd name="T6" fmla="*/ 82 w 100"/>
                <a:gd name="T7" fmla="*/ 58 h 192"/>
                <a:gd name="T8" fmla="*/ 54 w 100"/>
                <a:gd name="T9" fmla="*/ 86 h 192"/>
                <a:gd name="T10" fmla="*/ 54 w 100"/>
                <a:gd name="T11" fmla="*/ 0 h 192"/>
                <a:gd name="T12" fmla="*/ 46 w 100"/>
                <a:gd name="T13" fmla="*/ 0 h 192"/>
                <a:gd name="T14" fmla="*/ 46 w 100"/>
                <a:gd name="T15" fmla="*/ 86 h 192"/>
                <a:gd name="T16" fmla="*/ 18 w 100"/>
                <a:gd name="T17" fmla="*/ 58 h 192"/>
                <a:gd name="T18" fmla="*/ 12 w 100"/>
                <a:gd name="T19" fmla="*/ 64 h 192"/>
                <a:gd name="T20" fmla="*/ 40 w 100"/>
                <a:gd name="T21" fmla="*/ 92 h 192"/>
                <a:gd name="T22" fmla="*/ 0 w 100"/>
                <a:gd name="T23" fmla="*/ 92 h 192"/>
                <a:gd name="T24" fmla="*/ 0 w 100"/>
                <a:gd name="T25" fmla="*/ 100 h 192"/>
                <a:gd name="T26" fmla="*/ 40 w 100"/>
                <a:gd name="T27" fmla="*/ 100 h 192"/>
                <a:gd name="T28" fmla="*/ 12 w 100"/>
                <a:gd name="T29" fmla="*/ 130 h 192"/>
                <a:gd name="T30" fmla="*/ 18 w 100"/>
                <a:gd name="T31" fmla="*/ 134 h 192"/>
                <a:gd name="T32" fmla="*/ 46 w 100"/>
                <a:gd name="T33" fmla="*/ 106 h 192"/>
                <a:gd name="T34" fmla="*/ 46 w 100"/>
                <a:gd name="T35" fmla="*/ 192 h 192"/>
                <a:gd name="T36" fmla="*/ 54 w 100"/>
                <a:gd name="T37" fmla="*/ 192 h 192"/>
                <a:gd name="T38" fmla="*/ 54 w 100"/>
                <a:gd name="T39" fmla="*/ 106 h 192"/>
                <a:gd name="T40" fmla="*/ 82 w 100"/>
                <a:gd name="T41" fmla="*/ 134 h 192"/>
                <a:gd name="T42" fmla="*/ 88 w 100"/>
                <a:gd name="T43" fmla="*/ 130 h 192"/>
                <a:gd name="T44" fmla="*/ 60 w 100"/>
                <a:gd name="T45" fmla="*/ 100 h 192"/>
                <a:gd name="T46" fmla="*/ 100 w 100"/>
                <a:gd name="T47" fmla="*/ 100 h 192"/>
                <a:gd name="T48" fmla="*/ 100 w 100"/>
                <a:gd name="T49" fmla="*/ 92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 h="192">
                  <a:moveTo>
                    <a:pt x="100" y="92"/>
                  </a:moveTo>
                  <a:lnTo>
                    <a:pt x="60" y="92"/>
                  </a:lnTo>
                  <a:lnTo>
                    <a:pt x="88" y="64"/>
                  </a:lnTo>
                  <a:lnTo>
                    <a:pt x="82" y="58"/>
                  </a:lnTo>
                  <a:lnTo>
                    <a:pt x="54" y="86"/>
                  </a:lnTo>
                  <a:lnTo>
                    <a:pt x="54" y="0"/>
                  </a:lnTo>
                  <a:lnTo>
                    <a:pt x="46" y="0"/>
                  </a:lnTo>
                  <a:lnTo>
                    <a:pt x="46" y="86"/>
                  </a:lnTo>
                  <a:lnTo>
                    <a:pt x="18" y="58"/>
                  </a:lnTo>
                  <a:lnTo>
                    <a:pt x="12" y="64"/>
                  </a:lnTo>
                  <a:lnTo>
                    <a:pt x="40" y="92"/>
                  </a:lnTo>
                  <a:lnTo>
                    <a:pt x="0" y="92"/>
                  </a:lnTo>
                  <a:lnTo>
                    <a:pt x="0" y="100"/>
                  </a:lnTo>
                  <a:lnTo>
                    <a:pt x="40" y="100"/>
                  </a:lnTo>
                  <a:lnTo>
                    <a:pt x="12" y="130"/>
                  </a:lnTo>
                  <a:lnTo>
                    <a:pt x="18" y="134"/>
                  </a:lnTo>
                  <a:lnTo>
                    <a:pt x="46" y="106"/>
                  </a:lnTo>
                  <a:lnTo>
                    <a:pt x="46" y="192"/>
                  </a:lnTo>
                  <a:lnTo>
                    <a:pt x="54" y="192"/>
                  </a:lnTo>
                  <a:lnTo>
                    <a:pt x="54" y="106"/>
                  </a:lnTo>
                  <a:lnTo>
                    <a:pt x="82" y="134"/>
                  </a:lnTo>
                  <a:lnTo>
                    <a:pt x="88" y="130"/>
                  </a:lnTo>
                  <a:lnTo>
                    <a:pt x="60" y="100"/>
                  </a:lnTo>
                  <a:lnTo>
                    <a:pt x="100" y="100"/>
                  </a:lnTo>
                  <a:lnTo>
                    <a:pt x="100" y="92"/>
                  </a:lnTo>
                  <a:close/>
                </a:path>
              </a:pathLst>
            </a:custGeom>
            <a:solidFill>
              <a:srgbClr val="F895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0" name="Freeform 14"/>
            <p:cNvSpPr>
              <a:spLocks/>
            </p:cNvSpPr>
            <p:nvPr/>
          </p:nvSpPr>
          <p:spPr bwMode="auto">
            <a:xfrm>
              <a:off x="4443" y="2170"/>
              <a:ext cx="100" cy="192"/>
            </a:xfrm>
            <a:custGeom>
              <a:avLst/>
              <a:gdLst>
                <a:gd name="T0" fmla="*/ 100 w 100"/>
                <a:gd name="T1" fmla="*/ 92 h 192"/>
                <a:gd name="T2" fmla="*/ 60 w 100"/>
                <a:gd name="T3" fmla="*/ 92 h 192"/>
                <a:gd name="T4" fmla="*/ 88 w 100"/>
                <a:gd name="T5" fmla="*/ 64 h 192"/>
                <a:gd name="T6" fmla="*/ 82 w 100"/>
                <a:gd name="T7" fmla="*/ 58 h 192"/>
                <a:gd name="T8" fmla="*/ 54 w 100"/>
                <a:gd name="T9" fmla="*/ 86 h 192"/>
                <a:gd name="T10" fmla="*/ 54 w 100"/>
                <a:gd name="T11" fmla="*/ 0 h 192"/>
                <a:gd name="T12" fmla="*/ 46 w 100"/>
                <a:gd name="T13" fmla="*/ 0 h 192"/>
                <a:gd name="T14" fmla="*/ 46 w 100"/>
                <a:gd name="T15" fmla="*/ 86 h 192"/>
                <a:gd name="T16" fmla="*/ 16 w 100"/>
                <a:gd name="T17" fmla="*/ 58 h 192"/>
                <a:gd name="T18" fmla="*/ 10 w 100"/>
                <a:gd name="T19" fmla="*/ 64 h 192"/>
                <a:gd name="T20" fmla="*/ 40 w 100"/>
                <a:gd name="T21" fmla="*/ 92 h 192"/>
                <a:gd name="T22" fmla="*/ 0 w 100"/>
                <a:gd name="T23" fmla="*/ 92 h 192"/>
                <a:gd name="T24" fmla="*/ 0 w 100"/>
                <a:gd name="T25" fmla="*/ 100 h 192"/>
                <a:gd name="T26" fmla="*/ 40 w 100"/>
                <a:gd name="T27" fmla="*/ 100 h 192"/>
                <a:gd name="T28" fmla="*/ 10 w 100"/>
                <a:gd name="T29" fmla="*/ 128 h 192"/>
                <a:gd name="T30" fmla="*/ 16 w 100"/>
                <a:gd name="T31" fmla="*/ 134 h 192"/>
                <a:gd name="T32" fmla="*/ 46 w 100"/>
                <a:gd name="T33" fmla="*/ 106 h 192"/>
                <a:gd name="T34" fmla="*/ 46 w 100"/>
                <a:gd name="T35" fmla="*/ 192 h 192"/>
                <a:gd name="T36" fmla="*/ 54 w 100"/>
                <a:gd name="T37" fmla="*/ 192 h 192"/>
                <a:gd name="T38" fmla="*/ 54 w 100"/>
                <a:gd name="T39" fmla="*/ 106 h 192"/>
                <a:gd name="T40" fmla="*/ 82 w 100"/>
                <a:gd name="T41" fmla="*/ 134 h 192"/>
                <a:gd name="T42" fmla="*/ 88 w 100"/>
                <a:gd name="T43" fmla="*/ 128 h 192"/>
                <a:gd name="T44" fmla="*/ 60 w 100"/>
                <a:gd name="T45" fmla="*/ 100 h 192"/>
                <a:gd name="T46" fmla="*/ 100 w 100"/>
                <a:gd name="T47" fmla="*/ 100 h 192"/>
                <a:gd name="T48" fmla="*/ 100 w 100"/>
                <a:gd name="T49" fmla="*/ 92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 h="192">
                  <a:moveTo>
                    <a:pt x="100" y="92"/>
                  </a:moveTo>
                  <a:lnTo>
                    <a:pt x="60" y="92"/>
                  </a:lnTo>
                  <a:lnTo>
                    <a:pt x="88" y="64"/>
                  </a:lnTo>
                  <a:lnTo>
                    <a:pt x="82" y="58"/>
                  </a:lnTo>
                  <a:lnTo>
                    <a:pt x="54" y="86"/>
                  </a:lnTo>
                  <a:lnTo>
                    <a:pt x="54" y="0"/>
                  </a:lnTo>
                  <a:lnTo>
                    <a:pt x="46" y="0"/>
                  </a:lnTo>
                  <a:lnTo>
                    <a:pt x="46" y="86"/>
                  </a:lnTo>
                  <a:lnTo>
                    <a:pt x="16" y="58"/>
                  </a:lnTo>
                  <a:lnTo>
                    <a:pt x="10" y="64"/>
                  </a:lnTo>
                  <a:lnTo>
                    <a:pt x="40" y="92"/>
                  </a:lnTo>
                  <a:lnTo>
                    <a:pt x="0" y="92"/>
                  </a:lnTo>
                  <a:lnTo>
                    <a:pt x="0" y="100"/>
                  </a:lnTo>
                  <a:lnTo>
                    <a:pt x="40" y="100"/>
                  </a:lnTo>
                  <a:lnTo>
                    <a:pt x="10" y="128"/>
                  </a:lnTo>
                  <a:lnTo>
                    <a:pt x="16" y="134"/>
                  </a:lnTo>
                  <a:lnTo>
                    <a:pt x="46" y="106"/>
                  </a:lnTo>
                  <a:lnTo>
                    <a:pt x="46" y="192"/>
                  </a:lnTo>
                  <a:lnTo>
                    <a:pt x="54" y="192"/>
                  </a:lnTo>
                  <a:lnTo>
                    <a:pt x="54" y="106"/>
                  </a:lnTo>
                  <a:lnTo>
                    <a:pt x="82" y="134"/>
                  </a:lnTo>
                  <a:lnTo>
                    <a:pt x="88" y="128"/>
                  </a:lnTo>
                  <a:lnTo>
                    <a:pt x="60" y="100"/>
                  </a:lnTo>
                  <a:lnTo>
                    <a:pt x="100" y="100"/>
                  </a:lnTo>
                  <a:lnTo>
                    <a:pt x="100" y="92"/>
                  </a:lnTo>
                  <a:close/>
                </a:path>
              </a:pathLst>
            </a:custGeom>
            <a:solidFill>
              <a:srgbClr val="F895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1" name="Freeform 15"/>
            <p:cNvSpPr>
              <a:spLocks/>
            </p:cNvSpPr>
            <p:nvPr/>
          </p:nvSpPr>
          <p:spPr bwMode="auto">
            <a:xfrm>
              <a:off x="3679" y="2174"/>
              <a:ext cx="1124" cy="692"/>
            </a:xfrm>
            <a:custGeom>
              <a:avLst/>
              <a:gdLst>
                <a:gd name="T0" fmla="*/ 1112 w 1124"/>
                <a:gd name="T1" fmla="*/ 452 h 692"/>
                <a:gd name="T2" fmla="*/ 1124 w 1124"/>
                <a:gd name="T3" fmla="*/ 434 h 692"/>
                <a:gd name="T4" fmla="*/ 1108 w 1124"/>
                <a:gd name="T5" fmla="*/ 432 h 692"/>
                <a:gd name="T6" fmla="*/ 1086 w 1124"/>
                <a:gd name="T7" fmla="*/ 450 h 692"/>
                <a:gd name="T8" fmla="*/ 1068 w 1124"/>
                <a:gd name="T9" fmla="*/ 450 h 692"/>
                <a:gd name="T10" fmla="*/ 1100 w 1124"/>
                <a:gd name="T11" fmla="*/ 420 h 692"/>
                <a:gd name="T12" fmla="*/ 1092 w 1124"/>
                <a:gd name="T13" fmla="*/ 410 h 692"/>
                <a:gd name="T14" fmla="*/ 1070 w 1124"/>
                <a:gd name="T15" fmla="*/ 430 h 692"/>
                <a:gd name="T16" fmla="*/ 1042 w 1124"/>
                <a:gd name="T17" fmla="*/ 444 h 692"/>
                <a:gd name="T18" fmla="*/ 1040 w 1124"/>
                <a:gd name="T19" fmla="*/ 424 h 692"/>
                <a:gd name="T20" fmla="*/ 1026 w 1124"/>
                <a:gd name="T21" fmla="*/ 424 h 692"/>
                <a:gd name="T22" fmla="*/ 1030 w 1124"/>
                <a:gd name="T23" fmla="*/ 454 h 692"/>
                <a:gd name="T24" fmla="*/ 1018 w 1124"/>
                <a:gd name="T25" fmla="*/ 476 h 692"/>
                <a:gd name="T26" fmla="*/ 954 w 1124"/>
                <a:gd name="T27" fmla="*/ 500 h 692"/>
                <a:gd name="T28" fmla="*/ 1008 w 1124"/>
                <a:gd name="T29" fmla="*/ 296 h 692"/>
                <a:gd name="T30" fmla="*/ 982 w 1124"/>
                <a:gd name="T31" fmla="*/ 254 h 692"/>
                <a:gd name="T32" fmla="*/ 856 w 1124"/>
                <a:gd name="T33" fmla="*/ 204 h 692"/>
                <a:gd name="T34" fmla="*/ 538 w 1124"/>
                <a:gd name="T35" fmla="*/ 78 h 692"/>
                <a:gd name="T36" fmla="*/ 306 w 1124"/>
                <a:gd name="T37" fmla="*/ 4 h 692"/>
                <a:gd name="T38" fmla="*/ 274 w 1124"/>
                <a:gd name="T39" fmla="*/ 30 h 692"/>
                <a:gd name="T40" fmla="*/ 150 w 1124"/>
                <a:gd name="T41" fmla="*/ 226 h 692"/>
                <a:gd name="T42" fmla="*/ 94 w 1124"/>
                <a:gd name="T43" fmla="*/ 160 h 692"/>
                <a:gd name="T44" fmla="*/ 100 w 1124"/>
                <a:gd name="T45" fmla="*/ 142 h 692"/>
                <a:gd name="T46" fmla="*/ 114 w 1124"/>
                <a:gd name="T47" fmla="*/ 114 h 692"/>
                <a:gd name="T48" fmla="*/ 96 w 1124"/>
                <a:gd name="T49" fmla="*/ 120 h 692"/>
                <a:gd name="T50" fmla="*/ 86 w 1124"/>
                <a:gd name="T51" fmla="*/ 134 h 692"/>
                <a:gd name="T52" fmla="*/ 66 w 1124"/>
                <a:gd name="T53" fmla="*/ 98 h 692"/>
                <a:gd name="T54" fmla="*/ 52 w 1124"/>
                <a:gd name="T55" fmla="*/ 78 h 692"/>
                <a:gd name="T56" fmla="*/ 42 w 1124"/>
                <a:gd name="T57" fmla="*/ 88 h 692"/>
                <a:gd name="T58" fmla="*/ 62 w 1124"/>
                <a:gd name="T59" fmla="*/ 132 h 692"/>
                <a:gd name="T60" fmla="*/ 38 w 1124"/>
                <a:gd name="T61" fmla="*/ 114 h 692"/>
                <a:gd name="T62" fmla="*/ 26 w 1124"/>
                <a:gd name="T63" fmla="*/ 88 h 692"/>
                <a:gd name="T64" fmla="*/ 12 w 1124"/>
                <a:gd name="T65" fmla="*/ 90 h 692"/>
                <a:gd name="T66" fmla="*/ 24 w 1124"/>
                <a:gd name="T67" fmla="*/ 120 h 692"/>
                <a:gd name="T68" fmla="*/ 50 w 1124"/>
                <a:gd name="T69" fmla="*/ 148 h 692"/>
                <a:gd name="T70" fmla="*/ 22 w 1124"/>
                <a:gd name="T71" fmla="*/ 142 h 692"/>
                <a:gd name="T72" fmla="*/ 2 w 1124"/>
                <a:gd name="T73" fmla="*/ 132 h 692"/>
                <a:gd name="T74" fmla="*/ 4 w 1124"/>
                <a:gd name="T75" fmla="*/ 148 h 692"/>
                <a:gd name="T76" fmla="*/ 60 w 1124"/>
                <a:gd name="T77" fmla="*/ 168 h 692"/>
                <a:gd name="T78" fmla="*/ 82 w 1124"/>
                <a:gd name="T79" fmla="*/ 178 h 692"/>
                <a:gd name="T80" fmla="*/ 138 w 1124"/>
                <a:gd name="T81" fmla="*/ 246 h 692"/>
                <a:gd name="T82" fmla="*/ 134 w 1124"/>
                <a:gd name="T83" fmla="*/ 382 h 692"/>
                <a:gd name="T84" fmla="*/ 140 w 1124"/>
                <a:gd name="T85" fmla="*/ 418 h 692"/>
                <a:gd name="T86" fmla="*/ 790 w 1124"/>
                <a:gd name="T87" fmla="*/ 688 h 692"/>
                <a:gd name="T88" fmla="*/ 848 w 1124"/>
                <a:gd name="T89" fmla="*/ 678 h 692"/>
                <a:gd name="T90" fmla="*/ 922 w 1124"/>
                <a:gd name="T91" fmla="*/ 522 h 692"/>
                <a:gd name="T92" fmla="*/ 1000 w 1124"/>
                <a:gd name="T93" fmla="*/ 508 h 692"/>
                <a:gd name="T94" fmla="*/ 1040 w 1124"/>
                <a:gd name="T95" fmla="*/ 478 h 692"/>
                <a:gd name="T96" fmla="*/ 1080 w 1124"/>
                <a:gd name="T97" fmla="*/ 488 h 692"/>
                <a:gd name="T98" fmla="*/ 1116 w 1124"/>
                <a:gd name="T99" fmla="*/ 482 h 692"/>
                <a:gd name="T100" fmla="*/ 1108 w 1124"/>
                <a:gd name="T101" fmla="*/ 470 h 692"/>
                <a:gd name="T102" fmla="*/ 1080 w 1124"/>
                <a:gd name="T103" fmla="*/ 476 h 692"/>
                <a:gd name="T104" fmla="*/ 1074 w 1124"/>
                <a:gd name="T105" fmla="*/ 468 h 6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24" h="692">
                  <a:moveTo>
                    <a:pt x="1074" y="468"/>
                  </a:moveTo>
                  <a:lnTo>
                    <a:pt x="1074" y="468"/>
                  </a:lnTo>
                  <a:lnTo>
                    <a:pt x="1090" y="462"/>
                  </a:lnTo>
                  <a:lnTo>
                    <a:pt x="1102" y="456"/>
                  </a:lnTo>
                  <a:lnTo>
                    <a:pt x="1112" y="452"/>
                  </a:lnTo>
                  <a:lnTo>
                    <a:pt x="1118" y="446"/>
                  </a:lnTo>
                  <a:lnTo>
                    <a:pt x="1122" y="442"/>
                  </a:lnTo>
                  <a:lnTo>
                    <a:pt x="1124" y="438"/>
                  </a:lnTo>
                  <a:lnTo>
                    <a:pt x="1124" y="434"/>
                  </a:lnTo>
                  <a:lnTo>
                    <a:pt x="1122" y="430"/>
                  </a:lnTo>
                  <a:lnTo>
                    <a:pt x="1118" y="428"/>
                  </a:lnTo>
                  <a:lnTo>
                    <a:pt x="1114" y="430"/>
                  </a:lnTo>
                  <a:lnTo>
                    <a:pt x="1108" y="432"/>
                  </a:lnTo>
                  <a:lnTo>
                    <a:pt x="1104" y="438"/>
                  </a:lnTo>
                  <a:lnTo>
                    <a:pt x="1098" y="444"/>
                  </a:lnTo>
                  <a:lnTo>
                    <a:pt x="1092" y="448"/>
                  </a:lnTo>
                  <a:lnTo>
                    <a:pt x="1086" y="450"/>
                  </a:lnTo>
                  <a:lnTo>
                    <a:pt x="1074" y="454"/>
                  </a:lnTo>
                  <a:lnTo>
                    <a:pt x="1070" y="454"/>
                  </a:lnTo>
                  <a:lnTo>
                    <a:pt x="1068" y="452"/>
                  </a:lnTo>
                  <a:lnTo>
                    <a:pt x="1068" y="450"/>
                  </a:lnTo>
                  <a:lnTo>
                    <a:pt x="1088" y="438"/>
                  </a:lnTo>
                  <a:lnTo>
                    <a:pt x="1096" y="430"/>
                  </a:lnTo>
                  <a:lnTo>
                    <a:pt x="1100" y="424"/>
                  </a:lnTo>
                  <a:lnTo>
                    <a:pt x="1100" y="420"/>
                  </a:lnTo>
                  <a:lnTo>
                    <a:pt x="1100" y="416"/>
                  </a:lnTo>
                  <a:lnTo>
                    <a:pt x="1098" y="412"/>
                  </a:lnTo>
                  <a:lnTo>
                    <a:pt x="1094" y="410"/>
                  </a:lnTo>
                  <a:lnTo>
                    <a:pt x="1092" y="410"/>
                  </a:lnTo>
                  <a:lnTo>
                    <a:pt x="1088" y="412"/>
                  </a:lnTo>
                  <a:lnTo>
                    <a:pt x="1082" y="416"/>
                  </a:lnTo>
                  <a:lnTo>
                    <a:pt x="1076" y="424"/>
                  </a:lnTo>
                  <a:lnTo>
                    <a:pt x="1070" y="430"/>
                  </a:lnTo>
                  <a:lnTo>
                    <a:pt x="1060" y="438"/>
                  </a:lnTo>
                  <a:lnTo>
                    <a:pt x="1052" y="444"/>
                  </a:lnTo>
                  <a:lnTo>
                    <a:pt x="1046" y="446"/>
                  </a:lnTo>
                  <a:lnTo>
                    <a:pt x="1042" y="444"/>
                  </a:lnTo>
                  <a:lnTo>
                    <a:pt x="1042" y="442"/>
                  </a:lnTo>
                  <a:lnTo>
                    <a:pt x="1042" y="438"/>
                  </a:lnTo>
                  <a:lnTo>
                    <a:pt x="1042" y="430"/>
                  </a:lnTo>
                  <a:lnTo>
                    <a:pt x="1040" y="424"/>
                  </a:lnTo>
                  <a:lnTo>
                    <a:pt x="1038" y="422"/>
                  </a:lnTo>
                  <a:lnTo>
                    <a:pt x="1034" y="420"/>
                  </a:lnTo>
                  <a:lnTo>
                    <a:pt x="1030" y="420"/>
                  </a:lnTo>
                  <a:lnTo>
                    <a:pt x="1026" y="424"/>
                  </a:lnTo>
                  <a:lnTo>
                    <a:pt x="1026" y="430"/>
                  </a:lnTo>
                  <a:lnTo>
                    <a:pt x="1028" y="438"/>
                  </a:lnTo>
                  <a:lnTo>
                    <a:pt x="1030" y="448"/>
                  </a:lnTo>
                  <a:lnTo>
                    <a:pt x="1030" y="454"/>
                  </a:lnTo>
                  <a:lnTo>
                    <a:pt x="1030" y="462"/>
                  </a:lnTo>
                  <a:lnTo>
                    <a:pt x="1030" y="466"/>
                  </a:lnTo>
                  <a:lnTo>
                    <a:pt x="1018" y="476"/>
                  </a:lnTo>
                  <a:lnTo>
                    <a:pt x="1006" y="484"/>
                  </a:lnTo>
                  <a:lnTo>
                    <a:pt x="994" y="492"/>
                  </a:lnTo>
                  <a:lnTo>
                    <a:pt x="980" y="496"/>
                  </a:lnTo>
                  <a:lnTo>
                    <a:pt x="968" y="500"/>
                  </a:lnTo>
                  <a:lnTo>
                    <a:pt x="954" y="500"/>
                  </a:lnTo>
                  <a:lnTo>
                    <a:pt x="932" y="502"/>
                  </a:lnTo>
                  <a:lnTo>
                    <a:pt x="1004" y="316"/>
                  </a:lnTo>
                  <a:lnTo>
                    <a:pt x="1008" y="306"/>
                  </a:lnTo>
                  <a:lnTo>
                    <a:pt x="1008" y="296"/>
                  </a:lnTo>
                  <a:lnTo>
                    <a:pt x="1006" y="288"/>
                  </a:lnTo>
                  <a:lnTo>
                    <a:pt x="1002" y="278"/>
                  </a:lnTo>
                  <a:lnTo>
                    <a:pt x="998" y="268"/>
                  </a:lnTo>
                  <a:lnTo>
                    <a:pt x="990" y="262"/>
                  </a:lnTo>
                  <a:lnTo>
                    <a:pt x="982" y="254"/>
                  </a:lnTo>
                  <a:lnTo>
                    <a:pt x="972" y="250"/>
                  </a:lnTo>
                  <a:lnTo>
                    <a:pt x="910" y="224"/>
                  </a:lnTo>
                  <a:lnTo>
                    <a:pt x="856" y="204"/>
                  </a:lnTo>
                  <a:lnTo>
                    <a:pt x="686" y="136"/>
                  </a:lnTo>
                  <a:lnTo>
                    <a:pt x="538" y="78"/>
                  </a:lnTo>
                  <a:lnTo>
                    <a:pt x="352" y="4"/>
                  </a:lnTo>
                  <a:lnTo>
                    <a:pt x="336" y="0"/>
                  </a:lnTo>
                  <a:lnTo>
                    <a:pt x="320" y="0"/>
                  </a:lnTo>
                  <a:lnTo>
                    <a:pt x="306" y="4"/>
                  </a:lnTo>
                  <a:lnTo>
                    <a:pt x="294" y="12"/>
                  </a:lnTo>
                  <a:lnTo>
                    <a:pt x="286" y="16"/>
                  </a:lnTo>
                  <a:lnTo>
                    <a:pt x="280" y="22"/>
                  </a:lnTo>
                  <a:lnTo>
                    <a:pt x="274" y="30"/>
                  </a:lnTo>
                  <a:lnTo>
                    <a:pt x="270" y="38"/>
                  </a:lnTo>
                  <a:lnTo>
                    <a:pt x="188" y="244"/>
                  </a:lnTo>
                  <a:lnTo>
                    <a:pt x="164" y="234"/>
                  </a:lnTo>
                  <a:lnTo>
                    <a:pt x="150" y="226"/>
                  </a:lnTo>
                  <a:lnTo>
                    <a:pt x="136" y="218"/>
                  </a:lnTo>
                  <a:lnTo>
                    <a:pt x="124" y="206"/>
                  </a:lnTo>
                  <a:lnTo>
                    <a:pt x="112" y="194"/>
                  </a:lnTo>
                  <a:lnTo>
                    <a:pt x="102" y="178"/>
                  </a:lnTo>
                  <a:lnTo>
                    <a:pt x="94" y="160"/>
                  </a:lnTo>
                  <a:lnTo>
                    <a:pt x="96" y="158"/>
                  </a:lnTo>
                  <a:lnTo>
                    <a:pt x="98" y="150"/>
                  </a:lnTo>
                  <a:lnTo>
                    <a:pt x="100" y="142"/>
                  </a:lnTo>
                  <a:lnTo>
                    <a:pt x="106" y="134"/>
                  </a:lnTo>
                  <a:lnTo>
                    <a:pt x="112" y="126"/>
                  </a:lnTo>
                  <a:lnTo>
                    <a:pt x="116" y="120"/>
                  </a:lnTo>
                  <a:lnTo>
                    <a:pt x="114" y="114"/>
                  </a:lnTo>
                  <a:lnTo>
                    <a:pt x="108" y="112"/>
                  </a:lnTo>
                  <a:lnTo>
                    <a:pt x="104" y="112"/>
                  </a:lnTo>
                  <a:lnTo>
                    <a:pt x="100" y="114"/>
                  </a:lnTo>
                  <a:lnTo>
                    <a:pt x="96" y="120"/>
                  </a:lnTo>
                  <a:lnTo>
                    <a:pt x="92" y="128"/>
                  </a:lnTo>
                  <a:lnTo>
                    <a:pt x="92" y="132"/>
                  </a:lnTo>
                  <a:lnTo>
                    <a:pt x="90" y="134"/>
                  </a:lnTo>
                  <a:lnTo>
                    <a:pt x="86" y="134"/>
                  </a:lnTo>
                  <a:lnTo>
                    <a:pt x="80" y="128"/>
                  </a:lnTo>
                  <a:lnTo>
                    <a:pt x="74" y="120"/>
                  </a:lnTo>
                  <a:lnTo>
                    <a:pt x="68" y="108"/>
                  </a:lnTo>
                  <a:lnTo>
                    <a:pt x="66" y="98"/>
                  </a:lnTo>
                  <a:lnTo>
                    <a:pt x="62" y="88"/>
                  </a:lnTo>
                  <a:lnTo>
                    <a:pt x="58" y="80"/>
                  </a:lnTo>
                  <a:lnTo>
                    <a:pt x="56" y="78"/>
                  </a:lnTo>
                  <a:lnTo>
                    <a:pt x="52" y="78"/>
                  </a:lnTo>
                  <a:lnTo>
                    <a:pt x="50" y="78"/>
                  </a:lnTo>
                  <a:lnTo>
                    <a:pt x="46" y="80"/>
                  </a:lnTo>
                  <a:lnTo>
                    <a:pt x="44" y="84"/>
                  </a:lnTo>
                  <a:lnTo>
                    <a:pt x="42" y="88"/>
                  </a:lnTo>
                  <a:lnTo>
                    <a:pt x="44" y="96"/>
                  </a:lnTo>
                  <a:lnTo>
                    <a:pt x="48" y="106"/>
                  </a:lnTo>
                  <a:lnTo>
                    <a:pt x="62" y="128"/>
                  </a:lnTo>
                  <a:lnTo>
                    <a:pt x="62" y="132"/>
                  </a:lnTo>
                  <a:lnTo>
                    <a:pt x="60" y="132"/>
                  </a:lnTo>
                  <a:lnTo>
                    <a:pt x="54" y="130"/>
                  </a:lnTo>
                  <a:lnTo>
                    <a:pt x="44" y="122"/>
                  </a:lnTo>
                  <a:lnTo>
                    <a:pt x="38" y="114"/>
                  </a:lnTo>
                  <a:lnTo>
                    <a:pt x="34" y="108"/>
                  </a:lnTo>
                  <a:lnTo>
                    <a:pt x="32" y="100"/>
                  </a:lnTo>
                  <a:lnTo>
                    <a:pt x="30" y="94"/>
                  </a:lnTo>
                  <a:lnTo>
                    <a:pt x="26" y="88"/>
                  </a:lnTo>
                  <a:lnTo>
                    <a:pt x="22" y="84"/>
                  </a:lnTo>
                  <a:lnTo>
                    <a:pt x="18" y="84"/>
                  </a:lnTo>
                  <a:lnTo>
                    <a:pt x="14" y="88"/>
                  </a:lnTo>
                  <a:lnTo>
                    <a:pt x="12" y="90"/>
                  </a:lnTo>
                  <a:lnTo>
                    <a:pt x="10" y="96"/>
                  </a:lnTo>
                  <a:lnTo>
                    <a:pt x="12" y="102"/>
                  </a:lnTo>
                  <a:lnTo>
                    <a:pt x="18" y="110"/>
                  </a:lnTo>
                  <a:lnTo>
                    <a:pt x="24" y="120"/>
                  </a:lnTo>
                  <a:lnTo>
                    <a:pt x="34" y="130"/>
                  </a:lnTo>
                  <a:lnTo>
                    <a:pt x="48" y="142"/>
                  </a:lnTo>
                  <a:lnTo>
                    <a:pt x="52" y="146"/>
                  </a:lnTo>
                  <a:lnTo>
                    <a:pt x="50" y="148"/>
                  </a:lnTo>
                  <a:lnTo>
                    <a:pt x="46" y="150"/>
                  </a:lnTo>
                  <a:lnTo>
                    <a:pt x="38" y="150"/>
                  </a:lnTo>
                  <a:lnTo>
                    <a:pt x="30" y="148"/>
                  </a:lnTo>
                  <a:lnTo>
                    <a:pt x="22" y="142"/>
                  </a:lnTo>
                  <a:lnTo>
                    <a:pt x="16" y="136"/>
                  </a:lnTo>
                  <a:lnTo>
                    <a:pt x="12" y="132"/>
                  </a:lnTo>
                  <a:lnTo>
                    <a:pt x="8" y="130"/>
                  </a:lnTo>
                  <a:lnTo>
                    <a:pt x="2" y="132"/>
                  </a:lnTo>
                  <a:lnTo>
                    <a:pt x="2" y="134"/>
                  </a:lnTo>
                  <a:lnTo>
                    <a:pt x="0" y="140"/>
                  </a:lnTo>
                  <a:lnTo>
                    <a:pt x="2" y="144"/>
                  </a:lnTo>
                  <a:lnTo>
                    <a:pt x="4" y="148"/>
                  </a:lnTo>
                  <a:lnTo>
                    <a:pt x="10" y="150"/>
                  </a:lnTo>
                  <a:lnTo>
                    <a:pt x="34" y="162"/>
                  </a:lnTo>
                  <a:lnTo>
                    <a:pt x="50" y="168"/>
                  </a:lnTo>
                  <a:lnTo>
                    <a:pt x="60" y="168"/>
                  </a:lnTo>
                  <a:lnTo>
                    <a:pt x="70" y="168"/>
                  </a:lnTo>
                  <a:lnTo>
                    <a:pt x="78" y="168"/>
                  </a:lnTo>
                  <a:lnTo>
                    <a:pt x="82" y="178"/>
                  </a:lnTo>
                  <a:lnTo>
                    <a:pt x="88" y="190"/>
                  </a:lnTo>
                  <a:lnTo>
                    <a:pt x="96" y="202"/>
                  </a:lnTo>
                  <a:lnTo>
                    <a:pt x="108" y="218"/>
                  </a:lnTo>
                  <a:lnTo>
                    <a:pt x="122" y="232"/>
                  </a:lnTo>
                  <a:lnTo>
                    <a:pt x="138" y="246"/>
                  </a:lnTo>
                  <a:lnTo>
                    <a:pt x="158" y="256"/>
                  </a:lnTo>
                  <a:lnTo>
                    <a:pt x="180" y="266"/>
                  </a:lnTo>
                  <a:lnTo>
                    <a:pt x="136" y="374"/>
                  </a:lnTo>
                  <a:lnTo>
                    <a:pt x="134" y="382"/>
                  </a:lnTo>
                  <a:lnTo>
                    <a:pt x="134" y="390"/>
                  </a:lnTo>
                  <a:lnTo>
                    <a:pt x="134" y="398"/>
                  </a:lnTo>
                  <a:lnTo>
                    <a:pt x="136" y="406"/>
                  </a:lnTo>
                  <a:lnTo>
                    <a:pt x="140" y="418"/>
                  </a:lnTo>
                  <a:lnTo>
                    <a:pt x="148" y="428"/>
                  </a:lnTo>
                  <a:lnTo>
                    <a:pt x="158" y="436"/>
                  </a:lnTo>
                  <a:lnTo>
                    <a:pt x="170" y="442"/>
                  </a:lnTo>
                  <a:lnTo>
                    <a:pt x="790" y="688"/>
                  </a:lnTo>
                  <a:lnTo>
                    <a:pt x="806" y="692"/>
                  </a:lnTo>
                  <a:lnTo>
                    <a:pt x="822" y="692"/>
                  </a:lnTo>
                  <a:lnTo>
                    <a:pt x="836" y="688"/>
                  </a:lnTo>
                  <a:lnTo>
                    <a:pt x="848" y="678"/>
                  </a:lnTo>
                  <a:lnTo>
                    <a:pt x="856" y="674"/>
                  </a:lnTo>
                  <a:lnTo>
                    <a:pt x="862" y="668"/>
                  </a:lnTo>
                  <a:lnTo>
                    <a:pt x="866" y="662"/>
                  </a:lnTo>
                  <a:lnTo>
                    <a:pt x="870" y="654"/>
                  </a:lnTo>
                  <a:lnTo>
                    <a:pt x="922" y="522"/>
                  </a:lnTo>
                  <a:lnTo>
                    <a:pt x="944" y="522"/>
                  </a:lnTo>
                  <a:lnTo>
                    <a:pt x="964" y="520"/>
                  </a:lnTo>
                  <a:lnTo>
                    <a:pt x="982" y="514"/>
                  </a:lnTo>
                  <a:lnTo>
                    <a:pt x="1000" y="508"/>
                  </a:lnTo>
                  <a:lnTo>
                    <a:pt x="1014" y="500"/>
                  </a:lnTo>
                  <a:lnTo>
                    <a:pt x="1026" y="492"/>
                  </a:lnTo>
                  <a:lnTo>
                    <a:pt x="1034" y="484"/>
                  </a:lnTo>
                  <a:lnTo>
                    <a:pt x="1040" y="478"/>
                  </a:lnTo>
                  <a:lnTo>
                    <a:pt x="1048" y="482"/>
                  </a:lnTo>
                  <a:lnTo>
                    <a:pt x="1054" y="484"/>
                  </a:lnTo>
                  <a:lnTo>
                    <a:pt x="1064" y="486"/>
                  </a:lnTo>
                  <a:lnTo>
                    <a:pt x="1080" y="488"/>
                  </a:lnTo>
                  <a:lnTo>
                    <a:pt x="1104" y="488"/>
                  </a:lnTo>
                  <a:lnTo>
                    <a:pt x="1108" y="488"/>
                  </a:lnTo>
                  <a:lnTo>
                    <a:pt x="1112" y="486"/>
                  </a:lnTo>
                  <a:lnTo>
                    <a:pt x="1116" y="482"/>
                  </a:lnTo>
                  <a:lnTo>
                    <a:pt x="1116" y="478"/>
                  </a:lnTo>
                  <a:lnTo>
                    <a:pt x="1116" y="476"/>
                  </a:lnTo>
                  <a:lnTo>
                    <a:pt x="1114" y="472"/>
                  </a:lnTo>
                  <a:lnTo>
                    <a:pt x="1108" y="470"/>
                  </a:lnTo>
                  <a:lnTo>
                    <a:pt x="1102" y="474"/>
                  </a:lnTo>
                  <a:lnTo>
                    <a:pt x="1096" y="476"/>
                  </a:lnTo>
                  <a:lnTo>
                    <a:pt x="1088" y="478"/>
                  </a:lnTo>
                  <a:lnTo>
                    <a:pt x="1080" y="476"/>
                  </a:lnTo>
                  <a:lnTo>
                    <a:pt x="1074" y="474"/>
                  </a:lnTo>
                  <a:lnTo>
                    <a:pt x="1070" y="472"/>
                  </a:lnTo>
                  <a:lnTo>
                    <a:pt x="1070" y="470"/>
                  </a:lnTo>
                  <a:lnTo>
                    <a:pt x="1074" y="468"/>
                  </a:lnTo>
                  <a:close/>
                </a:path>
              </a:pathLst>
            </a:custGeom>
            <a:solidFill>
              <a:srgbClr val="F895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2" name="Freeform 16"/>
            <p:cNvSpPr>
              <a:spLocks/>
            </p:cNvSpPr>
            <p:nvPr/>
          </p:nvSpPr>
          <p:spPr bwMode="auto">
            <a:xfrm>
              <a:off x="3665" y="2160"/>
              <a:ext cx="1152" cy="720"/>
            </a:xfrm>
            <a:custGeom>
              <a:avLst/>
              <a:gdLst>
                <a:gd name="T0" fmla="*/ 1152 w 1152"/>
                <a:gd name="T1" fmla="*/ 450 h 720"/>
                <a:gd name="T2" fmla="*/ 1138 w 1152"/>
                <a:gd name="T3" fmla="*/ 430 h 720"/>
                <a:gd name="T4" fmla="*/ 1126 w 1152"/>
                <a:gd name="T5" fmla="*/ 430 h 720"/>
                <a:gd name="T6" fmla="*/ 1118 w 1152"/>
                <a:gd name="T7" fmla="*/ 414 h 720"/>
                <a:gd name="T8" fmla="*/ 1102 w 1152"/>
                <a:gd name="T9" fmla="*/ 412 h 720"/>
                <a:gd name="T10" fmla="*/ 1080 w 1152"/>
                <a:gd name="T11" fmla="*/ 428 h 720"/>
                <a:gd name="T12" fmla="*/ 1064 w 1152"/>
                <a:gd name="T13" fmla="*/ 428 h 720"/>
                <a:gd name="T14" fmla="*/ 1046 w 1152"/>
                <a:gd name="T15" fmla="*/ 420 h 720"/>
                <a:gd name="T16" fmla="*/ 1032 w 1152"/>
                <a:gd name="T17" fmla="*/ 426 h 720"/>
                <a:gd name="T18" fmla="*/ 1026 w 1152"/>
                <a:gd name="T19" fmla="*/ 444 h 720"/>
                <a:gd name="T20" fmla="*/ 1026 w 1152"/>
                <a:gd name="T21" fmla="*/ 446 h 720"/>
                <a:gd name="T22" fmla="*/ 1032 w 1152"/>
                <a:gd name="T23" fmla="*/ 464 h 720"/>
                <a:gd name="T24" fmla="*/ 1030 w 1152"/>
                <a:gd name="T25" fmla="*/ 474 h 720"/>
                <a:gd name="T26" fmla="*/ 966 w 1152"/>
                <a:gd name="T27" fmla="*/ 502 h 720"/>
                <a:gd name="T28" fmla="*/ 1034 w 1152"/>
                <a:gd name="T29" fmla="*/ 324 h 720"/>
                <a:gd name="T30" fmla="*/ 1030 w 1152"/>
                <a:gd name="T31" fmla="*/ 288 h 720"/>
                <a:gd name="T32" fmla="*/ 1004 w 1152"/>
                <a:gd name="T33" fmla="*/ 258 h 720"/>
                <a:gd name="T34" fmla="*/ 706 w 1152"/>
                <a:gd name="T35" fmla="*/ 138 h 720"/>
                <a:gd name="T36" fmla="*/ 682 w 1152"/>
                <a:gd name="T37" fmla="*/ 128 h 720"/>
                <a:gd name="T38" fmla="*/ 352 w 1152"/>
                <a:gd name="T39" fmla="*/ 0 h 720"/>
                <a:gd name="T40" fmla="*/ 316 w 1152"/>
                <a:gd name="T41" fmla="*/ 6 h 720"/>
                <a:gd name="T42" fmla="*/ 290 w 1152"/>
                <a:gd name="T43" fmla="*/ 22 h 720"/>
                <a:gd name="T44" fmla="*/ 272 w 1152"/>
                <a:gd name="T45" fmla="*/ 46 h 720"/>
                <a:gd name="T46" fmla="*/ 156 w 1152"/>
                <a:gd name="T47" fmla="*/ 218 h 720"/>
                <a:gd name="T48" fmla="*/ 124 w 1152"/>
                <a:gd name="T49" fmla="*/ 174 h 720"/>
                <a:gd name="T50" fmla="*/ 124 w 1152"/>
                <a:gd name="T51" fmla="*/ 168 h 720"/>
                <a:gd name="T52" fmla="*/ 136 w 1152"/>
                <a:gd name="T53" fmla="*/ 150 h 720"/>
                <a:gd name="T54" fmla="*/ 144 w 1152"/>
                <a:gd name="T55" fmla="*/ 132 h 720"/>
                <a:gd name="T56" fmla="*/ 138 w 1152"/>
                <a:gd name="T57" fmla="*/ 118 h 720"/>
                <a:gd name="T58" fmla="*/ 116 w 1152"/>
                <a:gd name="T59" fmla="*/ 114 h 720"/>
                <a:gd name="T60" fmla="*/ 100 w 1152"/>
                <a:gd name="T61" fmla="*/ 124 h 720"/>
                <a:gd name="T62" fmla="*/ 84 w 1152"/>
                <a:gd name="T63" fmla="*/ 88 h 720"/>
                <a:gd name="T64" fmla="*/ 68 w 1152"/>
                <a:gd name="T65" fmla="*/ 78 h 720"/>
                <a:gd name="T66" fmla="*/ 50 w 1152"/>
                <a:gd name="T67" fmla="*/ 84 h 720"/>
                <a:gd name="T68" fmla="*/ 44 w 1152"/>
                <a:gd name="T69" fmla="*/ 88 h 720"/>
                <a:gd name="T70" fmla="*/ 18 w 1152"/>
                <a:gd name="T71" fmla="*/ 92 h 720"/>
                <a:gd name="T72" fmla="*/ 10 w 1152"/>
                <a:gd name="T73" fmla="*/ 108 h 720"/>
                <a:gd name="T74" fmla="*/ 18 w 1152"/>
                <a:gd name="T75" fmla="*/ 132 h 720"/>
                <a:gd name="T76" fmla="*/ 6 w 1152"/>
                <a:gd name="T77" fmla="*/ 136 h 720"/>
                <a:gd name="T78" fmla="*/ 0 w 1152"/>
                <a:gd name="T79" fmla="*/ 148 h 720"/>
                <a:gd name="T80" fmla="*/ 0 w 1152"/>
                <a:gd name="T81" fmla="*/ 160 h 720"/>
                <a:gd name="T82" fmla="*/ 18 w 1152"/>
                <a:gd name="T83" fmla="*/ 178 h 720"/>
                <a:gd name="T84" fmla="*/ 50 w 1152"/>
                <a:gd name="T85" fmla="*/ 192 h 720"/>
                <a:gd name="T86" fmla="*/ 88 w 1152"/>
                <a:gd name="T87" fmla="*/ 208 h 720"/>
                <a:gd name="T88" fmla="*/ 128 w 1152"/>
                <a:gd name="T89" fmla="*/ 256 h 720"/>
                <a:gd name="T90" fmla="*/ 176 w 1152"/>
                <a:gd name="T91" fmla="*/ 288 h 720"/>
                <a:gd name="T92" fmla="*/ 134 w 1152"/>
                <a:gd name="T93" fmla="*/ 406 h 720"/>
                <a:gd name="T94" fmla="*/ 136 w 1152"/>
                <a:gd name="T95" fmla="*/ 424 h 720"/>
                <a:gd name="T96" fmla="*/ 178 w 1152"/>
                <a:gd name="T97" fmla="*/ 468 h 720"/>
                <a:gd name="T98" fmla="*/ 818 w 1152"/>
                <a:gd name="T99" fmla="*/ 720 h 720"/>
                <a:gd name="T100" fmla="*/ 854 w 1152"/>
                <a:gd name="T101" fmla="*/ 714 h 720"/>
                <a:gd name="T102" fmla="*/ 878 w 1152"/>
                <a:gd name="T103" fmla="*/ 698 h 720"/>
                <a:gd name="T104" fmla="*/ 898 w 1152"/>
                <a:gd name="T105" fmla="*/ 674 h 720"/>
                <a:gd name="T106" fmla="*/ 982 w 1152"/>
                <a:gd name="T107" fmla="*/ 546 h 720"/>
                <a:gd name="T108" fmla="*/ 1038 w 1152"/>
                <a:gd name="T109" fmla="*/ 524 h 720"/>
                <a:gd name="T110" fmla="*/ 1088 w 1152"/>
                <a:gd name="T111" fmla="*/ 516 h 720"/>
                <a:gd name="T112" fmla="*/ 1118 w 1152"/>
                <a:gd name="T113" fmla="*/ 516 h 720"/>
                <a:gd name="T114" fmla="*/ 1140 w 1152"/>
                <a:gd name="T115" fmla="*/ 506 h 720"/>
                <a:gd name="T116" fmla="*/ 1144 w 1152"/>
                <a:gd name="T117" fmla="*/ 492 h 720"/>
                <a:gd name="T118" fmla="*/ 1142 w 1152"/>
                <a:gd name="T119" fmla="*/ 482 h 720"/>
                <a:gd name="T120" fmla="*/ 1142 w 1152"/>
                <a:gd name="T121" fmla="*/ 470 h 720"/>
                <a:gd name="T122" fmla="*/ 1152 w 1152"/>
                <a:gd name="T123" fmla="*/ 450 h 7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52" h="720">
                  <a:moveTo>
                    <a:pt x="1152" y="450"/>
                  </a:moveTo>
                  <a:lnTo>
                    <a:pt x="1152" y="450"/>
                  </a:lnTo>
                  <a:lnTo>
                    <a:pt x="1150" y="442"/>
                  </a:lnTo>
                  <a:lnTo>
                    <a:pt x="1146" y="434"/>
                  </a:lnTo>
                  <a:lnTo>
                    <a:pt x="1138" y="430"/>
                  </a:lnTo>
                  <a:lnTo>
                    <a:pt x="1130" y="428"/>
                  </a:lnTo>
                  <a:lnTo>
                    <a:pt x="1126" y="430"/>
                  </a:lnTo>
                  <a:lnTo>
                    <a:pt x="1126" y="424"/>
                  </a:lnTo>
                  <a:lnTo>
                    <a:pt x="1122" y="418"/>
                  </a:lnTo>
                  <a:lnTo>
                    <a:pt x="1118" y="414"/>
                  </a:lnTo>
                  <a:lnTo>
                    <a:pt x="1112" y="412"/>
                  </a:lnTo>
                  <a:lnTo>
                    <a:pt x="1108" y="410"/>
                  </a:lnTo>
                  <a:lnTo>
                    <a:pt x="1102" y="412"/>
                  </a:lnTo>
                  <a:lnTo>
                    <a:pt x="1094" y="414"/>
                  </a:lnTo>
                  <a:lnTo>
                    <a:pt x="1086" y="420"/>
                  </a:lnTo>
                  <a:lnTo>
                    <a:pt x="1080" y="428"/>
                  </a:lnTo>
                  <a:lnTo>
                    <a:pt x="1070" y="438"/>
                  </a:lnTo>
                  <a:lnTo>
                    <a:pt x="1068" y="432"/>
                  </a:lnTo>
                  <a:lnTo>
                    <a:pt x="1064" y="428"/>
                  </a:lnTo>
                  <a:lnTo>
                    <a:pt x="1060" y="424"/>
                  </a:lnTo>
                  <a:lnTo>
                    <a:pt x="1054" y="420"/>
                  </a:lnTo>
                  <a:lnTo>
                    <a:pt x="1046" y="420"/>
                  </a:lnTo>
                  <a:lnTo>
                    <a:pt x="1040" y="420"/>
                  </a:lnTo>
                  <a:lnTo>
                    <a:pt x="1034" y="422"/>
                  </a:lnTo>
                  <a:lnTo>
                    <a:pt x="1032" y="426"/>
                  </a:lnTo>
                  <a:lnTo>
                    <a:pt x="1028" y="432"/>
                  </a:lnTo>
                  <a:lnTo>
                    <a:pt x="1026" y="440"/>
                  </a:lnTo>
                  <a:lnTo>
                    <a:pt x="1026" y="444"/>
                  </a:lnTo>
                  <a:lnTo>
                    <a:pt x="1024" y="442"/>
                  </a:lnTo>
                  <a:lnTo>
                    <a:pt x="1022" y="444"/>
                  </a:lnTo>
                  <a:lnTo>
                    <a:pt x="1026" y="446"/>
                  </a:lnTo>
                  <a:lnTo>
                    <a:pt x="1030" y="458"/>
                  </a:lnTo>
                  <a:lnTo>
                    <a:pt x="1032" y="464"/>
                  </a:lnTo>
                  <a:lnTo>
                    <a:pt x="1030" y="472"/>
                  </a:lnTo>
                  <a:lnTo>
                    <a:pt x="1030" y="474"/>
                  </a:lnTo>
                  <a:lnTo>
                    <a:pt x="1014" y="486"/>
                  </a:lnTo>
                  <a:lnTo>
                    <a:pt x="998" y="494"/>
                  </a:lnTo>
                  <a:lnTo>
                    <a:pt x="982" y="498"/>
                  </a:lnTo>
                  <a:lnTo>
                    <a:pt x="966" y="502"/>
                  </a:lnTo>
                  <a:lnTo>
                    <a:pt x="1032" y="336"/>
                  </a:lnTo>
                  <a:lnTo>
                    <a:pt x="1034" y="324"/>
                  </a:lnTo>
                  <a:lnTo>
                    <a:pt x="1036" y="314"/>
                  </a:lnTo>
                  <a:lnTo>
                    <a:pt x="1034" y="300"/>
                  </a:lnTo>
                  <a:lnTo>
                    <a:pt x="1030" y="288"/>
                  </a:lnTo>
                  <a:lnTo>
                    <a:pt x="1024" y="276"/>
                  </a:lnTo>
                  <a:lnTo>
                    <a:pt x="1014" y="266"/>
                  </a:lnTo>
                  <a:lnTo>
                    <a:pt x="1004" y="258"/>
                  </a:lnTo>
                  <a:lnTo>
                    <a:pt x="990" y="250"/>
                  </a:lnTo>
                  <a:lnTo>
                    <a:pt x="876" y="204"/>
                  </a:lnTo>
                  <a:lnTo>
                    <a:pt x="706" y="138"/>
                  </a:lnTo>
                  <a:lnTo>
                    <a:pt x="682" y="128"/>
                  </a:lnTo>
                  <a:lnTo>
                    <a:pt x="370" y="4"/>
                  </a:lnTo>
                  <a:lnTo>
                    <a:pt x="362" y="2"/>
                  </a:lnTo>
                  <a:lnTo>
                    <a:pt x="352" y="0"/>
                  </a:lnTo>
                  <a:lnTo>
                    <a:pt x="342" y="0"/>
                  </a:lnTo>
                  <a:lnTo>
                    <a:pt x="334" y="0"/>
                  </a:lnTo>
                  <a:lnTo>
                    <a:pt x="324" y="2"/>
                  </a:lnTo>
                  <a:lnTo>
                    <a:pt x="316" y="6"/>
                  </a:lnTo>
                  <a:lnTo>
                    <a:pt x="308" y="10"/>
                  </a:lnTo>
                  <a:lnTo>
                    <a:pt x="300" y="16"/>
                  </a:lnTo>
                  <a:lnTo>
                    <a:pt x="290" y="22"/>
                  </a:lnTo>
                  <a:lnTo>
                    <a:pt x="284" y="28"/>
                  </a:lnTo>
                  <a:lnTo>
                    <a:pt x="276" y="36"/>
                  </a:lnTo>
                  <a:lnTo>
                    <a:pt x="272" y="46"/>
                  </a:lnTo>
                  <a:lnTo>
                    <a:pt x="194" y="240"/>
                  </a:lnTo>
                  <a:lnTo>
                    <a:pt x="176" y="232"/>
                  </a:lnTo>
                  <a:lnTo>
                    <a:pt x="156" y="218"/>
                  </a:lnTo>
                  <a:lnTo>
                    <a:pt x="146" y="208"/>
                  </a:lnTo>
                  <a:lnTo>
                    <a:pt x="138" y="198"/>
                  </a:lnTo>
                  <a:lnTo>
                    <a:pt x="130" y="188"/>
                  </a:lnTo>
                  <a:lnTo>
                    <a:pt x="124" y="174"/>
                  </a:lnTo>
                  <a:lnTo>
                    <a:pt x="124" y="172"/>
                  </a:lnTo>
                  <a:lnTo>
                    <a:pt x="124" y="168"/>
                  </a:lnTo>
                  <a:lnTo>
                    <a:pt x="128" y="162"/>
                  </a:lnTo>
                  <a:lnTo>
                    <a:pt x="130" y="158"/>
                  </a:lnTo>
                  <a:lnTo>
                    <a:pt x="136" y="150"/>
                  </a:lnTo>
                  <a:lnTo>
                    <a:pt x="140" y="144"/>
                  </a:lnTo>
                  <a:lnTo>
                    <a:pt x="142" y="138"/>
                  </a:lnTo>
                  <a:lnTo>
                    <a:pt x="144" y="132"/>
                  </a:lnTo>
                  <a:lnTo>
                    <a:pt x="142" y="126"/>
                  </a:lnTo>
                  <a:lnTo>
                    <a:pt x="140" y="122"/>
                  </a:lnTo>
                  <a:lnTo>
                    <a:pt x="138" y="118"/>
                  </a:lnTo>
                  <a:lnTo>
                    <a:pt x="132" y="114"/>
                  </a:lnTo>
                  <a:lnTo>
                    <a:pt x="124" y="112"/>
                  </a:lnTo>
                  <a:lnTo>
                    <a:pt x="116" y="114"/>
                  </a:lnTo>
                  <a:lnTo>
                    <a:pt x="110" y="116"/>
                  </a:lnTo>
                  <a:lnTo>
                    <a:pt x="104" y="120"/>
                  </a:lnTo>
                  <a:lnTo>
                    <a:pt x="100" y="124"/>
                  </a:lnTo>
                  <a:lnTo>
                    <a:pt x="92" y="108"/>
                  </a:lnTo>
                  <a:lnTo>
                    <a:pt x="90" y="96"/>
                  </a:lnTo>
                  <a:lnTo>
                    <a:pt x="84" y="88"/>
                  </a:lnTo>
                  <a:lnTo>
                    <a:pt x="78" y="82"/>
                  </a:lnTo>
                  <a:lnTo>
                    <a:pt x="72" y="78"/>
                  </a:lnTo>
                  <a:lnTo>
                    <a:pt x="68" y="78"/>
                  </a:lnTo>
                  <a:lnTo>
                    <a:pt x="62" y="78"/>
                  </a:lnTo>
                  <a:lnTo>
                    <a:pt x="56" y="80"/>
                  </a:lnTo>
                  <a:lnTo>
                    <a:pt x="50" y="84"/>
                  </a:lnTo>
                  <a:lnTo>
                    <a:pt x="46" y="90"/>
                  </a:lnTo>
                  <a:lnTo>
                    <a:pt x="44" y="88"/>
                  </a:lnTo>
                  <a:lnTo>
                    <a:pt x="34" y="84"/>
                  </a:lnTo>
                  <a:lnTo>
                    <a:pt x="26" y="86"/>
                  </a:lnTo>
                  <a:lnTo>
                    <a:pt x="18" y="92"/>
                  </a:lnTo>
                  <a:lnTo>
                    <a:pt x="12" y="100"/>
                  </a:lnTo>
                  <a:lnTo>
                    <a:pt x="10" y="108"/>
                  </a:lnTo>
                  <a:lnTo>
                    <a:pt x="12" y="116"/>
                  </a:lnTo>
                  <a:lnTo>
                    <a:pt x="14" y="122"/>
                  </a:lnTo>
                  <a:lnTo>
                    <a:pt x="18" y="132"/>
                  </a:lnTo>
                  <a:lnTo>
                    <a:pt x="12" y="134"/>
                  </a:lnTo>
                  <a:lnTo>
                    <a:pt x="8" y="136"/>
                  </a:lnTo>
                  <a:lnTo>
                    <a:pt x="6" y="136"/>
                  </a:lnTo>
                  <a:lnTo>
                    <a:pt x="6" y="138"/>
                  </a:lnTo>
                  <a:lnTo>
                    <a:pt x="2" y="144"/>
                  </a:lnTo>
                  <a:lnTo>
                    <a:pt x="0" y="148"/>
                  </a:lnTo>
                  <a:lnTo>
                    <a:pt x="0" y="154"/>
                  </a:lnTo>
                  <a:lnTo>
                    <a:pt x="0" y="160"/>
                  </a:lnTo>
                  <a:lnTo>
                    <a:pt x="2" y="164"/>
                  </a:lnTo>
                  <a:lnTo>
                    <a:pt x="6" y="168"/>
                  </a:lnTo>
                  <a:lnTo>
                    <a:pt x="10" y="174"/>
                  </a:lnTo>
                  <a:lnTo>
                    <a:pt x="18" y="178"/>
                  </a:lnTo>
                  <a:lnTo>
                    <a:pt x="24" y="180"/>
                  </a:lnTo>
                  <a:lnTo>
                    <a:pt x="34" y="186"/>
                  </a:lnTo>
                  <a:lnTo>
                    <a:pt x="50" y="192"/>
                  </a:lnTo>
                  <a:lnTo>
                    <a:pt x="66" y="196"/>
                  </a:lnTo>
                  <a:lnTo>
                    <a:pt x="82" y="196"/>
                  </a:lnTo>
                  <a:lnTo>
                    <a:pt x="88" y="208"/>
                  </a:lnTo>
                  <a:lnTo>
                    <a:pt x="96" y="220"/>
                  </a:lnTo>
                  <a:lnTo>
                    <a:pt x="104" y="232"/>
                  </a:lnTo>
                  <a:lnTo>
                    <a:pt x="116" y="244"/>
                  </a:lnTo>
                  <a:lnTo>
                    <a:pt x="128" y="256"/>
                  </a:lnTo>
                  <a:lnTo>
                    <a:pt x="142" y="268"/>
                  </a:lnTo>
                  <a:lnTo>
                    <a:pt x="158" y="278"/>
                  </a:lnTo>
                  <a:lnTo>
                    <a:pt x="176" y="288"/>
                  </a:lnTo>
                  <a:lnTo>
                    <a:pt x="138" y="384"/>
                  </a:lnTo>
                  <a:lnTo>
                    <a:pt x="134" y="394"/>
                  </a:lnTo>
                  <a:lnTo>
                    <a:pt x="134" y="406"/>
                  </a:lnTo>
                  <a:lnTo>
                    <a:pt x="134" y="414"/>
                  </a:lnTo>
                  <a:lnTo>
                    <a:pt x="136" y="424"/>
                  </a:lnTo>
                  <a:lnTo>
                    <a:pt x="142" y="438"/>
                  </a:lnTo>
                  <a:lnTo>
                    <a:pt x="152" y="450"/>
                  </a:lnTo>
                  <a:lnTo>
                    <a:pt x="164" y="462"/>
                  </a:lnTo>
                  <a:lnTo>
                    <a:pt x="178" y="468"/>
                  </a:lnTo>
                  <a:lnTo>
                    <a:pt x="798" y="716"/>
                  </a:lnTo>
                  <a:lnTo>
                    <a:pt x="808" y="718"/>
                  </a:lnTo>
                  <a:lnTo>
                    <a:pt x="818" y="720"/>
                  </a:lnTo>
                  <a:lnTo>
                    <a:pt x="828" y="720"/>
                  </a:lnTo>
                  <a:lnTo>
                    <a:pt x="836" y="720"/>
                  </a:lnTo>
                  <a:lnTo>
                    <a:pt x="846" y="718"/>
                  </a:lnTo>
                  <a:lnTo>
                    <a:pt x="854" y="714"/>
                  </a:lnTo>
                  <a:lnTo>
                    <a:pt x="862" y="710"/>
                  </a:lnTo>
                  <a:lnTo>
                    <a:pt x="870" y="704"/>
                  </a:lnTo>
                  <a:lnTo>
                    <a:pt x="878" y="698"/>
                  </a:lnTo>
                  <a:lnTo>
                    <a:pt x="886" y="692"/>
                  </a:lnTo>
                  <a:lnTo>
                    <a:pt x="892" y="682"/>
                  </a:lnTo>
                  <a:lnTo>
                    <a:pt x="898" y="674"/>
                  </a:lnTo>
                  <a:lnTo>
                    <a:pt x="946" y="550"/>
                  </a:lnTo>
                  <a:lnTo>
                    <a:pt x="964" y="550"/>
                  </a:lnTo>
                  <a:lnTo>
                    <a:pt x="982" y="546"/>
                  </a:lnTo>
                  <a:lnTo>
                    <a:pt x="998" y="542"/>
                  </a:lnTo>
                  <a:lnTo>
                    <a:pt x="1012" y="536"/>
                  </a:lnTo>
                  <a:lnTo>
                    <a:pt x="1026" y="530"/>
                  </a:lnTo>
                  <a:lnTo>
                    <a:pt x="1038" y="524"/>
                  </a:lnTo>
                  <a:lnTo>
                    <a:pt x="1058" y="508"/>
                  </a:lnTo>
                  <a:lnTo>
                    <a:pt x="1072" y="514"/>
                  </a:lnTo>
                  <a:lnTo>
                    <a:pt x="1088" y="516"/>
                  </a:lnTo>
                  <a:lnTo>
                    <a:pt x="1100" y="516"/>
                  </a:lnTo>
                  <a:lnTo>
                    <a:pt x="1112" y="516"/>
                  </a:lnTo>
                  <a:lnTo>
                    <a:pt x="1118" y="516"/>
                  </a:lnTo>
                  <a:lnTo>
                    <a:pt x="1126" y="514"/>
                  </a:lnTo>
                  <a:lnTo>
                    <a:pt x="1132" y="512"/>
                  </a:lnTo>
                  <a:lnTo>
                    <a:pt x="1136" y="510"/>
                  </a:lnTo>
                  <a:lnTo>
                    <a:pt x="1140" y="506"/>
                  </a:lnTo>
                  <a:lnTo>
                    <a:pt x="1144" y="498"/>
                  </a:lnTo>
                  <a:lnTo>
                    <a:pt x="1144" y="492"/>
                  </a:lnTo>
                  <a:lnTo>
                    <a:pt x="1144" y="486"/>
                  </a:lnTo>
                  <a:lnTo>
                    <a:pt x="1144" y="484"/>
                  </a:lnTo>
                  <a:lnTo>
                    <a:pt x="1142" y="482"/>
                  </a:lnTo>
                  <a:lnTo>
                    <a:pt x="1136" y="476"/>
                  </a:lnTo>
                  <a:lnTo>
                    <a:pt x="1142" y="470"/>
                  </a:lnTo>
                  <a:lnTo>
                    <a:pt x="1146" y="466"/>
                  </a:lnTo>
                  <a:lnTo>
                    <a:pt x="1150" y="460"/>
                  </a:lnTo>
                  <a:lnTo>
                    <a:pt x="1152" y="450"/>
                  </a:lnTo>
                  <a:close/>
                </a:path>
              </a:pathLst>
            </a:custGeom>
            <a:solidFill>
              <a:srgbClr val="F895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3" name="Freeform 17"/>
            <p:cNvSpPr>
              <a:spLocks/>
            </p:cNvSpPr>
            <p:nvPr/>
          </p:nvSpPr>
          <p:spPr bwMode="auto">
            <a:xfrm>
              <a:off x="4569" y="2630"/>
              <a:ext cx="152" cy="68"/>
            </a:xfrm>
            <a:custGeom>
              <a:avLst/>
              <a:gdLst>
                <a:gd name="T0" fmla="*/ 8 w 152"/>
                <a:gd name="T1" fmla="*/ 42 h 68"/>
                <a:gd name="T2" fmla="*/ 8 w 152"/>
                <a:gd name="T3" fmla="*/ 42 h 68"/>
                <a:gd name="T4" fmla="*/ 22 w 152"/>
                <a:gd name="T5" fmla="*/ 44 h 68"/>
                <a:gd name="T6" fmla="*/ 40 w 152"/>
                <a:gd name="T7" fmla="*/ 46 h 68"/>
                <a:gd name="T8" fmla="*/ 60 w 152"/>
                <a:gd name="T9" fmla="*/ 46 h 68"/>
                <a:gd name="T10" fmla="*/ 82 w 152"/>
                <a:gd name="T11" fmla="*/ 42 h 68"/>
                <a:gd name="T12" fmla="*/ 94 w 152"/>
                <a:gd name="T13" fmla="*/ 38 h 68"/>
                <a:gd name="T14" fmla="*/ 106 w 152"/>
                <a:gd name="T15" fmla="*/ 34 h 68"/>
                <a:gd name="T16" fmla="*/ 116 w 152"/>
                <a:gd name="T17" fmla="*/ 28 h 68"/>
                <a:gd name="T18" fmla="*/ 128 w 152"/>
                <a:gd name="T19" fmla="*/ 20 h 68"/>
                <a:gd name="T20" fmla="*/ 138 w 152"/>
                <a:gd name="T21" fmla="*/ 12 h 68"/>
                <a:gd name="T22" fmla="*/ 146 w 152"/>
                <a:gd name="T23" fmla="*/ 0 h 68"/>
                <a:gd name="T24" fmla="*/ 146 w 152"/>
                <a:gd name="T25" fmla="*/ 0 h 68"/>
                <a:gd name="T26" fmla="*/ 150 w 152"/>
                <a:gd name="T27" fmla="*/ 4 h 68"/>
                <a:gd name="T28" fmla="*/ 152 w 152"/>
                <a:gd name="T29" fmla="*/ 10 h 68"/>
                <a:gd name="T30" fmla="*/ 152 w 152"/>
                <a:gd name="T31" fmla="*/ 18 h 68"/>
                <a:gd name="T32" fmla="*/ 152 w 152"/>
                <a:gd name="T33" fmla="*/ 18 h 68"/>
                <a:gd name="T34" fmla="*/ 148 w 152"/>
                <a:gd name="T35" fmla="*/ 24 h 68"/>
                <a:gd name="T36" fmla="*/ 140 w 152"/>
                <a:gd name="T37" fmla="*/ 32 h 68"/>
                <a:gd name="T38" fmla="*/ 126 w 152"/>
                <a:gd name="T39" fmla="*/ 42 h 68"/>
                <a:gd name="T40" fmla="*/ 108 w 152"/>
                <a:gd name="T41" fmla="*/ 52 h 68"/>
                <a:gd name="T42" fmla="*/ 86 w 152"/>
                <a:gd name="T43" fmla="*/ 60 h 68"/>
                <a:gd name="T44" fmla="*/ 60 w 152"/>
                <a:gd name="T45" fmla="*/ 66 h 68"/>
                <a:gd name="T46" fmla="*/ 48 w 152"/>
                <a:gd name="T47" fmla="*/ 68 h 68"/>
                <a:gd name="T48" fmla="*/ 34 w 152"/>
                <a:gd name="T49" fmla="*/ 66 h 68"/>
                <a:gd name="T50" fmla="*/ 20 w 152"/>
                <a:gd name="T51" fmla="*/ 66 h 68"/>
                <a:gd name="T52" fmla="*/ 6 w 152"/>
                <a:gd name="T53" fmla="*/ 62 h 68"/>
                <a:gd name="T54" fmla="*/ 6 w 152"/>
                <a:gd name="T55" fmla="*/ 62 h 68"/>
                <a:gd name="T56" fmla="*/ 4 w 152"/>
                <a:gd name="T57" fmla="*/ 60 h 68"/>
                <a:gd name="T58" fmla="*/ 0 w 152"/>
                <a:gd name="T59" fmla="*/ 56 h 68"/>
                <a:gd name="T60" fmla="*/ 0 w 152"/>
                <a:gd name="T61" fmla="*/ 54 h 68"/>
                <a:gd name="T62" fmla="*/ 2 w 152"/>
                <a:gd name="T63" fmla="*/ 50 h 68"/>
                <a:gd name="T64" fmla="*/ 4 w 152"/>
                <a:gd name="T65" fmla="*/ 46 h 68"/>
                <a:gd name="T66" fmla="*/ 8 w 152"/>
                <a:gd name="T67" fmla="*/ 42 h 68"/>
                <a:gd name="T68" fmla="*/ 8 w 152"/>
                <a:gd name="T69" fmla="*/ 42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2" h="68">
                  <a:moveTo>
                    <a:pt x="8" y="42"/>
                  </a:moveTo>
                  <a:lnTo>
                    <a:pt x="8" y="42"/>
                  </a:lnTo>
                  <a:lnTo>
                    <a:pt x="22" y="44"/>
                  </a:lnTo>
                  <a:lnTo>
                    <a:pt x="40" y="46"/>
                  </a:lnTo>
                  <a:lnTo>
                    <a:pt x="60" y="46"/>
                  </a:lnTo>
                  <a:lnTo>
                    <a:pt x="82" y="42"/>
                  </a:lnTo>
                  <a:lnTo>
                    <a:pt x="94" y="38"/>
                  </a:lnTo>
                  <a:lnTo>
                    <a:pt x="106" y="34"/>
                  </a:lnTo>
                  <a:lnTo>
                    <a:pt x="116" y="28"/>
                  </a:lnTo>
                  <a:lnTo>
                    <a:pt x="128" y="20"/>
                  </a:lnTo>
                  <a:lnTo>
                    <a:pt x="138" y="12"/>
                  </a:lnTo>
                  <a:lnTo>
                    <a:pt x="146" y="0"/>
                  </a:lnTo>
                  <a:lnTo>
                    <a:pt x="150" y="4"/>
                  </a:lnTo>
                  <a:lnTo>
                    <a:pt x="152" y="10"/>
                  </a:lnTo>
                  <a:lnTo>
                    <a:pt x="152" y="18"/>
                  </a:lnTo>
                  <a:lnTo>
                    <a:pt x="148" y="24"/>
                  </a:lnTo>
                  <a:lnTo>
                    <a:pt x="140" y="32"/>
                  </a:lnTo>
                  <a:lnTo>
                    <a:pt x="126" y="42"/>
                  </a:lnTo>
                  <a:lnTo>
                    <a:pt x="108" y="52"/>
                  </a:lnTo>
                  <a:lnTo>
                    <a:pt x="86" y="60"/>
                  </a:lnTo>
                  <a:lnTo>
                    <a:pt x="60" y="66"/>
                  </a:lnTo>
                  <a:lnTo>
                    <a:pt x="48" y="68"/>
                  </a:lnTo>
                  <a:lnTo>
                    <a:pt x="34" y="66"/>
                  </a:lnTo>
                  <a:lnTo>
                    <a:pt x="20" y="66"/>
                  </a:lnTo>
                  <a:lnTo>
                    <a:pt x="6" y="62"/>
                  </a:lnTo>
                  <a:lnTo>
                    <a:pt x="4" y="60"/>
                  </a:lnTo>
                  <a:lnTo>
                    <a:pt x="0" y="56"/>
                  </a:lnTo>
                  <a:lnTo>
                    <a:pt x="0" y="54"/>
                  </a:lnTo>
                  <a:lnTo>
                    <a:pt x="2" y="50"/>
                  </a:lnTo>
                  <a:lnTo>
                    <a:pt x="4" y="46"/>
                  </a:lnTo>
                  <a:lnTo>
                    <a:pt x="8"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4" name="Freeform 18"/>
            <p:cNvSpPr>
              <a:spLocks/>
            </p:cNvSpPr>
            <p:nvPr/>
          </p:nvSpPr>
          <p:spPr bwMode="auto">
            <a:xfrm>
              <a:off x="4705" y="2584"/>
              <a:ext cx="98" cy="78"/>
            </a:xfrm>
            <a:custGeom>
              <a:avLst/>
              <a:gdLst>
                <a:gd name="T0" fmla="*/ 4 w 98"/>
                <a:gd name="T1" fmla="*/ 52 h 78"/>
                <a:gd name="T2" fmla="*/ 4 w 98"/>
                <a:gd name="T3" fmla="*/ 38 h 78"/>
                <a:gd name="T4" fmla="*/ 2 w 98"/>
                <a:gd name="T5" fmla="*/ 28 h 78"/>
                <a:gd name="T6" fmla="*/ 0 w 98"/>
                <a:gd name="T7" fmla="*/ 14 h 78"/>
                <a:gd name="T8" fmla="*/ 8 w 98"/>
                <a:gd name="T9" fmla="*/ 10 h 78"/>
                <a:gd name="T10" fmla="*/ 12 w 98"/>
                <a:gd name="T11" fmla="*/ 12 h 78"/>
                <a:gd name="T12" fmla="*/ 16 w 98"/>
                <a:gd name="T13" fmla="*/ 20 h 78"/>
                <a:gd name="T14" fmla="*/ 16 w 98"/>
                <a:gd name="T15" fmla="*/ 28 h 78"/>
                <a:gd name="T16" fmla="*/ 16 w 98"/>
                <a:gd name="T17" fmla="*/ 34 h 78"/>
                <a:gd name="T18" fmla="*/ 20 w 98"/>
                <a:gd name="T19" fmla="*/ 36 h 78"/>
                <a:gd name="T20" fmla="*/ 34 w 98"/>
                <a:gd name="T21" fmla="*/ 28 h 78"/>
                <a:gd name="T22" fmla="*/ 50 w 98"/>
                <a:gd name="T23" fmla="*/ 14 h 78"/>
                <a:gd name="T24" fmla="*/ 56 w 98"/>
                <a:gd name="T25" fmla="*/ 6 h 78"/>
                <a:gd name="T26" fmla="*/ 66 w 98"/>
                <a:gd name="T27" fmla="*/ 0 h 78"/>
                <a:gd name="T28" fmla="*/ 72 w 98"/>
                <a:gd name="T29" fmla="*/ 2 h 78"/>
                <a:gd name="T30" fmla="*/ 74 w 98"/>
                <a:gd name="T31" fmla="*/ 6 h 78"/>
                <a:gd name="T32" fmla="*/ 74 w 98"/>
                <a:gd name="T33" fmla="*/ 14 h 78"/>
                <a:gd name="T34" fmla="*/ 62 w 98"/>
                <a:gd name="T35" fmla="*/ 28 h 78"/>
                <a:gd name="T36" fmla="*/ 42 w 98"/>
                <a:gd name="T37" fmla="*/ 40 h 78"/>
                <a:gd name="T38" fmla="*/ 44 w 98"/>
                <a:gd name="T39" fmla="*/ 44 h 78"/>
                <a:gd name="T40" fmla="*/ 48 w 98"/>
                <a:gd name="T41" fmla="*/ 44 h 78"/>
                <a:gd name="T42" fmla="*/ 66 w 98"/>
                <a:gd name="T43" fmla="*/ 38 h 78"/>
                <a:gd name="T44" fmla="*/ 78 w 98"/>
                <a:gd name="T45" fmla="*/ 28 h 78"/>
                <a:gd name="T46" fmla="*/ 82 w 98"/>
                <a:gd name="T47" fmla="*/ 22 h 78"/>
                <a:gd name="T48" fmla="*/ 92 w 98"/>
                <a:gd name="T49" fmla="*/ 18 h 78"/>
                <a:gd name="T50" fmla="*/ 96 w 98"/>
                <a:gd name="T51" fmla="*/ 20 h 78"/>
                <a:gd name="T52" fmla="*/ 98 w 98"/>
                <a:gd name="T53" fmla="*/ 28 h 78"/>
                <a:gd name="T54" fmla="*/ 92 w 98"/>
                <a:gd name="T55" fmla="*/ 36 h 78"/>
                <a:gd name="T56" fmla="*/ 86 w 98"/>
                <a:gd name="T57" fmla="*/ 42 h 78"/>
                <a:gd name="T58" fmla="*/ 64 w 98"/>
                <a:gd name="T59" fmla="*/ 52 h 78"/>
                <a:gd name="T60" fmla="*/ 48 w 98"/>
                <a:gd name="T61" fmla="*/ 58 h 78"/>
                <a:gd name="T62" fmla="*/ 44 w 98"/>
                <a:gd name="T63" fmla="*/ 62 h 78"/>
                <a:gd name="T64" fmla="*/ 48 w 98"/>
                <a:gd name="T65" fmla="*/ 64 h 78"/>
                <a:gd name="T66" fmla="*/ 62 w 98"/>
                <a:gd name="T67" fmla="*/ 68 h 78"/>
                <a:gd name="T68" fmla="*/ 76 w 98"/>
                <a:gd name="T69" fmla="*/ 64 h 78"/>
                <a:gd name="T70" fmla="*/ 82 w 98"/>
                <a:gd name="T71" fmla="*/ 60 h 78"/>
                <a:gd name="T72" fmla="*/ 90 w 98"/>
                <a:gd name="T73" fmla="*/ 66 h 78"/>
                <a:gd name="T74" fmla="*/ 90 w 98"/>
                <a:gd name="T75" fmla="*/ 68 h 78"/>
                <a:gd name="T76" fmla="*/ 86 w 98"/>
                <a:gd name="T77" fmla="*/ 76 h 78"/>
                <a:gd name="T78" fmla="*/ 78 w 98"/>
                <a:gd name="T79" fmla="*/ 78 h 78"/>
                <a:gd name="T80" fmla="*/ 54 w 98"/>
                <a:gd name="T81" fmla="*/ 78 h 78"/>
                <a:gd name="T82" fmla="*/ 28 w 98"/>
                <a:gd name="T83" fmla="*/ 74 h 78"/>
                <a:gd name="T84" fmla="*/ 22 w 98"/>
                <a:gd name="T85" fmla="*/ 72 h 78"/>
                <a:gd name="T86" fmla="*/ 6 w 98"/>
                <a:gd name="T87" fmla="*/ 60 h 78"/>
                <a:gd name="T88" fmla="*/ 4 w 98"/>
                <a:gd name="T89" fmla="*/ 5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8" h="78">
                  <a:moveTo>
                    <a:pt x="4" y="52"/>
                  </a:moveTo>
                  <a:lnTo>
                    <a:pt x="4" y="52"/>
                  </a:lnTo>
                  <a:lnTo>
                    <a:pt x="4" y="44"/>
                  </a:lnTo>
                  <a:lnTo>
                    <a:pt x="4" y="38"/>
                  </a:lnTo>
                  <a:lnTo>
                    <a:pt x="2" y="28"/>
                  </a:lnTo>
                  <a:lnTo>
                    <a:pt x="0" y="20"/>
                  </a:lnTo>
                  <a:lnTo>
                    <a:pt x="0" y="14"/>
                  </a:lnTo>
                  <a:lnTo>
                    <a:pt x="4" y="10"/>
                  </a:lnTo>
                  <a:lnTo>
                    <a:pt x="8" y="10"/>
                  </a:lnTo>
                  <a:lnTo>
                    <a:pt x="12" y="12"/>
                  </a:lnTo>
                  <a:lnTo>
                    <a:pt x="14" y="14"/>
                  </a:lnTo>
                  <a:lnTo>
                    <a:pt x="16" y="20"/>
                  </a:lnTo>
                  <a:lnTo>
                    <a:pt x="16" y="28"/>
                  </a:lnTo>
                  <a:lnTo>
                    <a:pt x="16" y="32"/>
                  </a:lnTo>
                  <a:lnTo>
                    <a:pt x="16" y="34"/>
                  </a:lnTo>
                  <a:lnTo>
                    <a:pt x="20" y="36"/>
                  </a:lnTo>
                  <a:lnTo>
                    <a:pt x="26" y="34"/>
                  </a:lnTo>
                  <a:lnTo>
                    <a:pt x="34" y="28"/>
                  </a:lnTo>
                  <a:lnTo>
                    <a:pt x="44" y="20"/>
                  </a:lnTo>
                  <a:lnTo>
                    <a:pt x="50" y="14"/>
                  </a:lnTo>
                  <a:lnTo>
                    <a:pt x="56" y="6"/>
                  </a:lnTo>
                  <a:lnTo>
                    <a:pt x="62" y="2"/>
                  </a:lnTo>
                  <a:lnTo>
                    <a:pt x="66" y="0"/>
                  </a:lnTo>
                  <a:lnTo>
                    <a:pt x="68" y="0"/>
                  </a:lnTo>
                  <a:lnTo>
                    <a:pt x="72" y="2"/>
                  </a:lnTo>
                  <a:lnTo>
                    <a:pt x="74" y="6"/>
                  </a:lnTo>
                  <a:lnTo>
                    <a:pt x="74" y="10"/>
                  </a:lnTo>
                  <a:lnTo>
                    <a:pt x="74" y="14"/>
                  </a:lnTo>
                  <a:lnTo>
                    <a:pt x="70" y="20"/>
                  </a:lnTo>
                  <a:lnTo>
                    <a:pt x="62" y="28"/>
                  </a:lnTo>
                  <a:lnTo>
                    <a:pt x="42" y="40"/>
                  </a:lnTo>
                  <a:lnTo>
                    <a:pt x="42" y="42"/>
                  </a:lnTo>
                  <a:lnTo>
                    <a:pt x="44" y="44"/>
                  </a:lnTo>
                  <a:lnTo>
                    <a:pt x="48" y="44"/>
                  </a:lnTo>
                  <a:lnTo>
                    <a:pt x="60" y="40"/>
                  </a:lnTo>
                  <a:lnTo>
                    <a:pt x="66" y="38"/>
                  </a:lnTo>
                  <a:lnTo>
                    <a:pt x="72" y="34"/>
                  </a:lnTo>
                  <a:lnTo>
                    <a:pt x="78" y="28"/>
                  </a:lnTo>
                  <a:lnTo>
                    <a:pt x="82" y="22"/>
                  </a:lnTo>
                  <a:lnTo>
                    <a:pt x="88" y="20"/>
                  </a:lnTo>
                  <a:lnTo>
                    <a:pt x="92" y="18"/>
                  </a:lnTo>
                  <a:lnTo>
                    <a:pt x="96" y="20"/>
                  </a:lnTo>
                  <a:lnTo>
                    <a:pt x="98" y="24"/>
                  </a:lnTo>
                  <a:lnTo>
                    <a:pt x="98" y="28"/>
                  </a:lnTo>
                  <a:lnTo>
                    <a:pt x="96" y="32"/>
                  </a:lnTo>
                  <a:lnTo>
                    <a:pt x="92" y="36"/>
                  </a:lnTo>
                  <a:lnTo>
                    <a:pt x="86" y="42"/>
                  </a:lnTo>
                  <a:lnTo>
                    <a:pt x="76" y="46"/>
                  </a:lnTo>
                  <a:lnTo>
                    <a:pt x="64" y="52"/>
                  </a:lnTo>
                  <a:lnTo>
                    <a:pt x="48" y="58"/>
                  </a:lnTo>
                  <a:lnTo>
                    <a:pt x="44" y="60"/>
                  </a:lnTo>
                  <a:lnTo>
                    <a:pt x="44" y="62"/>
                  </a:lnTo>
                  <a:lnTo>
                    <a:pt x="48" y="64"/>
                  </a:lnTo>
                  <a:lnTo>
                    <a:pt x="54" y="66"/>
                  </a:lnTo>
                  <a:lnTo>
                    <a:pt x="62" y="68"/>
                  </a:lnTo>
                  <a:lnTo>
                    <a:pt x="70" y="66"/>
                  </a:lnTo>
                  <a:lnTo>
                    <a:pt x="76" y="64"/>
                  </a:lnTo>
                  <a:lnTo>
                    <a:pt x="82" y="60"/>
                  </a:lnTo>
                  <a:lnTo>
                    <a:pt x="88" y="62"/>
                  </a:lnTo>
                  <a:lnTo>
                    <a:pt x="90" y="66"/>
                  </a:lnTo>
                  <a:lnTo>
                    <a:pt x="90" y="68"/>
                  </a:lnTo>
                  <a:lnTo>
                    <a:pt x="90" y="72"/>
                  </a:lnTo>
                  <a:lnTo>
                    <a:pt x="86" y="76"/>
                  </a:lnTo>
                  <a:lnTo>
                    <a:pt x="82" y="78"/>
                  </a:lnTo>
                  <a:lnTo>
                    <a:pt x="78" y="78"/>
                  </a:lnTo>
                  <a:lnTo>
                    <a:pt x="54" y="78"/>
                  </a:lnTo>
                  <a:lnTo>
                    <a:pt x="38" y="76"/>
                  </a:lnTo>
                  <a:lnTo>
                    <a:pt x="28" y="74"/>
                  </a:lnTo>
                  <a:lnTo>
                    <a:pt x="22" y="72"/>
                  </a:lnTo>
                  <a:lnTo>
                    <a:pt x="10" y="64"/>
                  </a:lnTo>
                  <a:lnTo>
                    <a:pt x="6" y="60"/>
                  </a:lnTo>
                  <a:lnTo>
                    <a:pt x="4" y="58"/>
                  </a:lnTo>
                  <a:lnTo>
                    <a:pt x="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5" name="Freeform 19"/>
            <p:cNvSpPr>
              <a:spLocks/>
            </p:cNvSpPr>
            <p:nvPr/>
          </p:nvSpPr>
          <p:spPr bwMode="auto">
            <a:xfrm>
              <a:off x="3757" y="2322"/>
              <a:ext cx="138" cy="124"/>
            </a:xfrm>
            <a:custGeom>
              <a:avLst/>
              <a:gdLst>
                <a:gd name="T0" fmla="*/ 134 w 138"/>
                <a:gd name="T1" fmla="*/ 102 h 124"/>
                <a:gd name="T2" fmla="*/ 134 w 138"/>
                <a:gd name="T3" fmla="*/ 102 h 124"/>
                <a:gd name="T4" fmla="*/ 118 w 138"/>
                <a:gd name="T5" fmla="*/ 98 h 124"/>
                <a:gd name="T6" fmla="*/ 102 w 138"/>
                <a:gd name="T7" fmla="*/ 92 h 124"/>
                <a:gd name="T8" fmla="*/ 80 w 138"/>
                <a:gd name="T9" fmla="*/ 84 h 124"/>
                <a:gd name="T10" fmla="*/ 60 w 138"/>
                <a:gd name="T11" fmla="*/ 70 h 124"/>
                <a:gd name="T12" fmla="*/ 50 w 138"/>
                <a:gd name="T13" fmla="*/ 62 h 124"/>
                <a:gd name="T14" fmla="*/ 40 w 138"/>
                <a:gd name="T15" fmla="*/ 52 h 124"/>
                <a:gd name="T16" fmla="*/ 30 w 138"/>
                <a:gd name="T17" fmla="*/ 42 h 124"/>
                <a:gd name="T18" fmla="*/ 24 w 138"/>
                <a:gd name="T19" fmla="*/ 30 h 124"/>
                <a:gd name="T20" fmla="*/ 18 w 138"/>
                <a:gd name="T21" fmla="*/ 16 h 124"/>
                <a:gd name="T22" fmla="*/ 12 w 138"/>
                <a:gd name="T23" fmla="*/ 0 h 124"/>
                <a:gd name="T24" fmla="*/ 12 w 138"/>
                <a:gd name="T25" fmla="*/ 0 h 124"/>
                <a:gd name="T26" fmla="*/ 8 w 138"/>
                <a:gd name="T27" fmla="*/ 2 h 124"/>
                <a:gd name="T28" fmla="*/ 2 w 138"/>
                <a:gd name="T29" fmla="*/ 6 h 124"/>
                <a:gd name="T30" fmla="*/ 0 w 138"/>
                <a:gd name="T31" fmla="*/ 14 h 124"/>
                <a:gd name="T32" fmla="*/ 0 w 138"/>
                <a:gd name="T33" fmla="*/ 14 h 124"/>
                <a:gd name="T34" fmla="*/ 0 w 138"/>
                <a:gd name="T35" fmla="*/ 22 h 124"/>
                <a:gd name="T36" fmla="*/ 6 w 138"/>
                <a:gd name="T37" fmla="*/ 36 h 124"/>
                <a:gd name="T38" fmla="*/ 16 w 138"/>
                <a:gd name="T39" fmla="*/ 52 h 124"/>
                <a:gd name="T40" fmla="*/ 30 w 138"/>
                <a:gd name="T41" fmla="*/ 70 h 124"/>
                <a:gd name="T42" fmla="*/ 48 w 138"/>
                <a:gd name="T43" fmla="*/ 88 h 124"/>
                <a:gd name="T44" fmla="*/ 60 w 138"/>
                <a:gd name="T45" fmla="*/ 96 h 124"/>
                <a:gd name="T46" fmla="*/ 72 w 138"/>
                <a:gd name="T47" fmla="*/ 104 h 124"/>
                <a:gd name="T48" fmla="*/ 84 w 138"/>
                <a:gd name="T49" fmla="*/ 110 h 124"/>
                <a:gd name="T50" fmla="*/ 98 w 138"/>
                <a:gd name="T51" fmla="*/ 116 h 124"/>
                <a:gd name="T52" fmla="*/ 112 w 138"/>
                <a:gd name="T53" fmla="*/ 122 h 124"/>
                <a:gd name="T54" fmla="*/ 128 w 138"/>
                <a:gd name="T55" fmla="*/ 124 h 124"/>
                <a:gd name="T56" fmla="*/ 128 w 138"/>
                <a:gd name="T57" fmla="*/ 124 h 124"/>
                <a:gd name="T58" fmla="*/ 132 w 138"/>
                <a:gd name="T59" fmla="*/ 124 h 124"/>
                <a:gd name="T60" fmla="*/ 136 w 138"/>
                <a:gd name="T61" fmla="*/ 120 h 124"/>
                <a:gd name="T62" fmla="*/ 138 w 138"/>
                <a:gd name="T63" fmla="*/ 118 h 124"/>
                <a:gd name="T64" fmla="*/ 138 w 138"/>
                <a:gd name="T65" fmla="*/ 114 h 124"/>
                <a:gd name="T66" fmla="*/ 138 w 138"/>
                <a:gd name="T67" fmla="*/ 108 h 124"/>
                <a:gd name="T68" fmla="*/ 134 w 138"/>
                <a:gd name="T69" fmla="*/ 102 h 124"/>
                <a:gd name="T70" fmla="*/ 134 w 138"/>
                <a:gd name="T71" fmla="*/ 102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8" h="124">
                  <a:moveTo>
                    <a:pt x="134" y="102"/>
                  </a:moveTo>
                  <a:lnTo>
                    <a:pt x="134" y="102"/>
                  </a:lnTo>
                  <a:lnTo>
                    <a:pt x="118" y="98"/>
                  </a:lnTo>
                  <a:lnTo>
                    <a:pt x="102" y="92"/>
                  </a:lnTo>
                  <a:lnTo>
                    <a:pt x="80" y="84"/>
                  </a:lnTo>
                  <a:lnTo>
                    <a:pt x="60" y="70"/>
                  </a:lnTo>
                  <a:lnTo>
                    <a:pt x="50" y="62"/>
                  </a:lnTo>
                  <a:lnTo>
                    <a:pt x="40" y="52"/>
                  </a:lnTo>
                  <a:lnTo>
                    <a:pt x="30" y="42"/>
                  </a:lnTo>
                  <a:lnTo>
                    <a:pt x="24" y="30"/>
                  </a:lnTo>
                  <a:lnTo>
                    <a:pt x="18" y="16"/>
                  </a:lnTo>
                  <a:lnTo>
                    <a:pt x="12" y="0"/>
                  </a:lnTo>
                  <a:lnTo>
                    <a:pt x="8" y="2"/>
                  </a:lnTo>
                  <a:lnTo>
                    <a:pt x="2" y="6"/>
                  </a:lnTo>
                  <a:lnTo>
                    <a:pt x="0" y="14"/>
                  </a:lnTo>
                  <a:lnTo>
                    <a:pt x="0" y="22"/>
                  </a:lnTo>
                  <a:lnTo>
                    <a:pt x="6" y="36"/>
                  </a:lnTo>
                  <a:lnTo>
                    <a:pt x="16" y="52"/>
                  </a:lnTo>
                  <a:lnTo>
                    <a:pt x="30" y="70"/>
                  </a:lnTo>
                  <a:lnTo>
                    <a:pt x="48" y="88"/>
                  </a:lnTo>
                  <a:lnTo>
                    <a:pt x="60" y="96"/>
                  </a:lnTo>
                  <a:lnTo>
                    <a:pt x="72" y="104"/>
                  </a:lnTo>
                  <a:lnTo>
                    <a:pt x="84" y="110"/>
                  </a:lnTo>
                  <a:lnTo>
                    <a:pt x="98" y="116"/>
                  </a:lnTo>
                  <a:lnTo>
                    <a:pt x="112" y="122"/>
                  </a:lnTo>
                  <a:lnTo>
                    <a:pt x="128" y="124"/>
                  </a:lnTo>
                  <a:lnTo>
                    <a:pt x="132" y="124"/>
                  </a:lnTo>
                  <a:lnTo>
                    <a:pt x="136" y="120"/>
                  </a:lnTo>
                  <a:lnTo>
                    <a:pt x="138" y="118"/>
                  </a:lnTo>
                  <a:lnTo>
                    <a:pt x="138" y="114"/>
                  </a:lnTo>
                  <a:lnTo>
                    <a:pt x="138" y="108"/>
                  </a:lnTo>
                  <a:lnTo>
                    <a:pt x="134"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20"/>
            <p:cNvSpPr>
              <a:spLocks/>
            </p:cNvSpPr>
            <p:nvPr/>
          </p:nvSpPr>
          <p:spPr bwMode="auto">
            <a:xfrm>
              <a:off x="3679" y="2252"/>
              <a:ext cx="116" cy="90"/>
            </a:xfrm>
            <a:custGeom>
              <a:avLst/>
              <a:gdLst>
                <a:gd name="T0" fmla="*/ 96 w 116"/>
                <a:gd name="T1" fmla="*/ 80 h 90"/>
                <a:gd name="T2" fmla="*/ 100 w 116"/>
                <a:gd name="T3" fmla="*/ 64 h 90"/>
                <a:gd name="T4" fmla="*/ 106 w 116"/>
                <a:gd name="T5" fmla="*/ 56 h 90"/>
                <a:gd name="T6" fmla="*/ 116 w 116"/>
                <a:gd name="T7" fmla="*/ 42 h 90"/>
                <a:gd name="T8" fmla="*/ 108 w 116"/>
                <a:gd name="T9" fmla="*/ 34 h 90"/>
                <a:gd name="T10" fmla="*/ 104 w 116"/>
                <a:gd name="T11" fmla="*/ 34 h 90"/>
                <a:gd name="T12" fmla="*/ 96 w 116"/>
                <a:gd name="T13" fmla="*/ 42 h 90"/>
                <a:gd name="T14" fmla="*/ 92 w 116"/>
                <a:gd name="T15" fmla="*/ 50 h 90"/>
                <a:gd name="T16" fmla="*/ 90 w 116"/>
                <a:gd name="T17" fmla="*/ 56 h 90"/>
                <a:gd name="T18" fmla="*/ 86 w 116"/>
                <a:gd name="T19" fmla="*/ 56 h 90"/>
                <a:gd name="T20" fmla="*/ 74 w 116"/>
                <a:gd name="T21" fmla="*/ 42 h 90"/>
                <a:gd name="T22" fmla="*/ 66 w 116"/>
                <a:gd name="T23" fmla="*/ 20 h 90"/>
                <a:gd name="T24" fmla="*/ 62 w 116"/>
                <a:gd name="T25" fmla="*/ 10 h 90"/>
                <a:gd name="T26" fmla="*/ 56 w 116"/>
                <a:gd name="T27" fmla="*/ 0 h 90"/>
                <a:gd name="T28" fmla="*/ 50 w 116"/>
                <a:gd name="T29" fmla="*/ 0 h 90"/>
                <a:gd name="T30" fmla="*/ 46 w 116"/>
                <a:gd name="T31" fmla="*/ 2 h 90"/>
                <a:gd name="T32" fmla="*/ 42 w 116"/>
                <a:gd name="T33" fmla="*/ 10 h 90"/>
                <a:gd name="T34" fmla="*/ 48 w 116"/>
                <a:gd name="T35" fmla="*/ 28 h 90"/>
                <a:gd name="T36" fmla="*/ 62 w 116"/>
                <a:gd name="T37" fmla="*/ 50 h 90"/>
                <a:gd name="T38" fmla="*/ 60 w 116"/>
                <a:gd name="T39" fmla="*/ 54 h 90"/>
                <a:gd name="T40" fmla="*/ 54 w 116"/>
                <a:gd name="T41" fmla="*/ 52 h 90"/>
                <a:gd name="T42" fmla="*/ 38 w 116"/>
                <a:gd name="T43" fmla="*/ 36 h 90"/>
                <a:gd name="T44" fmla="*/ 32 w 116"/>
                <a:gd name="T45" fmla="*/ 22 h 90"/>
                <a:gd name="T46" fmla="*/ 30 w 116"/>
                <a:gd name="T47" fmla="*/ 16 h 90"/>
                <a:gd name="T48" fmla="*/ 22 w 116"/>
                <a:gd name="T49" fmla="*/ 6 h 90"/>
                <a:gd name="T50" fmla="*/ 18 w 116"/>
                <a:gd name="T51" fmla="*/ 6 h 90"/>
                <a:gd name="T52" fmla="*/ 12 w 116"/>
                <a:gd name="T53" fmla="*/ 12 h 90"/>
                <a:gd name="T54" fmla="*/ 12 w 116"/>
                <a:gd name="T55" fmla="*/ 24 h 90"/>
                <a:gd name="T56" fmla="*/ 18 w 116"/>
                <a:gd name="T57" fmla="*/ 32 h 90"/>
                <a:gd name="T58" fmla="*/ 34 w 116"/>
                <a:gd name="T59" fmla="*/ 52 h 90"/>
                <a:gd name="T60" fmla="*/ 48 w 116"/>
                <a:gd name="T61" fmla="*/ 64 h 90"/>
                <a:gd name="T62" fmla="*/ 50 w 116"/>
                <a:gd name="T63" fmla="*/ 70 h 90"/>
                <a:gd name="T64" fmla="*/ 46 w 116"/>
                <a:gd name="T65" fmla="*/ 72 h 90"/>
                <a:gd name="T66" fmla="*/ 30 w 116"/>
                <a:gd name="T67" fmla="*/ 70 h 90"/>
                <a:gd name="T68" fmla="*/ 16 w 116"/>
                <a:gd name="T69" fmla="*/ 58 h 90"/>
                <a:gd name="T70" fmla="*/ 12 w 116"/>
                <a:gd name="T71" fmla="*/ 54 h 90"/>
                <a:gd name="T72" fmla="*/ 2 w 116"/>
                <a:gd name="T73" fmla="*/ 54 h 90"/>
                <a:gd name="T74" fmla="*/ 2 w 116"/>
                <a:gd name="T75" fmla="*/ 56 h 90"/>
                <a:gd name="T76" fmla="*/ 2 w 116"/>
                <a:gd name="T77" fmla="*/ 66 h 90"/>
                <a:gd name="T78" fmla="*/ 10 w 116"/>
                <a:gd name="T79" fmla="*/ 72 h 90"/>
                <a:gd name="T80" fmla="*/ 34 w 116"/>
                <a:gd name="T81" fmla="*/ 84 h 90"/>
                <a:gd name="T82" fmla="*/ 60 w 116"/>
                <a:gd name="T83" fmla="*/ 90 h 90"/>
                <a:gd name="T84" fmla="*/ 70 w 116"/>
                <a:gd name="T85" fmla="*/ 90 h 90"/>
                <a:gd name="T86" fmla="*/ 90 w 116"/>
                <a:gd name="T87" fmla="*/ 88 h 90"/>
                <a:gd name="T88" fmla="*/ 96 w 116"/>
                <a:gd name="T89" fmla="*/ 80 h 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6" h="90">
                  <a:moveTo>
                    <a:pt x="96" y="80"/>
                  </a:moveTo>
                  <a:lnTo>
                    <a:pt x="96" y="80"/>
                  </a:lnTo>
                  <a:lnTo>
                    <a:pt x="98" y="72"/>
                  </a:lnTo>
                  <a:lnTo>
                    <a:pt x="100" y="64"/>
                  </a:lnTo>
                  <a:lnTo>
                    <a:pt x="106" y="56"/>
                  </a:lnTo>
                  <a:lnTo>
                    <a:pt x="112" y="48"/>
                  </a:lnTo>
                  <a:lnTo>
                    <a:pt x="116" y="42"/>
                  </a:lnTo>
                  <a:lnTo>
                    <a:pt x="114" y="36"/>
                  </a:lnTo>
                  <a:lnTo>
                    <a:pt x="108" y="34"/>
                  </a:lnTo>
                  <a:lnTo>
                    <a:pt x="104" y="34"/>
                  </a:lnTo>
                  <a:lnTo>
                    <a:pt x="100" y="36"/>
                  </a:lnTo>
                  <a:lnTo>
                    <a:pt x="96" y="42"/>
                  </a:lnTo>
                  <a:lnTo>
                    <a:pt x="92" y="50"/>
                  </a:lnTo>
                  <a:lnTo>
                    <a:pt x="92" y="54"/>
                  </a:lnTo>
                  <a:lnTo>
                    <a:pt x="90" y="56"/>
                  </a:lnTo>
                  <a:lnTo>
                    <a:pt x="86" y="56"/>
                  </a:lnTo>
                  <a:lnTo>
                    <a:pt x="80" y="50"/>
                  </a:lnTo>
                  <a:lnTo>
                    <a:pt x="74" y="42"/>
                  </a:lnTo>
                  <a:lnTo>
                    <a:pt x="68" y="30"/>
                  </a:lnTo>
                  <a:lnTo>
                    <a:pt x="66" y="20"/>
                  </a:lnTo>
                  <a:lnTo>
                    <a:pt x="62" y="10"/>
                  </a:lnTo>
                  <a:lnTo>
                    <a:pt x="58" y="2"/>
                  </a:lnTo>
                  <a:lnTo>
                    <a:pt x="56" y="0"/>
                  </a:lnTo>
                  <a:lnTo>
                    <a:pt x="52" y="0"/>
                  </a:lnTo>
                  <a:lnTo>
                    <a:pt x="50" y="0"/>
                  </a:lnTo>
                  <a:lnTo>
                    <a:pt x="46" y="2"/>
                  </a:lnTo>
                  <a:lnTo>
                    <a:pt x="44" y="6"/>
                  </a:lnTo>
                  <a:lnTo>
                    <a:pt x="42" y="10"/>
                  </a:lnTo>
                  <a:lnTo>
                    <a:pt x="44" y="18"/>
                  </a:lnTo>
                  <a:lnTo>
                    <a:pt x="48" y="28"/>
                  </a:lnTo>
                  <a:lnTo>
                    <a:pt x="62" y="50"/>
                  </a:lnTo>
                  <a:lnTo>
                    <a:pt x="62" y="54"/>
                  </a:lnTo>
                  <a:lnTo>
                    <a:pt x="60" y="54"/>
                  </a:lnTo>
                  <a:lnTo>
                    <a:pt x="54" y="52"/>
                  </a:lnTo>
                  <a:lnTo>
                    <a:pt x="44" y="44"/>
                  </a:lnTo>
                  <a:lnTo>
                    <a:pt x="38" y="36"/>
                  </a:lnTo>
                  <a:lnTo>
                    <a:pt x="34" y="30"/>
                  </a:lnTo>
                  <a:lnTo>
                    <a:pt x="32" y="22"/>
                  </a:lnTo>
                  <a:lnTo>
                    <a:pt x="30" y="16"/>
                  </a:lnTo>
                  <a:lnTo>
                    <a:pt x="26" y="10"/>
                  </a:lnTo>
                  <a:lnTo>
                    <a:pt x="22" y="6"/>
                  </a:lnTo>
                  <a:lnTo>
                    <a:pt x="18" y="6"/>
                  </a:lnTo>
                  <a:lnTo>
                    <a:pt x="14" y="10"/>
                  </a:lnTo>
                  <a:lnTo>
                    <a:pt x="12" y="12"/>
                  </a:lnTo>
                  <a:lnTo>
                    <a:pt x="10" y="18"/>
                  </a:lnTo>
                  <a:lnTo>
                    <a:pt x="12" y="24"/>
                  </a:lnTo>
                  <a:lnTo>
                    <a:pt x="18" y="32"/>
                  </a:lnTo>
                  <a:lnTo>
                    <a:pt x="24" y="42"/>
                  </a:lnTo>
                  <a:lnTo>
                    <a:pt x="34" y="52"/>
                  </a:lnTo>
                  <a:lnTo>
                    <a:pt x="48" y="64"/>
                  </a:lnTo>
                  <a:lnTo>
                    <a:pt x="52" y="68"/>
                  </a:lnTo>
                  <a:lnTo>
                    <a:pt x="50" y="70"/>
                  </a:lnTo>
                  <a:lnTo>
                    <a:pt x="46" y="72"/>
                  </a:lnTo>
                  <a:lnTo>
                    <a:pt x="38" y="72"/>
                  </a:lnTo>
                  <a:lnTo>
                    <a:pt x="30" y="70"/>
                  </a:lnTo>
                  <a:lnTo>
                    <a:pt x="22" y="64"/>
                  </a:lnTo>
                  <a:lnTo>
                    <a:pt x="16" y="58"/>
                  </a:lnTo>
                  <a:lnTo>
                    <a:pt x="12" y="54"/>
                  </a:lnTo>
                  <a:lnTo>
                    <a:pt x="8" y="52"/>
                  </a:lnTo>
                  <a:lnTo>
                    <a:pt x="2" y="54"/>
                  </a:lnTo>
                  <a:lnTo>
                    <a:pt x="2" y="56"/>
                  </a:lnTo>
                  <a:lnTo>
                    <a:pt x="0" y="62"/>
                  </a:lnTo>
                  <a:lnTo>
                    <a:pt x="2" y="66"/>
                  </a:lnTo>
                  <a:lnTo>
                    <a:pt x="4" y="70"/>
                  </a:lnTo>
                  <a:lnTo>
                    <a:pt x="10" y="72"/>
                  </a:lnTo>
                  <a:lnTo>
                    <a:pt x="34" y="84"/>
                  </a:lnTo>
                  <a:lnTo>
                    <a:pt x="50" y="90"/>
                  </a:lnTo>
                  <a:lnTo>
                    <a:pt x="60" y="90"/>
                  </a:lnTo>
                  <a:lnTo>
                    <a:pt x="70" y="90"/>
                  </a:lnTo>
                  <a:lnTo>
                    <a:pt x="84" y="90"/>
                  </a:lnTo>
                  <a:lnTo>
                    <a:pt x="90" y="88"/>
                  </a:lnTo>
                  <a:lnTo>
                    <a:pt x="94" y="84"/>
                  </a:lnTo>
                  <a:lnTo>
                    <a:pt x="96"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 name="Freeform 21"/>
            <p:cNvSpPr>
              <a:spLocks/>
            </p:cNvSpPr>
            <p:nvPr/>
          </p:nvSpPr>
          <p:spPr bwMode="auto">
            <a:xfrm>
              <a:off x="3813" y="2180"/>
              <a:ext cx="864" cy="608"/>
            </a:xfrm>
            <a:custGeom>
              <a:avLst/>
              <a:gdLst>
                <a:gd name="T0" fmla="*/ 744 w 864"/>
                <a:gd name="T1" fmla="*/ 608 h 608"/>
                <a:gd name="T2" fmla="*/ 860 w 864"/>
                <a:gd name="T3" fmla="*/ 318 h 608"/>
                <a:gd name="T4" fmla="*/ 860 w 864"/>
                <a:gd name="T5" fmla="*/ 318 h 608"/>
                <a:gd name="T6" fmla="*/ 862 w 864"/>
                <a:gd name="T7" fmla="*/ 308 h 608"/>
                <a:gd name="T8" fmla="*/ 864 w 864"/>
                <a:gd name="T9" fmla="*/ 298 h 608"/>
                <a:gd name="T10" fmla="*/ 862 w 864"/>
                <a:gd name="T11" fmla="*/ 288 h 608"/>
                <a:gd name="T12" fmla="*/ 858 w 864"/>
                <a:gd name="T13" fmla="*/ 278 h 608"/>
                <a:gd name="T14" fmla="*/ 852 w 864"/>
                <a:gd name="T15" fmla="*/ 270 h 608"/>
                <a:gd name="T16" fmla="*/ 846 w 864"/>
                <a:gd name="T17" fmla="*/ 262 h 608"/>
                <a:gd name="T18" fmla="*/ 838 w 864"/>
                <a:gd name="T19" fmla="*/ 256 h 608"/>
                <a:gd name="T20" fmla="*/ 828 w 864"/>
                <a:gd name="T21" fmla="*/ 250 h 608"/>
                <a:gd name="T22" fmla="*/ 208 w 864"/>
                <a:gd name="T23" fmla="*/ 4 h 608"/>
                <a:gd name="T24" fmla="*/ 208 w 864"/>
                <a:gd name="T25" fmla="*/ 4 h 608"/>
                <a:gd name="T26" fmla="*/ 196 w 864"/>
                <a:gd name="T27" fmla="*/ 2 h 608"/>
                <a:gd name="T28" fmla="*/ 186 w 864"/>
                <a:gd name="T29" fmla="*/ 0 h 608"/>
                <a:gd name="T30" fmla="*/ 176 w 864"/>
                <a:gd name="T31" fmla="*/ 2 h 608"/>
                <a:gd name="T32" fmla="*/ 166 w 864"/>
                <a:gd name="T33" fmla="*/ 4 h 608"/>
                <a:gd name="T34" fmla="*/ 156 w 864"/>
                <a:gd name="T35" fmla="*/ 8 h 608"/>
                <a:gd name="T36" fmla="*/ 148 w 864"/>
                <a:gd name="T37" fmla="*/ 14 h 608"/>
                <a:gd name="T38" fmla="*/ 142 w 864"/>
                <a:gd name="T39" fmla="*/ 22 h 608"/>
                <a:gd name="T40" fmla="*/ 136 w 864"/>
                <a:gd name="T41" fmla="*/ 32 h 608"/>
                <a:gd name="T42" fmla="*/ 2 w 864"/>
                <a:gd name="T43" fmla="*/ 368 h 608"/>
                <a:gd name="T44" fmla="*/ 2 w 864"/>
                <a:gd name="T45" fmla="*/ 368 h 608"/>
                <a:gd name="T46" fmla="*/ 0 w 864"/>
                <a:gd name="T47" fmla="*/ 376 h 608"/>
                <a:gd name="T48" fmla="*/ 0 w 864"/>
                <a:gd name="T49" fmla="*/ 384 h 608"/>
                <a:gd name="T50" fmla="*/ 0 w 864"/>
                <a:gd name="T51" fmla="*/ 392 h 608"/>
                <a:gd name="T52" fmla="*/ 2 w 864"/>
                <a:gd name="T53" fmla="*/ 400 h 608"/>
                <a:gd name="T54" fmla="*/ 2 w 864"/>
                <a:gd name="T55" fmla="*/ 400 h 608"/>
                <a:gd name="T56" fmla="*/ 26 w 864"/>
                <a:gd name="T57" fmla="*/ 388 h 608"/>
                <a:gd name="T58" fmla="*/ 50 w 864"/>
                <a:gd name="T59" fmla="*/ 378 h 608"/>
                <a:gd name="T60" fmla="*/ 74 w 864"/>
                <a:gd name="T61" fmla="*/ 372 h 608"/>
                <a:gd name="T62" fmla="*/ 98 w 864"/>
                <a:gd name="T63" fmla="*/ 366 h 608"/>
                <a:gd name="T64" fmla="*/ 122 w 864"/>
                <a:gd name="T65" fmla="*/ 362 h 608"/>
                <a:gd name="T66" fmla="*/ 146 w 864"/>
                <a:gd name="T67" fmla="*/ 358 h 608"/>
                <a:gd name="T68" fmla="*/ 170 w 864"/>
                <a:gd name="T69" fmla="*/ 358 h 608"/>
                <a:gd name="T70" fmla="*/ 194 w 864"/>
                <a:gd name="T71" fmla="*/ 358 h 608"/>
                <a:gd name="T72" fmla="*/ 218 w 864"/>
                <a:gd name="T73" fmla="*/ 360 h 608"/>
                <a:gd name="T74" fmla="*/ 242 w 864"/>
                <a:gd name="T75" fmla="*/ 364 h 608"/>
                <a:gd name="T76" fmla="*/ 290 w 864"/>
                <a:gd name="T77" fmla="*/ 374 h 608"/>
                <a:gd name="T78" fmla="*/ 336 w 864"/>
                <a:gd name="T79" fmla="*/ 388 h 608"/>
                <a:gd name="T80" fmla="*/ 384 w 864"/>
                <a:gd name="T81" fmla="*/ 406 h 608"/>
                <a:gd name="T82" fmla="*/ 430 w 864"/>
                <a:gd name="T83" fmla="*/ 426 h 608"/>
                <a:gd name="T84" fmla="*/ 476 w 864"/>
                <a:gd name="T85" fmla="*/ 450 h 608"/>
                <a:gd name="T86" fmla="*/ 522 w 864"/>
                <a:gd name="T87" fmla="*/ 476 h 608"/>
                <a:gd name="T88" fmla="*/ 568 w 864"/>
                <a:gd name="T89" fmla="*/ 502 h 608"/>
                <a:gd name="T90" fmla="*/ 656 w 864"/>
                <a:gd name="T91" fmla="*/ 556 h 608"/>
                <a:gd name="T92" fmla="*/ 744 w 864"/>
                <a:gd name="T93" fmla="*/ 608 h 608"/>
                <a:gd name="T94" fmla="*/ 744 w 864"/>
                <a:gd name="T95" fmla="*/ 608 h 6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64" h="608">
                  <a:moveTo>
                    <a:pt x="744" y="608"/>
                  </a:moveTo>
                  <a:lnTo>
                    <a:pt x="860" y="318"/>
                  </a:lnTo>
                  <a:lnTo>
                    <a:pt x="862" y="308"/>
                  </a:lnTo>
                  <a:lnTo>
                    <a:pt x="864" y="298"/>
                  </a:lnTo>
                  <a:lnTo>
                    <a:pt x="862" y="288"/>
                  </a:lnTo>
                  <a:lnTo>
                    <a:pt x="858" y="278"/>
                  </a:lnTo>
                  <a:lnTo>
                    <a:pt x="852" y="270"/>
                  </a:lnTo>
                  <a:lnTo>
                    <a:pt x="846" y="262"/>
                  </a:lnTo>
                  <a:lnTo>
                    <a:pt x="838" y="256"/>
                  </a:lnTo>
                  <a:lnTo>
                    <a:pt x="828" y="250"/>
                  </a:lnTo>
                  <a:lnTo>
                    <a:pt x="208" y="4"/>
                  </a:lnTo>
                  <a:lnTo>
                    <a:pt x="196" y="2"/>
                  </a:lnTo>
                  <a:lnTo>
                    <a:pt x="186" y="0"/>
                  </a:lnTo>
                  <a:lnTo>
                    <a:pt x="176" y="2"/>
                  </a:lnTo>
                  <a:lnTo>
                    <a:pt x="166" y="4"/>
                  </a:lnTo>
                  <a:lnTo>
                    <a:pt x="156" y="8"/>
                  </a:lnTo>
                  <a:lnTo>
                    <a:pt x="148" y="14"/>
                  </a:lnTo>
                  <a:lnTo>
                    <a:pt x="142" y="22"/>
                  </a:lnTo>
                  <a:lnTo>
                    <a:pt x="136" y="32"/>
                  </a:lnTo>
                  <a:lnTo>
                    <a:pt x="2" y="368"/>
                  </a:lnTo>
                  <a:lnTo>
                    <a:pt x="0" y="376"/>
                  </a:lnTo>
                  <a:lnTo>
                    <a:pt x="0" y="384"/>
                  </a:lnTo>
                  <a:lnTo>
                    <a:pt x="0" y="392"/>
                  </a:lnTo>
                  <a:lnTo>
                    <a:pt x="2" y="400"/>
                  </a:lnTo>
                  <a:lnTo>
                    <a:pt x="26" y="388"/>
                  </a:lnTo>
                  <a:lnTo>
                    <a:pt x="50" y="378"/>
                  </a:lnTo>
                  <a:lnTo>
                    <a:pt x="74" y="372"/>
                  </a:lnTo>
                  <a:lnTo>
                    <a:pt x="98" y="366"/>
                  </a:lnTo>
                  <a:lnTo>
                    <a:pt x="122" y="362"/>
                  </a:lnTo>
                  <a:lnTo>
                    <a:pt x="146" y="358"/>
                  </a:lnTo>
                  <a:lnTo>
                    <a:pt x="170" y="358"/>
                  </a:lnTo>
                  <a:lnTo>
                    <a:pt x="194" y="358"/>
                  </a:lnTo>
                  <a:lnTo>
                    <a:pt x="218" y="360"/>
                  </a:lnTo>
                  <a:lnTo>
                    <a:pt x="242" y="364"/>
                  </a:lnTo>
                  <a:lnTo>
                    <a:pt x="290" y="374"/>
                  </a:lnTo>
                  <a:lnTo>
                    <a:pt x="336" y="388"/>
                  </a:lnTo>
                  <a:lnTo>
                    <a:pt x="384" y="406"/>
                  </a:lnTo>
                  <a:lnTo>
                    <a:pt x="430" y="426"/>
                  </a:lnTo>
                  <a:lnTo>
                    <a:pt x="476" y="450"/>
                  </a:lnTo>
                  <a:lnTo>
                    <a:pt x="522" y="476"/>
                  </a:lnTo>
                  <a:lnTo>
                    <a:pt x="568" y="502"/>
                  </a:lnTo>
                  <a:lnTo>
                    <a:pt x="656" y="556"/>
                  </a:lnTo>
                  <a:lnTo>
                    <a:pt x="744" y="608"/>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8" name="Freeform 22"/>
            <p:cNvSpPr>
              <a:spLocks/>
            </p:cNvSpPr>
            <p:nvPr/>
          </p:nvSpPr>
          <p:spPr bwMode="auto">
            <a:xfrm>
              <a:off x="3815" y="2538"/>
              <a:ext cx="742" cy="328"/>
            </a:xfrm>
            <a:custGeom>
              <a:avLst/>
              <a:gdLst>
                <a:gd name="T0" fmla="*/ 742 w 742"/>
                <a:gd name="T1" fmla="*/ 250 h 328"/>
                <a:gd name="T2" fmla="*/ 742 w 742"/>
                <a:gd name="T3" fmla="*/ 250 h 328"/>
                <a:gd name="T4" fmla="*/ 654 w 742"/>
                <a:gd name="T5" fmla="*/ 198 h 328"/>
                <a:gd name="T6" fmla="*/ 566 w 742"/>
                <a:gd name="T7" fmla="*/ 144 h 328"/>
                <a:gd name="T8" fmla="*/ 520 w 742"/>
                <a:gd name="T9" fmla="*/ 118 h 328"/>
                <a:gd name="T10" fmla="*/ 474 w 742"/>
                <a:gd name="T11" fmla="*/ 92 h 328"/>
                <a:gd name="T12" fmla="*/ 428 w 742"/>
                <a:gd name="T13" fmla="*/ 68 h 328"/>
                <a:gd name="T14" fmla="*/ 382 w 742"/>
                <a:gd name="T15" fmla="*/ 48 h 328"/>
                <a:gd name="T16" fmla="*/ 334 w 742"/>
                <a:gd name="T17" fmla="*/ 30 h 328"/>
                <a:gd name="T18" fmla="*/ 288 w 742"/>
                <a:gd name="T19" fmla="*/ 16 h 328"/>
                <a:gd name="T20" fmla="*/ 240 w 742"/>
                <a:gd name="T21" fmla="*/ 6 h 328"/>
                <a:gd name="T22" fmla="*/ 216 w 742"/>
                <a:gd name="T23" fmla="*/ 2 h 328"/>
                <a:gd name="T24" fmla="*/ 192 w 742"/>
                <a:gd name="T25" fmla="*/ 0 h 328"/>
                <a:gd name="T26" fmla="*/ 168 w 742"/>
                <a:gd name="T27" fmla="*/ 0 h 328"/>
                <a:gd name="T28" fmla="*/ 144 w 742"/>
                <a:gd name="T29" fmla="*/ 0 h 328"/>
                <a:gd name="T30" fmla="*/ 120 w 742"/>
                <a:gd name="T31" fmla="*/ 4 h 328"/>
                <a:gd name="T32" fmla="*/ 96 w 742"/>
                <a:gd name="T33" fmla="*/ 8 h 328"/>
                <a:gd name="T34" fmla="*/ 72 w 742"/>
                <a:gd name="T35" fmla="*/ 14 h 328"/>
                <a:gd name="T36" fmla="*/ 48 w 742"/>
                <a:gd name="T37" fmla="*/ 20 h 328"/>
                <a:gd name="T38" fmla="*/ 24 w 742"/>
                <a:gd name="T39" fmla="*/ 30 h 328"/>
                <a:gd name="T40" fmla="*/ 0 w 742"/>
                <a:gd name="T41" fmla="*/ 42 h 328"/>
                <a:gd name="T42" fmla="*/ 0 w 742"/>
                <a:gd name="T43" fmla="*/ 42 h 328"/>
                <a:gd name="T44" fmla="*/ 4 w 742"/>
                <a:gd name="T45" fmla="*/ 54 h 328"/>
                <a:gd name="T46" fmla="*/ 12 w 742"/>
                <a:gd name="T47" fmla="*/ 64 h 328"/>
                <a:gd name="T48" fmla="*/ 22 w 742"/>
                <a:gd name="T49" fmla="*/ 72 h 328"/>
                <a:gd name="T50" fmla="*/ 34 w 742"/>
                <a:gd name="T51" fmla="*/ 78 h 328"/>
                <a:gd name="T52" fmla="*/ 654 w 742"/>
                <a:gd name="T53" fmla="*/ 324 h 328"/>
                <a:gd name="T54" fmla="*/ 654 w 742"/>
                <a:gd name="T55" fmla="*/ 324 h 328"/>
                <a:gd name="T56" fmla="*/ 664 w 742"/>
                <a:gd name="T57" fmla="*/ 328 h 328"/>
                <a:gd name="T58" fmla="*/ 676 w 742"/>
                <a:gd name="T59" fmla="*/ 328 h 328"/>
                <a:gd name="T60" fmla="*/ 686 w 742"/>
                <a:gd name="T61" fmla="*/ 328 h 328"/>
                <a:gd name="T62" fmla="*/ 696 w 742"/>
                <a:gd name="T63" fmla="*/ 324 h 328"/>
                <a:gd name="T64" fmla="*/ 704 w 742"/>
                <a:gd name="T65" fmla="*/ 320 h 328"/>
                <a:gd name="T66" fmla="*/ 712 w 742"/>
                <a:gd name="T67" fmla="*/ 314 h 328"/>
                <a:gd name="T68" fmla="*/ 720 w 742"/>
                <a:gd name="T69" fmla="*/ 306 h 328"/>
                <a:gd name="T70" fmla="*/ 724 w 742"/>
                <a:gd name="T71" fmla="*/ 298 h 328"/>
                <a:gd name="T72" fmla="*/ 742 w 742"/>
                <a:gd name="T73" fmla="*/ 250 h 3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42" h="328">
                  <a:moveTo>
                    <a:pt x="742" y="250"/>
                  </a:moveTo>
                  <a:lnTo>
                    <a:pt x="742" y="250"/>
                  </a:lnTo>
                  <a:lnTo>
                    <a:pt x="654" y="198"/>
                  </a:lnTo>
                  <a:lnTo>
                    <a:pt x="566" y="144"/>
                  </a:lnTo>
                  <a:lnTo>
                    <a:pt x="520" y="118"/>
                  </a:lnTo>
                  <a:lnTo>
                    <a:pt x="474" y="92"/>
                  </a:lnTo>
                  <a:lnTo>
                    <a:pt x="428" y="68"/>
                  </a:lnTo>
                  <a:lnTo>
                    <a:pt x="382" y="48"/>
                  </a:lnTo>
                  <a:lnTo>
                    <a:pt x="334" y="30"/>
                  </a:lnTo>
                  <a:lnTo>
                    <a:pt x="288" y="16"/>
                  </a:lnTo>
                  <a:lnTo>
                    <a:pt x="240" y="6"/>
                  </a:lnTo>
                  <a:lnTo>
                    <a:pt x="216" y="2"/>
                  </a:lnTo>
                  <a:lnTo>
                    <a:pt x="192" y="0"/>
                  </a:lnTo>
                  <a:lnTo>
                    <a:pt x="168" y="0"/>
                  </a:lnTo>
                  <a:lnTo>
                    <a:pt x="144" y="0"/>
                  </a:lnTo>
                  <a:lnTo>
                    <a:pt x="120" y="4"/>
                  </a:lnTo>
                  <a:lnTo>
                    <a:pt x="96" y="8"/>
                  </a:lnTo>
                  <a:lnTo>
                    <a:pt x="72" y="14"/>
                  </a:lnTo>
                  <a:lnTo>
                    <a:pt x="48" y="20"/>
                  </a:lnTo>
                  <a:lnTo>
                    <a:pt x="24" y="30"/>
                  </a:lnTo>
                  <a:lnTo>
                    <a:pt x="0" y="42"/>
                  </a:lnTo>
                  <a:lnTo>
                    <a:pt x="4" y="54"/>
                  </a:lnTo>
                  <a:lnTo>
                    <a:pt x="12" y="64"/>
                  </a:lnTo>
                  <a:lnTo>
                    <a:pt x="22" y="72"/>
                  </a:lnTo>
                  <a:lnTo>
                    <a:pt x="34" y="78"/>
                  </a:lnTo>
                  <a:lnTo>
                    <a:pt x="654" y="324"/>
                  </a:lnTo>
                  <a:lnTo>
                    <a:pt x="664" y="328"/>
                  </a:lnTo>
                  <a:lnTo>
                    <a:pt x="676" y="328"/>
                  </a:lnTo>
                  <a:lnTo>
                    <a:pt x="686" y="328"/>
                  </a:lnTo>
                  <a:lnTo>
                    <a:pt x="696" y="324"/>
                  </a:lnTo>
                  <a:lnTo>
                    <a:pt x="704" y="320"/>
                  </a:lnTo>
                  <a:lnTo>
                    <a:pt x="712" y="314"/>
                  </a:lnTo>
                  <a:lnTo>
                    <a:pt x="720" y="306"/>
                  </a:lnTo>
                  <a:lnTo>
                    <a:pt x="724" y="298"/>
                  </a:lnTo>
                  <a:lnTo>
                    <a:pt x="742" y="25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9" name="Freeform 23"/>
            <p:cNvSpPr>
              <a:spLocks/>
            </p:cNvSpPr>
            <p:nvPr/>
          </p:nvSpPr>
          <p:spPr bwMode="auto">
            <a:xfrm>
              <a:off x="3823" y="2172"/>
              <a:ext cx="864" cy="688"/>
            </a:xfrm>
            <a:custGeom>
              <a:avLst/>
              <a:gdLst>
                <a:gd name="T0" fmla="*/ 726 w 864"/>
                <a:gd name="T1" fmla="*/ 656 h 688"/>
                <a:gd name="T2" fmla="*/ 726 w 864"/>
                <a:gd name="T3" fmla="*/ 656 h 688"/>
                <a:gd name="T4" fmla="*/ 722 w 864"/>
                <a:gd name="T5" fmla="*/ 666 h 688"/>
                <a:gd name="T6" fmla="*/ 716 w 864"/>
                <a:gd name="T7" fmla="*/ 674 h 688"/>
                <a:gd name="T8" fmla="*/ 708 w 864"/>
                <a:gd name="T9" fmla="*/ 680 h 688"/>
                <a:gd name="T10" fmla="*/ 698 w 864"/>
                <a:gd name="T11" fmla="*/ 684 h 688"/>
                <a:gd name="T12" fmla="*/ 688 w 864"/>
                <a:gd name="T13" fmla="*/ 686 h 688"/>
                <a:gd name="T14" fmla="*/ 678 w 864"/>
                <a:gd name="T15" fmla="*/ 688 h 688"/>
                <a:gd name="T16" fmla="*/ 668 w 864"/>
                <a:gd name="T17" fmla="*/ 686 h 688"/>
                <a:gd name="T18" fmla="*/ 656 w 864"/>
                <a:gd name="T19" fmla="*/ 682 h 688"/>
                <a:gd name="T20" fmla="*/ 36 w 864"/>
                <a:gd name="T21" fmla="*/ 436 h 688"/>
                <a:gd name="T22" fmla="*/ 36 w 864"/>
                <a:gd name="T23" fmla="*/ 436 h 688"/>
                <a:gd name="T24" fmla="*/ 26 w 864"/>
                <a:gd name="T25" fmla="*/ 432 h 688"/>
                <a:gd name="T26" fmla="*/ 18 w 864"/>
                <a:gd name="T27" fmla="*/ 426 h 688"/>
                <a:gd name="T28" fmla="*/ 10 w 864"/>
                <a:gd name="T29" fmla="*/ 418 h 688"/>
                <a:gd name="T30" fmla="*/ 6 w 864"/>
                <a:gd name="T31" fmla="*/ 408 h 688"/>
                <a:gd name="T32" fmla="*/ 2 w 864"/>
                <a:gd name="T33" fmla="*/ 400 h 688"/>
                <a:gd name="T34" fmla="*/ 0 w 864"/>
                <a:gd name="T35" fmla="*/ 390 h 688"/>
                <a:gd name="T36" fmla="*/ 0 w 864"/>
                <a:gd name="T37" fmla="*/ 380 h 688"/>
                <a:gd name="T38" fmla="*/ 4 w 864"/>
                <a:gd name="T39" fmla="*/ 370 h 688"/>
                <a:gd name="T40" fmla="*/ 138 w 864"/>
                <a:gd name="T41" fmla="*/ 32 h 688"/>
                <a:gd name="T42" fmla="*/ 138 w 864"/>
                <a:gd name="T43" fmla="*/ 32 h 688"/>
                <a:gd name="T44" fmla="*/ 142 w 864"/>
                <a:gd name="T45" fmla="*/ 22 h 688"/>
                <a:gd name="T46" fmla="*/ 148 w 864"/>
                <a:gd name="T47" fmla="*/ 16 h 688"/>
                <a:gd name="T48" fmla="*/ 156 w 864"/>
                <a:gd name="T49" fmla="*/ 8 h 688"/>
                <a:gd name="T50" fmla="*/ 166 w 864"/>
                <a:gd name="T51" fmla="*/ 4 h 688"/>
                <a:gd name="T52" fmla="*/ 176 w 864"/>
                <a:gd name="T53" fmla="*/ 2 h 688"/>
                <a:gd name="T54" fmla="*/ 186 w 864"/>
                <a:gd name="T55" fmla="*/ 0 h 688"/>
                <a:gd name="T56" fmla="*/ 196 w 864"/>
                <a:gd name="T57" fmla="*/ 2 h 688"/>
                <a:gd name="T58" fmla="*/ 208 w 864"/>
                <a:gd name="T59" fmla="*/ 6 h 688"/>
                <a:gd name="T60" fmla="*/ 828 w 864"/>
                <a:gd name="T61" fmla="*/ 252 h 688"/>
                <a:gd name="T62" fmla="*/ 828 w 864"/>
                <a:gd name="T63" fmla="*/ 252 h 688"/>
                <a:gd name="T64" fmla="*/ 838 w 864"/>
                <a:gd name="T65" fmla="*/ 256 h 688"/>
                <a:gd name="T66" fmla="*/ 846 w 864"/>
                <a:gd name="T67" fmla="*/ 264 h 688"/>
                <a:gd name="T68" fmla="*/ 854 w 864"/>
                <a:gd name="T69" fmla="*/ 270 h 688"/>
                <a:gd name="T70" fmla="*/ 858 w 864"/>
                <a:gd name="T71" fmla="*/ 280 h 688"/>
                <a:gd name="T72" fmla="*/ 862 w 864"/>
                <a:gd name="T73" fmla="*/ 290 h 688"/>
                <a:gd name="T74" fmla="*/ 864 w 864"/>
                <a:gd name="T75" fmla="*/ 298 h 688"/>
                <a:gd name="T76" fmla="*/ 864 w 864"/>
                <a:gd name="T77" fmla="*/ 308 h 688"/>
                <a:gd name="T78" fmla="*/ 860 w 864"/>
                <a:gd name="T79" fmla="*/ 318 h 688"/>
                <a:gd name="T80" fmla="*/ 726 w 864"/>
                <a:gd name="T81" fmla="*/ 656 h 6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64" h="688">
                  <a:moveTo>
                    <a:pt x="726" y="656"/>
                  </a:moveTo>
                  <a:lnTo>
                    <a:pt x="726" y="656"/>
                  </a:lnTo>
                  <a:lnTo>
                    <a:pt x="722" y="666"/>
                  </a:lnTo>
                  <a:lnTo>
                    <a:pt x="716" y="674"/>
                  </a:lnTo>
                  <a:lnTo>
                    <a:pt x="708" y="680"/>
                  </a:lnTo>
                  <a:lnTo>
                    <a:pt x="698" y="684"/>
                  </a:lnTo>
                  <a:lnTo>
                    <a:pt x="688" y="686"/>
                  </a:lnTo>
                  <a:lnTo>
                    <a:pt x="678" y="688"/>
                  </a:lnTo>
                  <a:lnTo>
                    <a:pt x="668" y="686"/>
                  </a:lnTo>
                  <a:lnTo>
                    <a:pt x="656" y="682"/>
                  </a:lnTo>
                  <a:lnTo>
                    <a:pt x="36" y="436"/>
                  </a:lnTo>
                  <a:lnTo>
                    <a:pt x="26" y="432"/>
                  </a:lnTo>
                  <a:lnTo>
                    <a:pt x="18" y="426"/>
                  </a:lnTo>
                  <a:lnTo>
                    <a:pt x="10" y="418"/>
                  </a:lnTo>
                  <a:lnTo>
                    <a:pt x="6" y="408"/>
                  </a:lnTo>
                  <a:lnTo>
                    <a:pt x="2" y="400"/>
                  </a:lnTo>
                  <a:lnTo>
                    <a:pt x="0" y="390"/>
                  </a:lnTo>
                  <a:lnTo>
                    <a:pt x="0" y="380"/>
                  </a:lnTo>
                  <a:lnTo>
                    <a:pt x="4" y="370"/>
                  </a:lnTo>
                  <a:lnTo>
                    <a:pt x="138" y="32"/>
                  </a:lnTo>
                  <a:lnTo>
                    <a:pt x="142" y="22"/>
                  </a:lnTo>
                  <a:lnTo>
                    <a:pt x="148" y="16"/>
                  </a:lnTo>
                  <a:lnTo>
                    <a:pt x="156" y="8"/>
                  </a:lnTo>
                  <a:lnTo>
                    <a:pt x="166" y="4"/>
                  </a:lnTo>
                  <a:lnTo>
                    <a:pt x="176" y="2"/>
                  </a:lnTo>
                  <a:lnTo>
                    <a:pt x="186" y="0"/>
                  </a:lnTo>
                  <a:lnTo>
                    <a:pt x="196" y="2"/>
                  </a:lnTo>
                  <a:lnTo>
                    <a:pt x="208" y="6"/>
                  </a:lnTo>
                  <a:lnTo>
                    <a:pt x="828" y="252"/>
                  </a:lnTo>
                  <a:lnTo>
                    <a:pt x="838" y="256"/>
                  </a:lnTo>
                  <a:lnTo>
                    <a:pt x="846" y="264"/>
                  </a:lnTo>
                  <a:lnTo>
                    <a:pt x="854" y="270"/>
                  </a:lnTo>
                  <a:lnTo>
                    <a:pt x="858" y="280"/>
                  </a:lnTo>
                  <a:lnTo>
                    <a:pt x="862" y="290"/>
                  </a:lnTo>
                  <a:lnTo>
                    <a:pt x="864" y="298"/>
                  </a:lnTo>
                  <a:lnTo>
                    <a:pt x="864" y="308"/>
                  </a:lnTo>
                  <a:lnTo>
                    <a:pt x="860" y="318"/>
                  </a:lnTo>
                  <a:lnTo>
                    <a:pt x="726" y="656"/>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0" name="Freeform 24"/>
            <p:cNvSpPr>
              <a:spLocks/>
            </p:cNvSpPr>
            <p:nvPr/>
          </p:nvSpPr>
          <p:spPr bwMode="auto">
            <a:xfrm>
              <a:off x="3823" y="2252"/>
              <a:ext cx="542" cy="388"/>
            </a:xfrm>
            <a:custGeom>
              <a:avLst/>
              <a:gdLst>
                <a:gd name="T0" fmla="*/ 394 w 542"/>
                <a:gd name="T1" fmla="*/ 0 h 388"/>
                <a:gd name="T2" fmla="*/ 394 w 542"/>
                <a:gd name="T3" fmla="*/ 0 h 388"/>
                <a:gd name="T4" fmla="*/ 300 w 542"/>
                <a:gd name="T5" fmla="*/ 72 h 388"/>
                <a:gd name="T6" fmla="*/ 204 w 542"/>
                <a:gd name="T7" fmla="*/ 144 h 388"/>
                <a:gd name="T8" fmla="*/ 156 w 542"/>
                <a:gd name="T9" fmla="*/ 180 h 388"/>
                <a:gd name="T10" fmla="*/ 108 w 542"/>
                <a:gd name="T11" fmla="*/ 214 h 388"/>
                <a:gd name="T12" fmla="*/ 58 w 542"/>
                <a:gd name="T13" fmla="*/ 246 h 388"/>
                <a:gd name="T14" fmla="*/ 8 w 542"/>
                <a:gd name="T15" fmla="*/ 278 h 388"/>
                <a:gd name="T16" fmla="*/ 4 w 542"/>
                <a:gd name="T17" fmla="*/ 290 h 388"/>
                <a:gd name="T18" fmla="*/ 4 w 542"/>
                <a:gd name="T19" fmla="*/ 290 h 388"/>
                <a:gd name="T20" fmla="*/ 0 w 542"/>
                <a:gd name="T21" fmla="*/ 300 h 388"/>
                <a:gd name="T22" fmla="*/ 0 w 542"/>
                <a:gd name="T23" fmla="*/ 310 h 388"/>
                <a:gd name="T24" fmla="*/ 2 w 542"/>
                <a:gd name="T25" fmla="*/ 320 h 388"/>
                <a:gd name="T26" fmla="*/ 6 w 542"/>
                <a:gd name="T27" fmla="*/ 328 h 388"/>
                <a:gd name="T28" fmla="*/ 10 w 542"/>
                <a:gd name="T29" fmla="*/ 338 h 388"/>
                <a:gd name="T30" fmla="*/ 18 w 542"/>
                <a:gd name="T31" fmla="*/ 346 h 388"/>
                <a:gd name="T32" fmla="*/ 26 w 542"/>
                <a:gd name="T33" fmla="*/ 352 h 388"/>
                <a:gd name="T34" fmla="*/ 36 w 542"/>
                <a:gd name="T35" fmla="*/ 356 h 388"/>
                <a:gd name="T36" fmla="*/ 114 w 542"/>
                <a:gd name="T37" fmla="*/ 388 h 388"/>
                <a:gd name="T38" fmla="*/ 114 w 542"/>
                <a:gd name="T39" fmla="*/ 388 h 388"/>
                <a:gd name="T40" fmla="*/ 328 w 542"/>
                <a:gd name="T41" fmla="*/ 222 h 388"/>
                <a:gd name="T42" fmla="*/ 542 w 542"/>
                <a:gd name="T43" fmla="*/ 58 h 388"/>
                <a:gd name="T44" fmla="*/ 394 w 542"/>
                <a:gd name="T45" fmla="*/ 0 h 3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2" h="388">
                  <a:moveTo>
                    <a:pt x="394" y="0"/>
                  </a:moveTo>
                  <a:lnTo>
                    <a:pt x="394" y="0"/>
                  </a:lnTo>
                  <a:lnTo>
                    <a:pt x="300" y="72"/>
                  </a:lnTo>
                  <a:lnTo>
                    <a:pt x="204" y="144"/>
                  </a:lnTo>
                  <a:lnTo>
                    <a:pt x="156" y="180"/>
                  </a:lnTo>
                  <a:lnTo>
                    <a:pt x="108" y="214"/>
                  </a:lnTo>
                  <a:lnTo>
                    <a:pt x="58" y="246"/>
                  </a:lnTo>
                  <a:lnTo>
                    <a:pt x="8" y="278"/>
                  </a:lnTo>
                  <a:lnTo>
                    <a:pt x="4" y="290"/>
                  </a:lnTo>
                  <a:lnTo>
                    <a:pt x="0" y="300"/>
                  </a:lnTo>
                  <a:lnTo>
                    <a:pt x="0" y="310"/>
                  </a:lnTo>
                  <a:lnTo>
                    <a:pt x="2" y="320"/>
                  </a:lnTo>
                  <a:lnTo>
                    <a:pt x="6" y="328"/>
                  </a:lnTo>
                  <a:lnTo>
                    <a:pt x="10" y="338"/>
                  </a:lnTo>
                  <a:lnTo>
                    <a:pt x="18" y="346"/>
                  </a:lnTo>
                  <a:lnTo>
                    <a:pt x="26" y="352"/>
                  </a:lnTo>
                  <a:lnTo>
                    <a:pt x="36" y="356"/>
                  </a:lnTo>
                  <a:lnTo>
                    <a:pt x="114" y="388"/>
                  </a:lnTo>
                  <a:lnTo>
                    <a:pt x="328" y="222"/>
                  </a:lnTo>
                  <a:lnTo>
                    <a:pt x="542" y="58"/>
                  </a:lnTo>
                  <a:lnTo>
                    <a:pt x="3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1" name="Freeform 25"/>
            <p:cNvSpPr>
              <a:spLocks/>
            </p:cNvSpPr>
            <p:nvPr/>
          </p:nvSpPr>
          <p:spPr bwMode="auto">
            <a:xfrm>
              <a:off x="4115" y="2378"/>
              <a:ext cx="504" cy="376"/>
            </a:xfrm>
            <a:custGeom>
              <a:avLst/>
              <a:gdLst>
                <a:gd name="T0" fmla="*/ 420 w 504"/>
                <a:gd name="T1" fmla="*/ 0 h 376"/>
                <a:gd name="T2" fmla="*/ 420 w 504"/>
                <a:gd name="T3" fmla="*/ 0 h 376"/>
                <a:gd name="T4" fmla="*/ 314 w 504"/>
                <a:gd name="T5" fmla="*/ 80 h 376"/>
                <a:gd name="T6" fmla="*/ 210 w 504"/>
                <a:gd name="T7" fmla="*/ 164 h 376"/>
                <a:gd name="T8" fmla="*/ 0 w 504"/>
                <a:gd name="T9" fmla="*/ 332 h 376"/>
                <a:gd name="T10" fmla="*/ 108 w 504"/>
                <a:gd name="T11" fmla="*/ 376 h 376"/>
                <a:gd name="T12" fmla="*/ 108 w 504"/>
                <a:gd name="T13" fmla="*/ 376 h 376"/>
                <a:gd name="T14" fmla="*/ 204 w 504"/>
                <a:gd name="T15" fmla="*/ 284 h 376"/>
                <a:gd name="T16" fmla="*/ 302 w 504"/>
                <a:gd name="T17" fmla="*/ 196 h 376"/>
                <a:gd name="T18" fmla="*/ 350 w 504"/>
                <a:gd name="T19" fmla="*/ 152 h 376"/>
                <a:gd name="T20" fmla="*/ 400 w 504"/>
                <a:gd name="T21" fmla="*/ 110 h 376"/>
                <a:gd name="T22" fmla="*/ 452 w 504"/>
                <a:gd name="T23" fmla="*/ 70 h 376"/>
                <a:gd name="T24" fmla="*/ 504 w 504"/>
                <a:gd name="T25" fmla="*/ 34 h 376"/>
                <a:gd name="T26" fmla="*/ 420 w 504"/>
                <a:gd name="T27" fmla="*/ 0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4" h="376">
                  <a:moveTo>
                    <a:pt x="420" y="0"/>
                  </a:moveTo>
                  <a:lnTo>
                    <a:pt x="420" y="0"/>
                  </a:lnTo>
                  <a:lnTo>
                    <a:pt x="314" y="80"/>
                  </a:lnTo>
                  <a:lnTo>
                    <a:pt x="210" y="164"/>
                  </a:lnTo>
                  <a:lnTo>
                    <a:pt x="0" y="332"/>
                  </a:lnTo>
                  <a:lnTo>
                    <a:pt x="108" y="376"/>
                  </a:lnTo>
                  <a:lnTo>
                    <a:pt x="204" y="284"/>
                  </a:lnTo>
                  <a:lnTo>
                    <a:pt x="302" y="196"/>
                  </a:lnTo>
                  <a:lnTo>
                    <a:pt x="350" y="152"/>
                  </a:lnTo>
                  <a:lnTo>
                    <a:pt x="400" y="110"/>
                  </a:lnTo>
                  <a:lnTo>
                    <a:pt x="452" y="70"/>
                  </a:lnTo>
                  <a:lnTo>
                    <a:pt x="504" y="34"/>
                  </a:lnTo>
                  <a:lnTo>
                    <a:pt x="4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2" name="Freeform 26"/>
            <p:cNvSpPr>
              <a:spLocks/>
            </p:cNvSpPr>
            <p:nvPr/>
          </p:nvSpPr>
          <p:spPr bwMode="auto">
            <a:xfrm>
              <a:off x="3927" y="2232"/>
              <a:ext cx="744" cy="348"/>
            </a:xfrm>
            <a:custGeom>
              <a:avLst/>
              <a:gdLst>
                <a:gd name="T0" fmla="*/ 720 w 744"/>
                <a:gd name="T1" fmla="*/ 348 h 348"/>
                <a:gd name="T2" fmla="*/ 0 w 744"/>
                <a:gd name="T3" fmla="*/ 62 h 348"/>
                <a:gd name="T4" fmla="*/ 24 w 744"/>
                <a:gd name="T5" fmla="*/ 0 h 348"/>
                <a:gd name="T6" fmla="*/ 744 w 744"/>
                <a:gd name="T7" fmla="*/ 286 h 348"/>
                <a:gd name="T8" fmla="*/ 720 w 744"/>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4" h="348">
                  <a:moveTo>
                    <a:pt x="720" y="348"/>
                  </a:moveTo>
                  <a:lnTo>
                    <a:pt x="0" y="62"/>
                  </a:lnTo>
                  <a:lnTo>
                    <a:pt x="24" y="0"/>
                  </a:lnTo>
                  <a:lnTo>
                    <a:pt x="744" y="286"/>
                  </a:lnTo>
                  <a:lnTo>
                    <a:pt x="720" y="3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3" name="Freeform 27"/>
            <p:cNvSpPr>
              <a:spLocks/>
            </p:cNvSpPr>
            <p:nvPr/>
          </p:nvSpPr>
          <p:spPr bwMode="auto">
            <a:xfrm>
              <a:off x="4037" y="2394"/>
              <a:ext cx="450" cy="238"/>
            </a:xfrm>
            <a:custGeom>
              <a:avLst/>
              <a:gdLst>
                <a:gd name="T0" fmla="*/ 422 w 450"/>
                <a:gd name="T1" fmla="*/ 238 h 238"/>
                <a:gd name="T2" fmla="*/ 0 w 450"/>
                <a:gd name="T3" fmla="*/ 70 h 238"/>
                <a:gd name="T4" fmla="*/ 28 w 450"/>
                <a:gd name="T5" fmla="*/ 0 h 238"/>
                <a:gd name="T6" fmla="*/ 450 w 450"/>
                <a:gd name="T7" fmla="*/ 168 h 238"/>
                <a:gd name="T8" fmla="*/ 422 w 450"/>
                <a:gd name="T9" fmla="*/ 238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0" h="238">
                  <a:moveTo>
                    <a:pt x="422" y="238"/>
                  </a:moveTo>
                  <a:lnTo>
                    <a:pt x="0" y="70"/>
                  </a:lnTo>
                  <a:lnTo>
                    <a:pt x="28" y="0"/>
                  </a:lnTo>
                  <a:lnTo>
                    <a:pt x="450" y="168"/>
                  </a:lnTo>
                  <a:lnTo>
                    <a:pt x="422" y="23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4" name="Freeform 28"/>
            <p:cNvSpPr>
              <a:spLocks/>
            </p:cNvSpPr>
            <p:nvPr/>
          </p:nvSpPr>
          <p:spPr bwMode="auto">
            <a:xfrm>
              <a:off x="4269" y="2502"/>
              <a:ext cx="160" cy="96"/>
            </a:xfrm>
            <a:custGeom>
              <a:avLst/>
              <a:gdLst>
                <a:gd name="T0" fmla="*/ 50 w 160"/>
                <a:gd name="T1" fmla="*/ 0 h 96"/>
                <a:gd name="T2" fmla="*/ 28 w 160"/>
                <a:gd name="T3" fmla="*/ 24 h 96"/>
                <a:gd name="T4" fmla="*/ 0 w 160"/>
                <a:gd name="T5" fmla="*/ 36 h 96"/>
                <a:gd name="T6" fmla="*/ 2 w 160"/>
                <a:gd name="T7" fmla="*/ 40 h 96"/>
                <a:gd name="T8" fmla="*/ 28 w 160"/>
                <a:gd name="T9" fmla="*/ 32 h 96"/>
                <a:gd name="T10" fmla="*/ 48 w 160"/>
                <a:gd name="T11" fmla="*/ 12 h 96"/>
                <a:gd name="T12" fmla="*/ 44 w 160"/>
                <a:gd name="T13" fmla="*/ 24 h 96"/>
                <a:gd name="T14" fmla="*/ 40 w 160"/>
                <a:gd name="T15" fmla="*/ 38 h 96"/>
                <a:gd name="T16" fmla="*/ 40 w 160"/>
                <a:gd name="T17" fmla="*/ 56 h 96"/>
                <a:gd name="T18" fmla="*/ 40 w 160"/>
                <a:gd name="T19" fmla="*/ 58 h 96"/>
                <a:gd name="T20" fmla="*/ 46 w 160"/>
                <a:gd name="T21" fmla="*/ 60 h 96"/>
                <a:gd name="T22" fmla="*/ 62 w 160"/>
                <a:gd name="T23" fmla="*/ 66 h 96"/>
                <a:gd name="T24" fmla="*/ 68 w 160"/>
                <a:gd name="T25" fmla="*/ 62 h 96"/>
                <a:gd name="T26" fmla="*/ 74 w 160"/>
                <a:gd name="T27" fmla="*/ 56 h 96"/>
                <a:gd name="T28" fmla="*/ 80 w 160"/>
                <a:gd name="T29" fmla="*/ 62 h 96"/>
                <a:gd name="T30" fmla="*/ 82 w 160"/>
                <a:gd name="T31" fmla="*/ 64 h 96"/>
                <a:gd name="T32" fmla="*/ 86 w 160"/>
                <a:gd name="T33" fmla="*/ 62 h 96"/>
                <a:gd name="T34" fmla="*/ 88 w 160"/>
                <a:gd name="T35" fmla="*/ 66 h 96"/>
                <a:gd name="T36" fmla="*/ 90 w 160"/>
                <a:gd name="T37" fmla="*/ 66 h 96"/>
                <a:gd name="T38" fmla="*/ 92 w 160"/>
                <a:gd name="T39" fmla="*/ 66 h 96"/>
                <a:gd name="T40" fmla="*/ 98 w 160"/>
                <a:gd name="T41" fmla="*/ 72 h 96"/>
                <a:gd name="T42" fmla="*/ 106 w 160"/>
                <a:gd name="T43" fmla="*/ 72 h 96"/>
                <a:gd name="T44" fmla="*/ 106 w 160"/>
                <a:gd name="T45" fmla="*/ 78 h 96"/>
                <a:gd name="T46" fmla="*/ 110 w 160"/>
                <a:gd name="T47" fmla="*/ 84 h 96"/>
                <a:gd name="T48" fmla="*/ 114 w 160"/>
                <a:gd name="T49" fmla="*/ 86 h 96"/>
                <a:gd name="T50" fmla="*/ 134 w 160"/>
                <a:gd name="T51" fmla="*/ 88 h 96"/>
                <a:gd name="T52" fmla="*/ 154 w 160"/>
                <a:gd name="T53" fmla="*/ 78 h 96"/>
                <a:gd name="T54" fmla="*/ 152 w 160"/>
                <a:gd name="T55" fmla="*/ 88 h 96"/>
                <a:gd name="T56" fmla="*/ 158 w 160"/>
                <a:gd name="T57" fmla="*/ 96 h 96"/>
                <a:gd name="T58" fmla="*/ 158 w 160"/>
                <a:gd name="T59" fmla="*/ 84 h 96"/>
                <a:gd name="T60" fmla="*/ 160 w 160"/>
                <a:gd name="T61" fmla="*/ 66 h 96"/>
                <a:gd name="T62" fmla="*/ 152 w 160"/>
                <a:gd name="T63" fmla="*/ 74 h 96"/>
                <a:gd name="T64" fmla="*/ 126 w 160"/>
                <a:gd name="T65" fmla="*/ 84 h 96"/>
                <a:gd name="T66" fmla="*/ 116 w 160"/>
                <a:gd name="T67" fmla="*/ 82 h 96"/>
                <a:gd name="T68" fmla="*/ 112 w 160"/>
                <a:gd name="T69" fmla="*/ 80 h 96"/>
                <a:gd name="T70" fmla="*/ 110 w 160"/>
                <a:gd name="T71" fmla="*/ 72 h 96"/>
                <a:gd name="T72" fmla="*/ 108 w 160"/>
                <a:gd name="T73" fmla="*/ 64 h 96"/>
                <a:gd name="T74" fmla="*/ 104 w 160"/>
                <a:gd name="T75" fmla="*/ 66 h 96"/>
                <a:gd name="T76" fmla="*/ 100 w 160"/>
                <a:gd name="T77" fmla="*/ 68 h 96"/>
                <a:gd name="T78" fmla="*/ 96 w 160"/>
                <a:gd name="T79" fmla="*/ 62 h 96"/>
                <a:gd name="T80" fmla="*/ 94 w 160"/>
                <a:gd name="T81" fmla="*/ 60 h 96"/>
                <a:gd name="T82" fmla="*/ 90 w 160"/>
                <a:gd name="T83" fmla="*/ 60 h 96"/>
                <a:gd name="T84" fmla="*/ 90 w 160"/>
                <a:gd name="T85" fmla="*/ 60 h 96"/>
                <a:gd name="T86" fmla="*/ 86 w 160"/>
                <a:gd name="T87" fmla="*/ 54 h 96"/>
                <a:gd name="T88" fmla="*/ 84 w 160"/>
                <a:gd name="T89" fmla="*/ 58 h 96"/>
                <a:gd name="T90" fmla="*/ 82 w 160"/>
                <a:gd name="T91" fmla="*/ 58 h 96"/>
                <a:gd name="T92" fmla="*/ 80 w 160"/>
                <a:gd name="T93" fmla="*/ 50 h 96"/>
                <a:gd name="T94" fmla="*/ 74 w 160"/>
                <a:gd name="T95" fmla="*/ 50 h 96"/>
                <a:gd name="T96" fmla="*/ 68 w 160"/>
                <a:gd name="T97" fmla="*/ 56 h 96"/>
                <a:gd name="T98" fmla="*/ 62 w 160"/>
                <a:gd name="T99" fmla="*/ 60 h 96"/>
                <a:gd name="T100" fmla="*/ 50 w 160"/>
                <a:gd name="T101" fmla="*/ 58 h 96"/>
                <a:gd name="T102" fmla="*/ 44 w 160"/>
                <a:gd name="T103" fmla="*/ 54 h 96"/>
                <a:gd name="T104" fmla="*/ 44 w 160"/>
                <a:gd name="T105" fmla="*/ 38 h 96"/>
                <a:gd name="T106" fmla="*/ 48 w 160"/>
                <a:gd name="T107" fmla="*/ 24 h 96"/>
                <a:gd name="T108" fmla="*/ 56 w 160"/>
                <a:gd name="T109" fmla="*/ 2 h 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 h="96">
                  <a:moveTo>
                    <a:pt x="50" y="0"/>
                  </a:moveTo>
                  <a:lnTo>
                    <a:pt x="50" y="0"/>
                  </a:lnTo>
                  <a:lnTo>
                    <a:pt x="40" y="14"/>
                  </a:lnTo>
                  <a:lnTo>
                    <a:pt x="28" y="24"/>
                  </a:lnTo>
                  <a:lnTo>
                    <a:pt x="16" y="32"/>
                  </a:lnTo>
                  <a:lnTo>
                    <a:pt x="0" y="36"/>
                  </a:lnTo>
                  <a:lnTo>
                    <a:pt x="2" y="40"/>
                  </a:lnTo>
                  <a:lnTo>
                    <a:pt x="16" y="38"/>
                  </a:lnTo>
                  <a:lnTo>
                    <a:pt x="28" y="32"/>
                  </a:lnTo>
                  <a:lnTo>
                    <a:pt x="38" y="22"/>
                  </a:lnTo>
                  <a:lnTo>
                    <a:pt x="48" y="12"/>
                  </a:lnTo>
                  <a:lnTo>
                    <a:pt x="44" y="24"/>
                  </a:lnTo>
                  <a:lnTo>
                    <a:pt x="40" y="38"/>
                  </a:lnTo>
                  <a:lnTo>
                    <a:pt x="38" y="46"/>
                  </a:lnTo>
                  <a:lnTo>
                    <a:pt x="40" y="56"/>
                  </a:lnTo>
                  <a:lnTo>
                    <a:pt x="40" y="58"/>
                  </a:lnTo>
                  <a:lnTo>
                    <a:pt x="46" y="60"/>
                  </a:lnTo>
                  <a:lnTo>
                    <a:pt x="54" y="64"/>
                  </a:lnTo>
                  <a:lnTo>
                    <a:pt x="62" y="66"/>
                  </a:lnTo>
                  <a:lnTo>
                    <a:pt x="68" y="62"/>
                  </a:lnTo>
                  <a:lnTo>
                    <a:pt x="74" y="56"/>
                  </a:lnTo>
                  <a:lnTo>
                    <a:pt x="76" y="60"/>
                  </a:lnTo>
                  <a:lnTo>
                    <a:pt x="80" y="62"/>
                  </a:lnTo>
                  <a:lnTo>
                    <a:pt x="82" y="64"/>
                  </a:lnTo>
                  <a:lnTo>
                    <a:pt x="86" y="62"/>
                  </a:lnTo>
                  <a:lnTo>
                    <a:pt x="86" y="66"/>
                  </a:lnTo>
                  <a:lnTo>
                    <a:pt x="88" y="66"/>
                  </a:lnTo>
                  <a:lnTo>
                    <a:pt x="90" y="66"/>
                  </a:lnTo>
                  <a:lnTo>
                    <a:pt x="92" y="66"/>
                  </a:lnTo>
                  <a:lnTo>
                    <a:pt x="94" y="70"/>
                  </a:lnTo>
                  <a:lnTo>
                    <a:pt x="98" y="72"/>
                  </a:lnTo>
                  <a:lnTo>
                    <a:pt x="106" y="72"/>
                  </a:lnTo>
                  <a:lnTo>
                    <a:pt x="106" y="78"/>
                  </a:lnTo>
                  <a:lnTo>
                    <a:pt x="108" y="82"/>
                  </a:lnTo>
                  <a:lnTo>
                    <a:pt x="110" y="84"/>
                  </a:lnTo>
                  <a:lnTo>
                    <a:pt x="114" y="86"/>
                  </a:lnTo>
                  <a:lnTo>
                    <a:pt x="122" y="88"/>
                  </a:lnTo>
                  <a:lnTo>
                    <a:pt x="134" y="88"/>
                  </a:lnTo>
                  <a:lnTo>
                    <a:pt x="144" y="84"/>
                  </a:lnTo>
                  <a:lnTo>
                    <a:pt x="154" y="78"/>
                  </a:lnTo>
                  <a:lnTo>
                    <a:pt x="152" y="88"/>
                  </a:lnTo>
                  <a:lnTo>
                    <a:pt x="152" y="96"/>
                  </a:lnTo>
                  <a:lnTo>
                    <a:pt x="158" y="96"/>
                  </a:lnTo>
                  <a:lnTo>
                    <a:pt x="158" y="84"/>
                  </a:lnTo>
                  <a:lnTo>
                    <a:pt x="160" y="72"/>
                  </a:lnTo>
                  <a:lnTo>
                    <a:pt x="160" y="66"/>
                  </a:lnTo>
                  <a:lnTo>
                    <a:pt x="152" y="74"/>
                  </a:lnTo>
                  <a:lnTo>
                    <a:pt x="140" y="80"/>
                  </a:lnTo>
                  <a:lnTo>
                    <a:pt x="126" y="84"/>
                  </a:lnTo>
                  <a:lnTo>
                    <a:pt x="120" y="84"/>
                  </a:lnTo>
                  <a:lnTo>
                    <a:pt x="116" y="82"/>
                  </a:lnTo>
                  <a:lnTo>
                    <a:pt x="112" y="80"/>
                  </a:lnTo>
                  <a:lnTo>
                    <a:pt x="110" y="76"/>
                  </a:lnTo>
                  <a:lnTo>
                    <a:pt x="110" y="72"/>
                  </a:lnTo>
                  <a:lnTo>
                    <a:pt x="112" y="66"/>
                  </a:lnTo>
                  <a:lnTo>
                    <a:pt x="108" y="64"/>
                  </a:lnTo>
                  <a:lnTo>
                    <a:pt x="104" y="66"/>
                  </a:lnTo>
                  <a:lnTo>
                    <a:pt x="100" y="68"/>
                  </a:lnTo>
                  <a:lnTo>
                    <a:pt x="98" y="66"/>
                  </a:lnTo>
                  <a:lnTo>
                    <a:pt x="96" y="62"/>
                  </a:lnTo>
                  <a:lnTo>
                    <a:pt x="94" y="60"/>
                  </a:lnTo>
                  <a:lnTo>
                    <a:pt x="90" y="60"/>
                  </a:lnTo>
                  <a:lnTo>
                    <a:pt x="92" y="46"/>
                  </a:lnTo>
                  <a:lnTo>
                    <a:pt x="86" y="54"/>
                  </a:lnTo>
                  <a:lnTo>
                    <a:pt x="84" y="58"/>
                  </a:lnTo>
                  <a:lnTo>
                    <a:pt x="82" y="58"/>
                  </a:lnTo>
                  <a:lnTo>
                    <a:pt x="80" y="56"/>
                  </a:lnTo>
                  <a:lnTo>
                    <a:pt x="80" y="50"/>
                  </a:lnTo>
                  <a:lnTo>
                    <a:pt x="82" y="42"/>
                  </a:lnTo>
                  <a:lnTo>
                    <a:pt x="74" y="50"/>
                  </a:lnTo>
                  <a:lnTo>
                    <a:pt x="68" y="56"/>
                  </a:lnTo>
                  <a:lnTo>
                    <a:pt x="62" y="60"/>
                  </a:lnTo>
                  <a:lnTo>
                    <a:pt x="56" y="58"/>
                  </a:lnTo>
                  <a:lnTo>
                    <a:pt x="50" y="58"/>
                  </a:lnTo>
                  <a:lnTo>
                    <a:pt x="44" y="54"/>
                  </a:lnTo>
                  <a:lnTo>
                    <a:pt x="44" y="46"/>
                  </a:lnTo>
                  <a:lnTo>
                    <a:pt x="44" y="38"/>
                  </a:lnTo>
                  <a:lnTo>
                    <a:pt x="48" y="24"/>
                  </a:lnTo>
                  <a:lnTo>
                    <a:pt x="52" y="14"/>
                  </a:lnTo>
                  <a:lnTo>
                    <a:pt x="56" y="2"/>
                  </a:lnTo>
                  <a:lnTo>
                    <a:pt x="50" y="0"/>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5" name="Freeform 29"/>
            <p:cNvSpPr>
              <a:spLocks/>
            </p:cNvSpPr>
            <p:nvPr/>
          </p:nvSpPr>
          <p:spPr bwMode="auto">
            <a:xfrm>
              <a:off x="4081" y="2422"/>
              <a:ext cx="158" cy="94"/>
            </a:xfrm>
            <a:custGeom>
              <a:avLst/>
              <a:gdLst>
                <a:gd name="T0" fmla="*/ 64 w 158"/>
                <a:gd name="T1" fmla="*/ 22 h 94"/>
                <a:gd name="T2" fmla="*/ 42 w 158"/>
                <a:gd name="T3" fmla="*/ 36 h 94"/>
                <a:gd name="T4" fmla="*/ 44 w 158"/>
                <a:gd name="T5" fmla="*/ 28 h 94"/>
                <a:gd name="T6" fmla="*/ 46 w 158"/>
                <a:gd name="T7" fmla="*/ 16 h 94"/>
                <a:gd name="T8" fmla="*/ 34 w 158"/>
                <a:gd name="T9" fmla="*/ 14 h 94"/>
                <a:gd name="T10" fmla="*/ 24 w 158"/>
                <a:gd name="T11" fmla="*/ 18 h 94"/>
                <a:gd name="T12" fmla="*/ 20 w 158"/>
                <a:gd name="T13" fmla="*/ 2 h 94"/>
                <a:gd name="T14" fmla="*/ 16 w 158"/>
                <a:gd name="T15" fmla="*/ 0 h 94"/>
                <a:gd name="T16" fmla="*/ 4 w 158"/>
                <a:gd name="T17" fmla="*/ 8 h 94"/>
                <a:gd name="T18" fmla="*/ 6 w 158"/>
                <a:gd name="T19" fmla="*/ 14 h 94"/>
                <a:gd name="T20" fmla="*/ 14 w 158"/>
                <a:gd name="T21" fmla="*/ 6 h 94"/>
                <a:gd name="T22" fmla="*/ 20 w 158"/>
                <a:gd name="T23" fmla="*/ 10 h 94"/>
                <a:gd name="T24" fmla="*/ 16 w 158"/>
                <a:gd name="T25" fmla="*/ 24 h 94"/>
                <a:gd name="T26" fmla="*/ 8 w 158"/>
                <a:gd name="T27" fmla="*/ 36 h 94"/>
                <a:gd name="T28" fmla="*/ 2 w 158"/>
                <a:gd name="T29" fmla="*/ 44 h 94"/>
                <a:gd name="T30" fmla="*/ 6 w 158"/>
                <a:gd name="T31" fmla="*/ 44 h 94"/>
                <a:gd name="T32" fmla="*/ 26 w 158"/>
                <a:gd name="T33" fmla="*/ 22 h 94"/>
                <a:gd name="T34" fmla="*/ 40 w 158"/>
                <a:gd name="T35" fmla="*/ 20 h 94"/>
                <a:gd name="T36" fmla="*/ 32 w 158"/>
                <a:gd name="T37" fmla="*/ 40 h 94"/>
                <a:gd name="T38" fmla="*/ 32 w 158"/>
                <a:gd name="T39" fmla="*/ 50 h 94"/>
                <a:gd name="T40" fmla="*/ 56 w 158"/>
                <a:gd name="T41" fmla="*/ 30 h 94"/>
                <a:gd name="T42" fmla="*/ 68 w 158"/>
                <a:gd name="T43" fmla="*/ 26 h 94"/>
                <a:gd name="T44" fmla="*/ 64 w 158"/>
                <a:gd name="T45" fmla="*/ 38 h 94"/>
                <a:gd name="T46" fmla="*/ 62 w 158"/>
                <a:gd name="T47" fmla="*/ 42 h 94"/>
                <a:gd name="T48" fmla="*/ 56 w 158"/>
                <a:gd name="T49" fmla="*/ 60 h 94"/>
                <a:gd name="T50" fmla="*/ 62 w 158"/>
                <a:gd name="T51" fmla="*/ 62 h 94"/>
                <a:gd name="T52" fmla="*/ 78 w 158"/>
                <a:gd name="T53" fmla="*/ 60 h 94"/>
                <a:gd name="T54" fmla="*/ 80 w 158"/>
                <a:gd name="T55" fmla="*/ 74 h 94"/>
                <a:gd name="T56" fmla="*/ 102 w 158"/>
                <a:gd name="T57" fmla="*/ 84 h 94"/>
                <a:gd name="T58" fmla="*/ 128 w 158"/>
                <a:gd name="T59" fmla="*/ 82 h 94"/>
                <a:gd name="T60" fmla="*/ 132 w 158"/>
                <a:gd name="T61" fmla="*/ 92 h 94"/>
                <a:gd name="T62" fmla="*/ 152 w 158"/>
                <a:gd name="T63" fmla="*/ 94 h 94"/>
                <a:gd name="T64" fmla="*/ 154 w 158"/>
                <a:gd name="T65" fmla="*/ 86 h 94"/>
                <a:gd name="T66" fmla="*/ 140 w 158"/>
                <a:gd name="T67" fmla="*/ 90 h 94"/>
                <a:gd name="T68" fmla="*/ 134 w 158"/>
                <a:gd name="T69" fmla="*/ 86 h 94"/>
                <a:gd name="T70" fmla="*/ 132 w 158"/>
                <a:gd name="T71" fmla="*/ 78 h 94"/>
                <a:gd name="T72" fmla="*/ 102 w 158"/>
                <a:gd name="T73" fmla="*/ 78 h 94"/>
                <a:gd name="T74" fmla="*/ 84 w 158"/>
                <a:gd name="T75" fmla="*/ 72 h 94"/>
                <a:gd name="T76" fmla="*/ 86 w 158"/>
                <a:gd name="T77" fmla="*/ 50 h 94"/>
                <a:gd name="T78" fmla="*/ 76 w 158"/>
                <a:gd name="T79" fmla="*/ 58 h 94"/>
                <a:gd name="T80" fmla="*/ 62 w 158"/>
                <a:gd name="T81" fmla="*/ 56 h 94"/>
                <a:gd name="T82" fmla="*/ 66 w 158"/>
                <a:gd name="T83" fmla="*/ 44 h 94"/>
                <a:gd name="T84" fmla="*/ 68 w 158"/>
                <a:gd name="T85" fmla="*/ 42 h 94"/>
                <a:gd name="T86" fmla="*/ 74 w 158"/>
                <a:gd name="T87" fmla="*/ 30 h 94"/>
                <a:gd name="T88" fmla="*/ 72 w 158"/>
                <a:gd name="T89" fmla="*/ 20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8" h="94">
                  <a:moveTo>
                    <a:pt x="72" y="20"/>
                  </a:moveTo>
                  <a:lnTo>
                    <a:pt x="72" y="20"/>
                  </a:lnTo>
                  <a:lnTo>
                    <a:pt x="64" y="22"/>
                  </a:lnTo>
                  <a:lnTo>
                    <a:pt x="56" y="24"/>
                  </a:lnTo>
                  <a:lnTo>
                    <a:pt x="42" y="36"/>
                  </a:lnTo>
                  <a:lnTo>
                    <a:pt x="40" y="38"/>
                  </a:lnTo>
                  <a:lnTo>
                    <a:pt x="44" y="28"/>
                  </a:lnTo>
                  <a:lnTo>
                    <a:pt x="46" y="18"/>
                  </a:lnTo>
                  <a:lnTo>
                    <a:pt x="48" y="16"/>
                  </a:lnTo>
                  <a:lnTo>
                    <a:pt x="46" y="16"/>
                  </a:lnTo>
                  <a:lnTo>
                    <a:pt x="40" y="14"/>
                  </a:lnTo>
                  <a:lnTo>
                    <a:pt x="34" y="14"/>
                  </a:lnTo>
                  <a:lnTo>
                    <a:pt x="24" y="18"/>
                  </a:lnTo>
                  <a:lnTo>
                    <a:pt x="24" y="10"/>
                  </a:lnTo>
                  <a:lnTo>
                    <a:pt x="20" y="2"/>
                  </a:lnTo>
                  <a:lnTo>
                    <a:pt x="18" y="0"/>
                  </a:lnTo>
                  <a:lnTo>
                    <a:pt x="16" y="0"/>
                  </a:lnTo>
                  <a:lnTo>
                    <a:pt x="10" y="2"/>
                  </a:lnTo>
                  <a:lnTo>
                    <a:pt x="6" y="4"/>
                  </a:lnTo>
                  <a:lnTo>
                    <a:pt x="4" y="8"/>
                  </a:lnTo>
                  <a:lnTo>
                    <a:pt x="0" y="14"/>
                  </a:lnTo>
                  <a:lnTo>
                    <a:pt x="6" y="14"/>
                  </a:lnTo>
                  <a:lnTo>
                    <a:pt x="10" y="8"/>
                  </a:lnTo>
                  <a:lnTo>
                    <a:pt x="14" y="6"/>
                  </a:lnTo>
                  <a:lnTo>
                    <a:pt x="18" y="8"/>
                  </a:lnTo>
                  <a:lnTo>
                    <a:pt x="20" y="10"/>
                  </a:lnTo>
                  <a:lnTo>
                    <a:pt x="20" y="18"/>
                  </a:lnTo>
                  <a:lnTo>
                    <a:pt x="16" y="24"/>
                  </a:lnTo>
                  <a:lnTo>
                    <a:pt x="14" y="26"/>
                  </a:lnTo>
                  <a:lnTo>
                    <a:pt x="8" y="36"/>
                  </a:lnTo>
                  <a:lnTo>
                    <a:pt x="2" y="42"/>
                  </a:lnTo>
                  <a:lnTo>
                    <a:pt x="2" y="44"/>
                  </a:lnTo>
                  <a:lnTo>
                    <a:pt x="6" y="46"/>
                  </a:lnTo>
                  <a:lnTo>
                    <a:pt x="6" y="44"/>
                  </a:lnTo>
                  <a:lnTo>
                    <a:pt x="18" y="30"/>
                  </a:lnTo>
                  <a:lnTo>
                    <a:pt x="26" y="22"/>
                  </a:lnTo>
                  <a:lnTo>
                    <a:pt x="34" y="18"/>
                  </a:lnTo>
                  <a:lnTo>
                    <a:pt x="40" y="20"/>
                  </a:lnTo>
                  <a:lnTo>
                    <a:pt x="38" y="30"/>
                  </a:lnTo>
                  <a:lnTo>
                    <a:pt x="32" y="40"/>
                  </a:lnTo>
                  <a:lnTo>
                    <a:pt x="30" y="46"/>
                  </a:lnTo>
                  <a:lnTo>
                    <a:pt x="32" y="50"/>
                  </a:lnTo>
                  <a:lnTo>
                    <a:pt x="44" y="40"/>
                  </a:lnTo>
                  <a:lnTo>
                    <a:pt x="56" y="30"/>
                  </a:lnTo>
                  <a:lnTo>
                    <a:pt x="62" y="28"/>
                  </a:lnTo>
                  <a:lnTo>
                    <a:pt x="68" y="26"/>
                  </a:lnTo>
                  <a:lnTo>
                    <a:pt x="66" y="36"/>
                  </a:lnTo>
                  <a:lnTo>
                    <a:pt x="64" y="38"/>
                  </a:lnTo>
                  <a:lnTo>
                    <a:pt x="62" y="42"/>
                  </a:lnTo>
                  <a:lnTo>
                    <a:pt x="58" y="50"/>
                  </a:lnTo>
                  <a:lnTo>
                    <a:pt x="56" y="58"/>
                  </a:lnTo>
                  <a:lnTo>
                    <a:pt x="56" y="60"/>
                  </a:lnTo>
                  <a:lnTo>
                    <a:pt x="58" y="60"/>
                  </a:lnTo>
                  <a:lnTo>
                    <a:pt x="62" y="62"/>
                  </a:lnTo>
                  <a:lnTo>
                    <a:pt x="68" y="62"/>
                  </a:lnTo>
                  <a:lnTo>
                    <a:pt x="78" y="60"/>
                  </a:lnTo>
                  <a:lnTo>
                    <a:pt x="78" y="68"/>
                  </a:lnTo>
                  <a:lnTo>
                    <a:pt x="80" y="74"/>
                  </a:lnTo>
                  <a:lnTo>
                    <a:pt x="84" y="78"/>
                  </a:lnTo>
                  <a:lnTo>
                    <a:pt x="90" y="80"/>
                  </a:lnTo>
                  <a:lnTo>
                    <a:pt x="102" y="84"/>
                  </a:lnTo>
                  <a:lnTo>
                    <a:pt x="114" y="84"/>
                  </a:lnTo>
                  <a:lnTo>
                    <a:pt x="128" y="82"/>
                  </a:lnTo>
                  <a:lnTo>
                    <a:pt x="130" y="88"/>
                  </a:lnTo>
                  <a:lnTo>
                    <a:pt x="132" y="92"/>
                  </a:lnTo>
                  <a:lnTo>
                    <a:pt x="138" y="94"/>
                  </a:lnTo>
                  <a:lnTo>
                    <a:pt x="146" y="94"/>
                  </a:lnTo>
                  <a:lnTo>
                    <a:pt x="152" y="94"/>
                  </a:lnTo>
                  <a:lnTo>
                    <a:pt x="158" y="90"/>
                  </a:lnTo>
                  <a:lnTo>
                    <a:pt x="154" y="86"/>
                  </a:lnTo>
                  <a:lnTo>
                    <a:pt x="150" y="88"/>
                  </a:lnTo>
                  <a:lnTo>
                    <a:pt x="146" y="90"/>
                  </a:lnTo>
                  <a:lnTo>
                    <a:pt x="140" y="90"/>
                  </a:lnTo>
                  <a:lnTo>
                    <a:pt x="136" y="88"/>
                  </a:lnTo>
                  <a:lnTo>
                    <a:pt x="134" y="86"/>
                  </a:lnTo>
                  <a:lnTo>
                    <a:pt x="134" y="80"/>
                  </a:lnTo>
                  <a:lnTo>
                    <a:pt x="136" y="76"/>
                  </a:lnTo>
                  <a:lnTo>
                    <a:pt x="132" y="78"/>
                  </a:lnTo>
                  <a:lnTo>
                    <a:pt x="116" y="78"/>
                  </a:lnTo>
                  <a:lnTo>
                    <a:pt x="102" y="78"/>
                  </a:lnTo>
                  <a:lnTo>
                    <a:pt x="92" y="76"/>
                  </a:lnTo>
                  <a:lnTo>
                    <a:pt x="84" y="72"/>
                  </a:lnTo>
                  <a:lnTo>
                    <a:pt x="82" y="66"/>
                  </a:lnTo>
                  <a:lnTo>
                    <a:pt x="84" y="58"/>
                  </a:lnTo>
                  <a:lnTo>
                    <a:pt x="86" y="50"/>
                  </a:lnTo>
                  <a:lnTo>
                    <a:pt x="80" y="56"/>
                  </a:lnTo>
                  <a:lnTo>
                    <a:pt x="76" y="58"/>
                  </a:lnTo>
                  <a:lnTo>
                    <a:pt x="70" y="58"/>
                  </a:lnTo>
                  <a:lnTo>
                    <a:pt x="66" y="58"/>
                  </a:lnTo>
                  <a:lnTo>
                    <a:pt x="62" y="56"/>
                  </a:lnTo>
                  <a:lnTo>
                    <a:pt x="64" y="50"/>
                  </a:lnTo>
                  <a:lnTo>
                    <a:pt x="66" y="44"/>
                  </a:lnTo>
                  <a:lnTo>
                    <a:pt x="68" y="42"/>
                  </a:lnTo>
                  <a:lnTo>
                    <a:pt x="70" y="38"/>
                  </a:lnTo>
                  <a:lnTo>
                    <a:pt x="74" y="30"/>
                  </a:lnTo>
                  <a:lnTo>
                    <a:pt x="74" y="22"/>
                  </a:lnTo>
                  <a:lnTo>
                    <a:pt x="74" y="20"/>
                  </a:lnTo>
                  <a:lnTo>
                    <a:pt x="72" y="20"/>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6" name="Freeform 30"/>
            <p:cNvSpPr>
              <a:spLocks/>
            </p:cNvSpPr>
            <p:nvPr/>
          </p:nvSpPr>
          <p:spPr bwMode="auto">
            <a:xfrm>
              <a:off x="4375" y="2548"/>
              <a:ext cx="84" cy="44"/>
            </a:xfrm>
            <a:custGeom>
              <a:avLst/>
              <a:gdLst>
                <a:gd name="T0" fmla="*/ 2 w 84"/>
                <a:gd name="T1" fmla="*/ 0 h 44"/>
                <a:gd name="T2" fmla="*/ 0 w 84"/>
                <a:gd name="T3" fmla="*/ 4 h 44"/>
                <a:gd name="T4" fmla="*/ 82 w 84"/>
                <a:gd name="T5" fmla="*/ 44 h 44"/>
                <a:gd name="T6" fmla="*/ 84 w 84"/>
                <a:gd name="T7" fmla="*/ 40 h 44"/>
                <a:gd name="T8" fmla="*/ 2 w 84"/>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44">
                  <a:moveTo>
                    <a:pt x="2" y="0"/>
                  </a:moveTo>
                  <a:lnTo>
                    <a:pt x="0" y="4"/>
                  </a:lnTo>
                  <a:lnTo>
                    <a:pt x="82" y="44"/>
                  </a:lnTo>
                  <a:lnTo>
                    <a:pt x="84" y="40"/>
                  </a:lnTo>
                  <a:lnTo>
                    <a:pt x="2" y="0"/>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7" name="Freeform 31"/>
            <p:cNvSpPr>
              <a:spLocks/>
            </p:cNvSpPr>
            <p:nvPr/>
          </p:nvSpPr>
          <p:spPr bwMode="auto">
            <a:xfrm>
              <a:off x="4085" y="2496"/>
              <a:ext cx="90" cy="24"/>
            </a:xfrm>
            <a:custGeom>
              <a:avLst/>
              <a:gdLst>
                <a:gd name="T0" fmla="*/ 0 w 90"/>
                <a:gd name="T1" fmla="*/ 20 h 24"/>
                <a:gd name="T2" fmla="*/ 0 w 90"/>
                <a:gd name="T3" fmla="*/ 20 h 24"/>
                <a:gd name="T4" fmla="*/ 8 w 90"/>
                <a:gd name="T5" fmla="*/ 16 h 24"/>
                <a:gd name="T6" fmla="*/ 16 w 90"/>
                <a:gd name="T7" fmla="*/ 14 h 24"/>
                <a:gd name="T8" fmla="*/ 26 w 90"/>
                <a:gd name="T9" fmla="*/ 12 h 24"/>
                <a:gd name="T10" fmla="*/ 38 w 90"/>
                <a:gd name="T11" fmla="*/ 10 h 24"/>
                <a:gd name="T12" fmla="*/ 54 w 90"/>
                <a:gd name="T13" fmla="*/ 12 h 24"/>
                <a:gd name="T14" fmla="*/ 70 w 90"/>
                <a:gd name="T15" fmla="*/ 16 h 24"/>
                <a:gd name="T16" fmla="*/ 90 w 90"/>
                <a:gd name="T17" fmla="*/ 24 h 24"/>
                <a:gd name="T18" fmla="*/ 90 w 90"/>
                <a:gd name="T19" fmla="*/ 24 h 24"/>
                <a:gd name="T20" fmla="*/ 82 w 90"/>
                <a:gd name="T21" fmla="*/ 18 h 24"/>
                <a:gd name="T22" fmla="*/ 72 w 90"/>
                <a:gd name="T23" fmla="*/ 10 h 24"/>
                <a:gd name="T24" fmla="*/ 60 w 90"/>
                <a:gd name="T25" fmla="*/ 4 h 24"/>
                <a:gd name="T26" fmla="*/ 46 w 90"/>
                <a:gd name="T27" fmla="*/ 0 h 24"/>
                <a:gd name="T28" fmla="*/ 40 w 90"/>
                <a:gd name="T29" fmla="*/ 0 h 24"/>
                <a:gd name="T30" fmla="*/ 32 w 90"/>
                <a:gd name="T31" fmla="*/ 0 h 24"/>
                <a:gd name="T32" fmla="*/ 24 w 90"/>
                <a:gd name="T33" fmla="*/ 4 h 24"/>
                <a:gd name="T34" fmla="*/ 16 w 90"/>
                <a:gd name="T35" fmla="*/ 6 h 24"/>
                <a:gd name="T36" fmla="*/ 8 w 90"/>
                <a:gd name="T37" fmla="*/ 12 h 24"/>
                <a:gd name="T38" fmla="*/ 0 w 90"/>
                <a:gd name="T39" fmla="*/ 20 h 24"/>
                <a:gd name="T40" fmla="*/ 0 w 90"/>
                <a:gd name="T41" fmla="*/ 2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0" h="24">
                  <a:moveTo>
                    <a:pt x="0" y="20"/>
                  </a:moveTo>
                  <a:lnTo>
                    <a:pt x="0" y="20"/>
                  </a:lnTo>
                  <a:lnTo>
                    <a:pt x="8" y="16"/>
                  </a:lnTo>
                  <a:lnTo>
                    <a:pt x="16" y="14"/>
                  </a:lnTo>
                  <a:lnTo>
                    <a:pt x="26" y="12"/>
                  </a:lnTo>
                  <a:lnTo>
                    <a:pt x="38" y="10"/>
                  </a:lnTo>
                  <a:lnTo>
                    <a:pt x="54" y="12"/>
                  </a:lnTo>
                  <a:lnTo>
                    <a:pt x="70" y="16"/>
                  </a:lnTo>
                  <a:lnTo>
                    <a:pt x="90" y="24"/>
                  </a:lnTo>
                  <a:lnTo>
                    <a:pt x="82" y="18"/>
                  </a:lnTo>
                  <a:lnTo>
                    <a:pt x="72" y="10"/>
                  </a:lnTo>
                  <a:lnTo>
                    <a:pt x="60" y="4"/>
                  </a:lnTo>
                  <a:lnTo>
                    <a:pt x="46" y="0"/>
                  </a:lnTo>
                  <a:lnTo>
                    <a:pt x="40" y="0"/>
                  </a:lnTo>
                  <a:lnTo>
                    <a:pt x="32" y="0"/>
                  </a:lnTo>
                  <a:lnTo>
                    <a:pt x="24" y="4"/>
                  </a:lnTo>
                  <a:lnTo>
                    <a:pt x="16" y="6"/>
                  </a:lnTo>
                  <a:lnTo>
                    <a:pt x="8" y="12"/>
                  </a:lnTo>
                  <a:lnTo>
                    <a:pt x="0" y="2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8" name="Freeform 32"/>
            <p:cNvSpPr>
              <a:spLocks/>
            </p:cNvSpPr>
            <p:nvPr/>
          </p:nvSpPr>
          <p:spPr bwMode="auto">
            <a:xfrm>
              <a:off x="4339" y="2590"/>
              <a:ext cx="52" cy="44"/>
            </a:xfrm>
            <a:custGeom>
              <a:avLst/>
              <a:gdLst>
                <a:gd name="T0" fmla="*/ 0 w 52"/>
                <a:gd name="T1" fmla="*/ 0 h 44"/>
                <a:gd name="T2" fmla="*/ 0 w 52"/>
                <a:gd name="T3" fmla="*/ 0 h 44"/>
                <a:gd name="T4" fmla="*/ 8 w 52"/>
                <a:gd name="T5" fmla="*/ 4 h 44"/>
                <a:gd name="T6" fmla="*/ 24 w 52"/>
                <a:gd name="T7" fmla="*/ 14 h 44"/>
                <a:gd name="T8" fmla="*/ 34 w 52"/>
                <a:gd name="T9" fmla="*/ 20 h 44"/>
                <a:gd name="T10" fmla="*/ 42 w 52"/>
                <a:gd name="T11" fmla="*/ 28 h 44"/>
                <a:gd name="T12" fmla="*/ 48 w 52"/>
                <a:gd name="T13" fmla="*/ 36 h 44"/>
                <a:gd name="T14" fmla="*/ 52 w 52"/>
                <a:gd name="T15" fmla="*/ 44 h 44"/>
                <a:gd name="T16" fmla="*/ 52 w 52"/>
                <a:gd name="T17" fmla="*/ 44 h 44"/>
                <a:gd name="T18" fmla="*/ 52 w 52"/>
                <a:gd name="T19" fmla="*/ 36 h 44"/>
                <a:gd name="T20" fmla="*/ 50 w 52"/>
                <a:gd name="T21" fmla="*/ 28 h 44"/>
                <a:gd name="T22" fmla="*/ 46 w 52"/>
                <a:gd name="T23" fmla="*/ 20 h 44"/>
                <a:gd name="T24" fmla="*/ 38 w 52"/>
                <a:gd name="T25" fmla="*/ 12 h 44"/>
                <a:gd name="T26" fmla="*/ 30 w 52"/>
                <a:gd name="T27" fmla="*/ 4 h 44"/>
                <a:gd name="T28" fmla="*/ 24 w 52"/>
                <a:gd name="T29" fmla="*/ 2 h 44"/>
                <a:gd name="T30" fmla="*/ 16 w 52"/>
                <a:gd name="T31" fmla="*/ 0 h 44"/>
                <a:gd name="T32" fmla="*/ 8 w 52"/>
                <a:gd name="T33" fmla="*/ 0 h 44"/>
                <a:gd name="T34" fmla="*/ 0 w 52"/>
                <a:gd name="T35" fmla="*/ 0 h 44"/>
                <a:gd name="T36" fmla="*/ 0 w 52"/>
                <a:gd name="T37" fmla="*/ 0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2" h="44">
                  <a:moveTo>
                    <a:pt x="0" y="0"/>
                  </a:moveTo>
                  <a:lnTo>
                    <a:pt x="0" y="0"/>
                  </a:lnTo>
                  <a:lnTo>
                    <a:pt x="8" y="4"/>
                  </a:lnTo>
                  <a:lnTo>
                    <a:pt x="24" y="14"/>
                  </a:lnTo>
                  <a:lnTo>
                    <a:pt x="34" y="20"/>
                  </a:lnTo>
                  <a:lnTo>
                    <a:pt x="42" y="28"/>
                  </a:lnTo>
                  <a:lnTo>
                    <a:pt x="48" y="36"/>
                  </a:lnTo>
                  <a:lnTo>
                    <a:pt x="52" y="44"/>
                  </a:lnTo>
                  <a:lnTo>
                    <a:pt x="52" y="36"/>
                  </a:lnTo>
                  <a:lnTo>
                    <a:pt x="50" y="28"/>
                  </a:lnTo>
                  <a:lnTo>
                    <a:pt x="46" y="20"/>
                  </a:lnTo>
                  <a:lnTo>
                    <a:pt x="38" y="12"/>
                  </a:lnTo>
                  <a:lnTo>
                    <a:pt x="30" y="4"/>
                  </a:lnTo>
                  <a:lnTo>
                    <a:pt x="24" y="2"/>
                  </a:lnTo>
                  <a:lnTo>
                    <a:pt x="16" y="0"/>
                  </a:lnTo>
                  <a:lnTo>
                    <a:pt x="8"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9" name="Freeform 33"/>
            <p:cNvSpPr>
              <a:spLocks/>
            </p:cNvSpPr>
            <p:nvPr/>
          </p:nvSpPr>
          <p:spPr bwMode="auto">
            <a:xfrm>
              <a:off x="4159" y="2644"/>
              <a:ext cx="86" cy="60"/>
            </a:xfrm>
            <a:custGeom>
              <a:avLst/>
              <a:gdLst>
                <a:gd name="T0" fmla="*/ 0 w 86"/>
                <a:gd name="T1" fmla="*/ 0 h 60"/>
                <a:gd name="T2" fmla="*/ 0 w 86"/>
                <a:gd name="T3" fmla="*/ 0 h 60"/>
                <a:gd name="T4" fmla="*/ 6 w 86"/>
                <a:gd name="T5" fmla="*/ 8 h 60"/>
                <a:gd name="T6" fmla="*/ 24 w 86"/>
                <a:gd name="T7" fmla="*/ 26 h 60"/>
                <a:gd name="T8" fmla="*/ 36 w 86"/>
                <a:gd name="T9" fmla="*/ 36 h 60"/>
                <a:gd name="T10" fmla="*/ 52 w 86"/>
                <a:gd name="T11" fmla="*/ 46 h 60"/>
                <a:gd name="T12" fmla="*/ 68 w 86"/>
                <a:gd name="T13" fmla="*/ 54 h 60"/>
                <a:gd name="T14" fmla="*/ 86 w 86"/>
                <a:gd name="T15" fmla="*/ 60 h 60"/>
                <a:gd name="T16" fmla="*/ 86 w 86"/>
                <a:gd name="T17" fmla="*/ 60 h 60"/>
                <a:gd name="T18" fmla="*/ 76 w 86"/>
                <a:gd name="T19" fmla="*/ 60 h 60"/>
                <a:gd name="T20" fmla="*/ 66 w 86"/>
                <a:gd name="T21" fmla="*/ 58 h 60"/>
                <a:gd name="T22" fmla="*/ 52 w 86"/>
                <a:gd name="T23" fmla="*/ 54 h 60"/>
                <a:gd name="T24" fmla="*/ 38 w 86"/>
                <a:gd name="T25" fmla="*/ 46 h 60"/>
                <a:gd name="T26" fmla="*/ 22 w 86"/>
                <a:gd name="T27" fmla="*/ 36 h 60"/>
                <a:gd name="T28" fmla="*/ 16 w 86"/>
                <a:gd name="T29" fmla="*/ 30 h 60"/>
                <a:gd name="T30" fmla="*/ 10 w 86"/>
                <a:gd name="T31" fmla="*/ 22 h 60"/>
                <a:gd name="T32" fmla="*/ 4 w 86"/>
                <a:gd name="T33" fmla="*/ 12 h 60"/>
                <a:gd name="T34" fmla="*/ 0 w 86"/>
                <a:gd name="T35" fmla="*/ 0 h 60"/>
                <a:gd name="T36" fmla="*/ 0 w 86"/>
                <a:gd name="T37" fmla="*/ 0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6" h="60">
                  <a:moveTo>
                    <a:pt x="0" y="0"/>
                  </a:moveTo>
                  <a:lnTo>
                    <a:pt x="0" y="0"/>
                  </a:lnTo>
                  <a:lnTo>
                    <a:pt x="6" y="8"/>
                  </a:lnTo>
                  <a:lnTo>
                    <a:pt x="24" y="26"/>
                  </a:lnTo>
                  <a:lnTo>
                    <a:pt x="36" y="36"/>
                  </a:lnTo>
                  <a:lnTo>
                    <a:pt x="52" y="46"/>
                  </a:lnTo>
                  <a:lnTo>
                    <a:pt x="68" y="54"/>
                  </a:lnTo>
                  <a:lnTo>
                    <a:pt x="86" y="60"/>
                  </a:lnTo>
                  <a:lnTo>
                    <a:pt x="76" y="60"/>
                  </a:lnTo>
                  <a:lnTo>
                    <a:pt x="66" y="58"/>
                  </a:lnTo>
                  <a:lnTo>
                    <a:pt x="52" y="54"/>
                  </a:lnTo>
                  <a:lnTo>
                    <a:pt x="38" y="46"/>
                  </a:lnTo>
                  <a:lnTo>
                    <a:pt x="22" y="36"/>
                  </a:lnTo>
                  <a:lnTo>
                    <a:pt x="16" y="30"/>
                  </a:lnTo>
                  <a:lnTo>
                    <a:pt x="10" y="22"/>
                  </a:lnTo>
                  <a:lnTo>
                    <a:pt x="4" y="12"/>
                  </a:lnTo>
                  <a:lnTo>
                    <a:pt x="0" y="0"/>
                  </a:lnTo>
                  <a:close/>
                </a:path>
              </a:pathLst>
            </a:custGeom>
            <a:solidFill>
              <a:srgbClr val="433E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0" name="Freeform 34"/>
            <p:cNvSpPr>
              <a:spLocks/>
            </p:cNvSpPr>
            <p:nvPr/>
          </p:nvSpPr>
          <p:spPr bwMode="auto">
            <a:xfrm>
              <a:off x="4085" y="2528"/>
              <a:ext cx="82" cy="94"/>
            </a:xfrm>
            <a:custGeom>
              <a:avLst/>
              <a:gdLst>
                <a:gd name="T0" fmla="*/ 0 w 82"/>
                <a:gd name="T1" fmla="*/ 74 h 94"/>
                <a:gd name="T2" fmla="*/ 0 w 82"/>
                <a:gd name="T3" fmla="*/ 74 h 94"/>
                <a:gd name="T4" fmla="*/ 0 w 82"/>
                <a:gd name="T5" fmla="*/ 60 h 94"/>
                <a:gd name="T6" fmla="*/ 2 w 82"/>
                <a:gd name="T7" fmla="*/ 46 h 94"/>
                <a:gd name="T8" fmla="*/ 4 w 82"/>
                <a:gd name="T9" fmla="*/ 32 h 94"/>
                <a:gd name="T10" fmla="*/ 10 w 82"/>
                <a:gd name="T11" fmla="*/ 18 h 94"/>
                <a:gd name="T12" fmla="*/ 14 w 82"/>
                <a:gd name="T13" fmla="*/ 12 h 94"/>
                <a:gd name="T14" fmla="*/ 20 w 82"/>
                <a:gd name="T15" fmla="*/ 6 h 94"/>
                <a:gd name="T16" fmla="*/ 26 w 82"/>
                <a:gd name="T17" fmla="*/ 2 h 94"/>
                <a:gd name="T18" fmla="*/ 34 w 82"/>
                <a:gd name="T19" fmla="*/ 0 h 94"/>
                <a:gd name="T20" fmla="*/ 42 w 82"/>
                <a:gd name="T21" fmla="*/ 0 h 94"/>
                <a:gd name="T22" fmla="*/ 54 w 82"/>
                <a:gd name="T23" fmla="*/ 2 h 94"/>
                <a:gd name="T24" fmla="*/ 54 w 82"/>
                <a:gd name="T25" fmla="*/ 2 h 94"/>
                <a:gd name="T26" fmla="*/ 62 w 82"/>
                <a:gd name="T27" fmla="*/ 6 h 94"/>
                <a:gd name="T28" fmla="*/ 68 w 82"/>
                <a:gd name="T29" fmla="*/ 12 h 94"/>
                <a:gd name="T30" fmla="*/ 76 w 82"/>
                <a:gd name="T31" fmla="*/ 22 h 94"/>
                <a:gd name="T32" fmla="*/ 80 w 82"/>
                <a:gd name="T33" fmla="*/ 34 h 94"/>
                <a:gd name="T34" fmla="*/ 82 w 82"/>
                <a:gd name="T35" fmla="*/ 42 h 94"/>
                <a:gd name="T36" fmla="*/ 82 w 82"/>
                <a:gd name="T37" fmla="*/ 50 h 94"/>
                <a:gd name="T38" fmla="*/ 80 w 82"/>
                <a:gd name="T39" fmla="*/ 60 h 94"/>
                <a:gd name="T40" fmla="*/ 76 w 82"/>
                <a:gd name="T41" fmla="*/ 70 h 94"/>
                <a:gd name="T42" fmla="*/ 72 w 82"/>
                <a:gd name="T43" fmla="*/ 80 h 94"/>
                <a:gd name="T44" fmla="*/ 64 w 82"/>
                <a:gd name="T45" fmla="*/ 94 h 94"/>
                <a:gd name="T46" fmla="*/ 64 w 82"/>
                <a:gd name="T47" fmla="*/ 94 h 94"/>
                <a:gd name="T48" fmla="*/ 60 w 82"/>
                <a:gd name="T49" fmla="*/ 90 h 94"/>
                <a:gd name="T50" fmla="*/ 46 w 82"/>
                <a:gd name="T51" fmla="*/ 84 h 94"/>
                <a:gd name="T52" fmla="*/ 24 w 82"/>
                <a:gd name="T53" fmla="*/ 76 h 94"/>
                <a:gd name="T54" fmla="*/ 14 w 82"/>
                <a:gd name="T55" fmla="*/ 74 h 94"/>
                <a:gd name="T56" fmla="*/ 0 w 82"/>
                <a:gd name="T57" fmla="*/ 74 h 94"/>
                <a:gd name="T58" fmla="*/ 0 w 82"/>
                <a:gd name="T59" fmla="*/ 74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 h="94">
                  <a:moveTo>
                    <a:pt x="0" y="74"/>
                  </a:moveTo>
                  <a:lnTo>
                    <a:pt x="0" y="74"/>
                  </a:lnTo>
                  <a:lnTo>
                    <a:pt x="0" y="60"/>
                  </a:lnTo>
                  <a:lnTo>
                    <a:pt x="2" y="46"/>
                  </a:lnTo>
                  <a:lnTo>
                    <a:pt x="4" y="32"/>
                  </a:lnTo>
                  <a:lnTo>
                    <a:pt x="10" y="18"/>
                  </a:lnTo>
                  <a:lnTo>
                    <a:pt x="14" y="12"/>
                  </a:lnTo>
                  <a:lnTo>
                    <a:pt x="20" y="6"/>
                  </a:lnTo>
                  <a:lnTo>
                    <a:pt x="26" y="2"/>
                  </a:lnTo>
                  <a:lnTo>
                    <a:pt x="34" y="0"/>
                  </a:lnTo>
                  <a:lnTo>
                    <a:pt x="42" y="0"/>
                  </a:lnTo>
                  <a:lnTo>
                    <a:pt x="54" y="2"/>
                  </a:lnTo>
                  <a:lnTo>
                    <a:pt x="62" y="6"/>
                  </a:lnTo>
                  <a:lnTo>
                    <a:pt x="68" y="12"/>
                  </a:lnTo>
                  <a:lnTo>
                    <a:pt x="76" y="22"/>
                  </a:lnTo>
                  <a:lnTo>
                    <a:pt x="80" y="34"/>
                  </a:lnTo>
                  <a:lnTo>
                    <a:pt x="82" y="42"/>
                  </a:lnTo>
                  <a:lnTo>
                    <a:pt x="82" y="50"/>
                  </a:lnTo>
                  <a:lnTo>
                    <a:pt x="80" y="60"/>
                  </a:lnTo>
                  <a:lnTo>
                    <a:pt x="76" y="70"/>
                  </a:lnTo>
                  <a:lnTo>
                    <a:pt x="72" y="80"/>
                  </a:lnTo>
                  <a:lnTo>
                    <a:pt x="64" y="94"/>
                  </a:lnTo>
                  <a:lnTo>
                    <a:pt x="60" y="90"/>
                  </a:lnTo>
                  <a:lnTo>
                    <a:pt x="46" y="84"/>
                  </a:lnTo>
                  <a:lnTo>
                    <a:pt x="24" y="76"/>
                  </a:lnTo>
                  <a:lnTo>
                    <a:pt x="14" y="74"/>
                  </a:lnTo>
                  <a:lnTo>
                    <a:pt x="0" y="7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1" name="Freeform 35"/>
            <p:cNvSpPr>
              <a:spLocks/>
            </p:cNvSpPr>
            <p:nvPr/>
          </p:nvSpPr>
          <p:spPr bwMode="auto">
            <a:xfrm>
              <a:off x="4091" y="2534"/>
              <a:ext cx="72" cy="82"/>
            </a:xfrm>
            <a:custGeom>
              <a:avLst/>
              <a:gdLst>
                <a:gd name="T0" fmla="*/ 0 w 72"/>
                <a:gd name="T1" fmla="*/ 62 h 82"/>
                <a:gd name="T2" fmla="*/ 0 w 72"/>
                <a:gd name="T3" fmla="*/ 62 h 82"/>
                <a:gd name="T4" fmla="*/ 0 w 72"/>
                <a:gd name="T5" fmla="*/ 50 h 82"/>
                <a:gd name="T6" fmla="*/ 0 w 72"/>
                <a:gd name="T7" fmla="*/ 38 h 82"/>
                <a:gd name="T8" fmla="*/ 2 w 72"/>
                <a:gd name="T9" fmla="*/ 26 h 82"/>
                <a:gd name="T10" fmla="*/ 8 w 72"/>
                <a:gd name="T11" fmla="*/ 14 h 82"/>
                <a:gd name="T12" fmla="*/ 10 w 72"/>
                <a:gd name="T13" fmla="*/ 8 h 82"/>
                <a:gd name="T14" fmla="*/ 16 w 72"/>
                <a:gd name="T15" fmla="*/ 4 h 82"/>
                <a:gd name="T16" fmla="*/ 22 w 72"/>
                <a:gd name="T17" fmla="*/ 0 h 82"/>
                <a:gd name="T18" fmla="*/ 28 w 72"/>
                <a:gd name="T19" fmla="*/ 0 h 82"/>
                <a:gd name="T20" fmla="*/ 36 w 72"/>
                <a:gd name="T21" fmla="*/ 0 h 82"/>
                <a:gd name="T22" fmla="*/ 46 w 72"/>
                <a:gd name="T23" fmla="*/ 2 h 82"/>
                <a:gd name="T24" fmla="*/ 46 w 72"/>
                <a:gd name="T25" fmla="*/ 2 h 82"/>
                <a:gd name="T26" fmla="*/ 54 w 72"/>
                <a:gd name="T27" fmla="*/ 6 h 82"/>
                <a:gd name="T28" fmla="*/ 60 w 72"/>
                <a:gd name="T29" fmla="*/ 10 h 82"/>
                <a:gd name="T30" fmla="*/ 66 w 72"/>
                <a:gd name="T31" fmla="*/ 18 h 82"/>
                <a:gd name="T32" fmla="*/ 70 w 72"/>
                <a:gd name="T33" fmla="*/ 30 h 82"/>
                <a:gd name="T34" fmla="*/ 72 w 72"/>
                <a:gd name="T35" fmla="*/ 44 h 82"/>
                <a:gd name="T36" fmla="*/ 70 w 72"/>
                <a:gd name="T37" fmla="*/ 52 h 82"/>
                <a:gd name="T38" fmla="*/ 68 w 72"/>
                <a:gd name="T39" fmla="*/ 60 h 82"/>
                <a:gd name="T40" fmla="*/ 62 w 72"/>
                <a:gd name="T41" fmla="*/ 72 h 82"/>
                <a:gd name="T42" fmla="*/ 56 w 72"/>
                <a:gd name="T43" fmla="*/ 82 h 82"/>
                <a:gd name="T44" fmla="*/ 56 w 72"/>
                <a:gd name="T45" fmla="*/ 82 h 82"/>
                <a:gd name="T46" fmla="*/ 40 w 72"/>
                <a:gd name="T47" fmla="*/ 74 h 82"/>
                <a:gd name="T48" fmla="*/ 22 w 72"/>
                <a:gd name="T49" fmla="*/ 66 h 82"/>
                <a:gd name="T50" fmla="*/ 0 w 72"/>
                <a:gd name="T51" fmla="*/ 62 h 82"/>
                <a:gd name="T52" fmla="*/ 0 w 72"/>
                <a:gd name="T53" fmla="*/ 62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2" h="82">
                  <a:moveTo>
                    <a:pt x="0" y="62"/>
                  </a:moveTo>
                  <a:lnTo>
                    <a:pt x="0" y="62"/>
                  </a:lnTo>
                  <a:lnTo>
                    <a:pt x="0" y="50"/>
                  </a:lnTo>
                  <a:lnTo>
                    <a:pt x="0" y="38"/>
                  </a:lnTo>
                  <a:lnTo>
                    <a:pt x="2" y="26"/>
                  </a:lnTo>
                  <a:lnTo>
                    <a:pt x="8" y="14"/>
                  </a:lnTo>
                  <a:lnTo>
                    <a:pt x="10" y="8"/>
                  </a:lnTo>
                  <a:lnTo>
                    <a:pt x="16" y="4"/>
                  </a:lnTo>
                  <a:lnTo>
                    <a:pt x="22" y="0"/>
                  </a:lnTo>
                  <a:lnTo>
                    <a:pt x="28" y="0"/>
                  </a:lnTo>
                  <a:lnTo>
                    <a:pt x="36" y="0"/>
                  </a:lnTo>
                  <a:lnTo>
                    <a:pt x="46" y="2"/>
                  </a:lnTo>
                  <a:lnTo>
                    <a:pt x="54" y="6"/>
                  </a:lnTo>
                  <a:lnTo>
                    <a:pt x="60" y="10"/>
                  </a:lnTo>
                  <a:lnTo>
                    <a:pt x="66" y="18"/>
                  </a:lnTo>
                  <a:lnTo>
                    <a:pt x="70" y="30"/>
                  </a:lnTo>
                  <a:lnTo>
                    <a:pt x="72" y="44"/>
                  </a:lnTo>
                  <a:lnTo>
                    <a:pt x="70" y="52"/>
                  </a:lnTo>
                  <a:lnTo>
                    <a:pt x="68" y="60"/>
                  </a:lnTo>
                  <a:lnTo>
                    <a:pt x="62" y="72"/>
                  </a:lnTo>
                  <a:lnTo>
                    <a:pt x="56" y="82"/>
                  </a:lnTo>
                  <a:lnTo>
                    <a:pt x="40" y="74"/>
                  </a:lnTo>
                  <a:lnTo>
                    <a:pt x="22" y="66"/>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2" name="Freeform 36"/>
            <p:cNvSpPr>
              <a:spLocks/>
            </p:cNvSpPr>
            <p:nvPr/>
          </p:nvSpPr>
          <p:spPr bwMode="auto">
            <a:xfrm>
              <a:off x="4069" y="2598"/>
              <a:ext cx="32" cy="6"/>
            </a:xfrm>
            <a:custGeom>
              <a:avLst/>
              <a:gdLst>
                <a:gd name="T0" fmla="*/ 32 w 32"/>
                <a:gd name="T1" fmla="*/ 6 h 6"/>
                <a:gd name="T2" fmla="*/ 32 w 32"/>
                <a:gd name="T3" fmla="*/ 6 h 6"/>
                <a:gd name="T4" fmla="*/ 18 w 32"/>
                <a:gd name="T5" fmla="*/ 4 h 6"/>
                <a:gd name="T6" fmla="*/ 8 w 32"/>
                <a:gd name="T7" fmla="*/ 4 h 6"/>
                <a:gd name="T8" fmla="*/ 0 w 32"/>
                <a:gd name="T9" fmla="*/ 6 h 6"/>
                <a:gd name="T10" fmla="*/ 0 w 32"/>
                <a:gd name="T11" fmla="*/ 6 h 6"/>
                <a:gd name="T12" fmla="*/ 2 w 32"/>
                <a:gd name="T13" fmla="*/ 4 h 6"/>
                <a:gd name="T14" fmla="*/ 8 w 32"/>
                <a:gd name="T15" fmla="*/ 2 h 6"/>
                <a:gd name="T16" fmla="*/ 18 w 32"/>
                <a:gd name="T17" fmla="*/ 0 h 6"/>
                <a:gd name="T18" fmla="*/ 30 w 32"/>
                <a:gd name="T19" fmla="*/ 2 h 6"/>
                <a:gd name="T20" fmla="*/ 32 w 3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6">
                  <a:moveTo>
                    <a:pt x="32" y="6"/>
                  </a:moveTo>
                  <a:lnTo>
                    <a:pt x="32" y="6"/>
                  </a:lnTo>
                  <a:lnTo>
                    <a:pt x="18" y="4"/>
                  </a:lnTo>
                  <a:lnTo>
                    <a:pt x="8" y="4"/>
                  </a:lnTo>
                  <a:lnTo>
                    <a:pt x="0" y="6"/>
                  </a:lnTo>
                  <a:lnTo>
                    <a:pt x="2" y="4"/>
                  </a:lnTo>
                  <a:lnTo>
                    <a:pt x="8" y="2"/>
                  </a:lnTo>
                  <a:lnTo>
                    <a:pt x="18" y="0"/>
                  </a:lnTo>
                  <a:lnTo>
                    <a:pt x="30" y="2"/>
                  </a:lnTo>
                  <a:lnTo>
                    <a:pt x="32" y="6"/>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3" name="Freeform 37"/>
            <p:cNvSpPr>
              <a:spLocks/>
            </p:cNvSpPr>
            <p:nvPr/>
          </p:nvSpPr>
          <p:spPr bwMode="auto">
            <a:xfrm>
              <a:off x="4089" y="2550"/>
              <a:ext cx="54" cy="58"/>
            </a:xfrm>
            <a:custGeom>
              <a:avLst/>
              <a:gdLst>
                <a:gd name="T0" fmla="*/ 42 w 54"/>
                <a:gd name="T1" fmla="*/ 58 h 58"/>
                <a:gd name="T2" fmla="*/ 42 w 54"/>
                <a:gd name="T3" fmla="*/ 58 h 58"/>
                <a:gd name="T4" fmla="*/ 46 w 54"/>
                <a:gd name="T5" fmla="*/ 52 h 58"/>
                <a:gd name="T6" fmla="*/ 50 w 54"/>
                <a:gd name="T7" fmla="*/ 46 h 58"/>
                <a:gd name="T8" fmla="*/ 52 w 54"/>
                <a:gd name="T9" fmla="*/ 38 h 58"/>
                <a:gd name="T10" fmla="*/ 54 w 54"/>
                <a:gd name="T11" fmla="*/ 30 h 58"/>
                <a:gd name="T12" fmla="*/ 54 w 54"/>
                <a:gd name="T13" fmla="*/ 20 h 58"/>
                <a:gd name="T14" fmla="*/ 48 w 54"/>
                <a:gd name="T15" fmla="*/ 12 h 58"/>
                <a:gd name="T16" fmla="*/ 40 w 54"/>
                <a:gd name="T17" fmla="*/ 4 h 58"/>
                <a:gd name="T18" fmla="*/ 40 w 54"/>
                <a:gd name="T19" fmla="*/ 4 h 58"/>
                <a:gd name="T20" fmla="*/ 32 w 54"/>
                <a:gd name="T21" fmla="*/ 2 h 58"/>
                <a:gd name="T22" fmla="*/ 24 w 54"/>
                <a:gd name="T23" fmla="*/ 0 h 58"/>
                <a:gd name="T24" fmla="*/ 18 w 54"/>
                <a:gd name="T25" fmla="*/ 0 h 58"/>
                <a:gd name="T26" fmla="*/ 14 w 54"/>
                <a:gd name="T27" fmla="*/ 0 h 58"/>
                <a:gd name="T28" fmla="*/ 6 w 54"/>
                <a:gd name="T29" fmla="*/ 4 h 58"/>
                <a:gd name="T30" fmla="*/ 4 w 54"/>
                <a:gd name="T31" fmla="*/ 6 h 58"/>
                <a:gd name="T32" fmla="*/ 4 w 54"/>
                <a:gd name="T33" fmla="*/ 6 h 58"/>
                <a:gd name="T34" fmla="*/ 0 w 54"/>
                <a:gd name="T35" fmla="*/ 22 h 58"/>
                <a:gd name="T36" fmla="*/ 0 w 54"/>
                <a:gd name="T37" fmla="*/ 36 h 58"/>
                <a:gd name="T38" fmla="*/ 0 w 54"/>
                <a:gd name="T39" fmla="*/ 42 h 58"/>
                <a:gd name="T40" fmla="*/ 2 w 54"/>
                <a:gd name="T41" fmla="*/ 48 h 58"/>
                <a:gd name="T42" fmla="*/ 2 w 54"/>
                <a:gd name="T43" fmla="*/ 48 h 58"/>
                <a:gd name="T44" fmla="*/ 12 w 54"/>
                <a:gd name="T45" fmla="*/ 50 h 58"/>
                <a:gd name="T46" fmla="*/ 42 w 54"/>
                <a:gd name="T47" fmla="*/ 58 h 58"/>
                <a:gd name="T48" fmla="*/ 42 w 54"/>
                <a:gd name="T49" fmla="*/ 58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 h="58">
                  <a:moveTo>
                    <a:pt x="42" y="58"/>
                  </a:moveTo>
                  <a:lnTo>
                    <a:pt x="42" y="58"/>
                  </a:lnTo>
                  <a:lnTo>
                    <a:pt x="46" y="52"/>
                  </a:lnTo>
                  <a:lnTo>
                    <a:pt x="50" y="46"/>
                  </a:lnTo>
                  <a:lnTo>
                    <a:pt x="52" y="38"/>
                  </a:lnTo>
                  <a:lnTo>
                    <a:pt x="54" y="30"/>
                  </a:lnTo>
                  <a:lnTo>
                    <a:pt x="54" y="20"/>
                  </a:lnTo>
                  <a:lnTo>
                    <a:pt x="48" y="12"/>
                  </a:lnTo>
                  <a:lnTo>
                    <a:pt x="40" y="4"/>
                  </a:lnTo>
                  <a:lnTo>
                    <a:pt x="32" y="2"/>
                  </a:lnTo>
                  <a:lnTo>
                    <a:pt x="24" y="0"/>
                  </a:lnTo>
                  <a:lnTo>
                    <a:pt x="18" y="0"/>
                  </a:lnTo>
                  <a:lnTo>
                    <a:pt x="14" y="0"/>
                  </a:lnTo>
                  <a:lnTo>
                    <a:pt x="6" y="4"/>
                  </a:lnTo>
                  <a:lnTo>
                    <a:pt x="4" y="6"/>
                  </a:lnTo>
                  <a:lnTo>
                    <a:pt x="0" y="22"/>
                  </a:lnTo>
                  <a:lnTo>
                    <a:pt x="0" y="36"/>
                  </a:lnTo>
                  <a:lnTo>
                    <a:pt x="0" y="42"/>
                  </a:lnTo>
                  <a:lnTo>
                    <a:pt x="2" y="48"/>
                  </a:lnTo>
                  <a:lnTo>
                    <a:pt x="12" y="50"/>
                  </a:lnTo>
                  <a:lnTo>
                    <a:pt x="42"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4" name="Freeform 38"/>
            <p:cNvSpPr>
              <a:spLocks/>
            </p:cNvSpPr>
            <p:nvPr/>
          </p:nvSpPr>
          <p:spPr bwMode="auto">
            <a:xfrm>
              <a:off x="4111" y="2558"/>
              <a:ext cx="20" cy="34"/>
            </a:xfrm>
            <a:custGeom>
              <a:avLst/>
              <a:gdLst>
                <a:gd name="T0" fmla="*/ 18 w 20"/>
                <a:gd name="T1" fmla="*/ 34 h 34"/>
                <a:gd name="T2" fmla="*/ 8 w 20"/>
                <a:gd name="T3" fmla="*/ 30 h 34"/>
                <a:gd name="T4" fmla="*/ 8 w 20"/>
                <a:gd name="T5" fmla="*/ 30 h 34"/>
                <a:gd name="T6" fmla="*/ 8 w 20"/>
                <a:gd name="T7" fmla="*/ 24 h 34"/>
                <a:gd name="T8" fmla="*/ 6 w 20"/>
                <a:gd name="T9" fmla="*/ 20 h 34"/>
                <a:gd name="T10" fmla="*/ 0 w 20"/>
                <a:gd name="T11" fmla="*/ 14 h 34"/>
                <a:gd name="T12" fmla="*/ 4 w 20"/>
                <a:gd name="T13" fmla="*/ 0 h 34"/>
                <a:gd name="T14" fmla="*/ 4 w 20"/>
                <a:gd name="T15" fmla="*/ 0 h 34"/>
                <a:gd name="T16" fmla="*/ 8 w 20"/>
                <a:gd name="T17" fmla="*/ 2 h 34"/>
                <a:gd name="T18" fmla="*/ 16 w 20"/>
                <a:gd name="T19" fmla="*/ 8 h 34"/>
                <a:gd name="T20" fmla="*/ 18 w 20"/>
                <a:gd name="T21" fmla="*/ 12 h 34"/>
                <a:gd name="T22" fmla="*/ 20 w 20"/>
                <a:gd name="T23" fmla="*/ 18 h 34"/>
                <a:gd name="T24" fmla="*/ 20 w 20"/>
                <a:gd name="T25" fmla="*/ 24 h 34"/>
                <a:gd name="T26" fmla="*/ 18 w 20"/>
                <a:gd name="T27" fmla="*/ 34 h 34"/>
                <a:gd name="T28" fmla="*/ 18 w 20"/>
                <a:gd name="T29" fmla="*/ 34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34">
                  <a:moveTo>
                    <a:pt x="18" y="34"/>
                  </a:moveTo>
                  <a:lnTo>
                    <a:pt x="8" y="30"/>
                  </a:lnTo>
                  <a:lnTo>
                    <a:pt x="8" y="24"/>
                  </a:lnTo>
                  <a:lnTo>
                    <a:pt x="6" y="20"/>
                  </a:lnTo>
                  <a:lnTo>
                    <a:pt x="0" y="14"/>
                  </a:lnTo>
                  <a:lnTo>
                    <a:pt x="4" y="0"/>
                  </a:lnTo>
                  <a:lnTo>
                    <a:pt x="8" y="2"/>
                  </a:lnTo>
                  <a:lnTo>
                    <a:pt x="16" y="8"/>
                  </a:lnTo>
                  <a:lnTo>
                    <a:pt x="18" y="12"/>
                  </a:lnTo>
                  <a:lnTo>
                    <a:pt x="20" y="18"/>
                  </a:lnTo>
                  <a:lnTo>
                    <a:pt x="20" y="24"/>
                  </a:lnTo>
                  <a:lnTo>
                    <a:pt x="18" y="34"/>
                  </a:lnTo>
                  <a:close/>
                </a:path>
              </a:pathLst>
            </a:custGeom>
            <a:solidFill>
              <a:srgbClr val="0E4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5" name="Freeform 39"/>
            <p:cNvSpPr>
              <a:spLocks/>
            </p:cNvSpPr>
            <p:nvPr/>
          </p:nvSpPr>
          <p:spPr bwMode="auto">
            <a:xfrm>
              <a:off x="4125" y="2558"/>
              <a:ext cx="18" cy="16"/>
            </a:xfrm>
            <a:custGeom>
              <a:avLst/>
              <a:gdLst>
                <a:gd name="T0" fmla="*/ 0 w 18"/>
                <a:gd name="T1" fmla="*/ 4 h 16"/>
                <a:gd name="T2" fmla="*/ 0 w 18"/>
                <a:gd name="T3" fmla="*/ 4 h 16"/>
                <a:gd name="T4" fmla="*/ 0 w 18"/>
                <a:gd name="T5" fmla="*/ 8 h 16"/>
                <a:gd name="T6" fmla="*/ 0 w 18"/>
                <a:gd name="T7" fmla="*/ 10 h 16"/>
                <a:gd name="T8" fmla="*/ 2 w 18"/>
                <a:gd name="T9" fmla="*/ 14 h 16"/>
                <a:gd name="T10" fmla="*/ 6 w 18"/>
                <a:gd name="T11" fmla="*/ 16 h 16"/>
                <a:gd name="T12" fmla="*/ 6 w 18"/>
                <a:gd name="T13" fmla="*/ 16 h 16"/>
                <a:gd name="T14" fmla="*/ 8 w 18"/>
                <a:gd name="T15" fmla="*/ 16 h 16"/>
                <a:gd name="T16" fmla="*/ 12 w 18"/>
                <a:gd name="T17" fmla="*/ 16 h 16"/>
                <a:gd name="T18" fmla="*/ 16 w 18"/>
                <a:gd name="T19" fmla="*/ 16 h 16"/>
                <a:gd name="T20" fmla="*/ 18 w 18"/>
                <a:gd name="T21" fmla="*/ 12 h 16"/>
                <a:gd name="T22" fmla="*/ 18 w 18"/>
                <a:gd name="T23" fmla="*/ 12 h 16"/>
                <a:gd name="T24" fmla="*/ 18 w 18"/>
                <a:gd name="T25" fmla="*/ 8 h 16"/>
                <a:gd name="T26" fmla="*/ 18 w 18"/>
                <a:gd name="T27" fmla="*/ 6 h 16"/>
                <a:gd name="T28" fmla="*/ 16 w 18"/>
                <a:gd name="T29" fmla="*/ 2 h 16"/>
                <a:gd name="T30" fmla="*/ 12 w 18"/>
                <a:gd name="T31" fmla="*/ 0 h 16"/>
                <a:gd name="T32" fmla="*/ 12 w 18"/>
                <a:gd name="T33" fmla="*/ 0 h 16"/>
                <a:gd name="T34" fmla="*/ 10 w 18"/>
                <a:gd name="T35" fmla="*/ 0 h 16"/>
                <a:gd name="T36" fmla="*/ 6 w 18"/>
                <a:gd name="T37" fmla="*/ 0 h 16"/>
                <a:gd name="T38" fmla="*/ 2 w 18"/>
                <a:gd name="T39" fmla="*/ 0 h 16"/>
                <a:gd name="T40" fmla="*/ 0 w 18"/>
                <a:gd name="T41" fmla="*/ 4 h 16"/>
                <a:gd name="T42" fmla="*/ 0 w 18"/>
                <a:gd name="T43" fmla="*/ 4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 h="16">
                  <a:moveTo>
                    <a:pt x="0" y="4"/>
                  </a:moveTo>
                  <a:lnTo>
                    <a:pt x="0" y="4"/>
                  </a:lnTo>
                  <a:lnTo>
                    <a:pt x="0" y="8"/>
                  </a:lnTo>
                  <a:lnTo>
                    <a:pt x="0" y="10"/>
                  </a:lnTo>
                  <a:lnTo>
                    <a:pt x="2" y="14"/>
                  </a:lnTo>
                  <a:lnTo>
                    <a:pt x="6" y="16"/>
                  </a:lnTo>
                  <a:lnTo>
                    <a:pt x="8" y="16"/>
                  </a:lnTo>
                  <a:lnTo>
                    <a:pt x="12" y="16"/>
                  </a:lnTo>
                  <a:lnTo>
                    <a:pt x="16" y="16"/>
                  </a:lnTo>
                  <a:lnTo>
                    <a:pt x="18" y="12"/>
                  </a:lnTo>
                  <a:lnTo>
                    <a:pt x="18" y="8"/>
                  </a:lnTo>
                  <a:lnTo>
                    <a:pt x="18" y="6"/>
                  </a:lnTo>
                  <a:lnTo>
                    <a:pt x="16" y="2"/>
                  </a:lnTo>
                  <a:lnTo>
                    <a:pt x="12" y="0"/>
                  </a:lnTo>
                  <a:lnTo>
                    <a:pt x="10" y="0"/>
                  </a:lnTo>
                  <a:lnTo>
                    <a:pt x="6" y="0"/>
                  </a:lnTo>
                  <a:lnTo>
                    <a:pt x="2"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6" name="Freeform 40"/>
            <p:cNvSpPr>
              <a:spLocks/>
            </p:cNvSpPr>
            <p:nvPr/>
          </p:nvSpPr>
          <p:spPr bwMode="auto">
            <a:xfrm>
              <a:off x="4205" y="2634"/>
              <a:ext cx="40" cy="30"/>
            </a:xfrm>
            <a:custGeom>
              <a:avLst/>
              <a:gdLst>
                <a:gd name="T0" fmla="*/ 0 w 40"/>
                <a:gd name="T1" fmla="*/ 10 h 30"/>
                <a:gd name="T2" fmla="*/ 0 w 40"/>
                <a:gd name="T3" fmla="*/ 10 h 30"/>
                <a:gd name="T4" fmla="*/ 0 w 40"/>
                <a:gd name="T5" fmla="*/ 16 h 30"/>
                <a:gd name="T6" fmla="*/ 4 w 40"/>
                <a:gd name="T7" fmla="*/ 22 h 30"/>
                <a:gd name="T8" fmla="*/ 8 w 40"/>
                <a:gd name="T9" fmla="*/ 26 h 30"/>
                <a:gd name="T10" fmla="*/ 16 w 40"/>
                <a:gd name="T11" fmla="*/ 30 h 30"/>
                <a:gd name="T12" fmla="*/ 16 w 40"/>
                <a:gd name="T13" fmla="*/ 30 h 30"/>
                <a:gd name="T14" fmla="*/ 24 w 40"/>
                <a:gd name="T15" fmla="*/ 30 h 30"/>
                <a:gd name="T16" fmla="*/ 32 w 40"/>
                <a:gd name="T17" fmla="*/ 30 h 30"/>
                <a:gd name="T18" fmla="*/ 36 w 40"/>
                <a:gd name="T19" fmla="*/ 26 h 30"/>
                <a:gd name="T20" fmla="*/ 40 w 40"/>
                <a:gd name="T21" fmla="*/ 20 h 30"/>
                <a:gd name="T22" fmla="*/ 40 w 40"/>
                <a:gd name="T23" fmla="*/ 20 h 30"/>
                <a:gd name="T24" fmla="*/ 40 w 40"/>
                <a:gd name="T25" fmla="*/ 14 h 30"/>
                <a:gd name="T26" fmla="*/ 38 w 40"/>
                <a:gd name="T27" fmla="*/ 8 h 30"/>
                <a:gd name="T28" fmla="*/ 32 w 40"/>
                <a:gd name="T29" fmla="*/ 4 h 30"/>
                <a:gd name="T30" fmla="*/ 24 w 40"/>
                <a:gd name="T31" fmla="*/ 0 h 30"/>
                <a:gd name="T32" fmla="*/ 24 w 40"/>
                <a:gd name="T33" fmla="*/ 0 h 30"/>
                <a:gd name="T34" fmla="*/ 16 w 40"/>
                <a:gd name="T35" fmla="*/ 0 h 30"/>
                <a:gd name="T36" fmla="*/ 10 w 40"/>
                <a:gd name="T37" fmla="*/ 0 h 30"/>
                <a:gd name="T38" fmla="*/ 4 w 40"/>
                <a:gd name="T39" fmla="*/ 4 h 30"/>
                <a:gd name="T40" fmla="*/ 0 w 40"/>
                <a:gd name="T41" fmla="*/ 10 h 30"/>
                <a:gd name="T42" fmla="*/ 0 w 40"/>
                <a:gd name="T43" fmla="*/ 10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30">
                  <a:moveTo>
                    <a:pt x="0" y="10"/>
                  </a:moveTo>
                  <a:lnTo>
                    <a:pt x="0" y="10"/>
                  </a:lnTo>
                  <a:lnTo>
                    <a:pt x="0" y="16"/>
                  </a:lnTo>
                  <a:lnTo>
                    <a:pt x="4" y="22"/>
                  </a:lnTo>
                  <a:lnTo>
                    <a:pt x="8" y="26"/>
                  </a:lnTo>
                  <a:lnTo>
                    <a:pt x="16" y="30"/>
                  </a:lnTo>
                  <a:lnTo>
                    <a:pt x="24" y="30"/>
                  </a:lnTo>
                  <a:lnTo>
                    <a:pt x="32" y="30"/>
                  </a:lnTo>
                  <a:lnTo>
                    <a:pt x="36" y="26"/>
                  </a:lnTo>
                  <a:lnTo>
                    <a:pt x="40" y="20"/>
                  </a:lnTo>
                  <a:lnTo>
                    <a:pt x="40" y="14"/>
                  </a:lnTo>
                  <a:lnTo>
                    <a:pt x="38" y="8"/>
                  </a:lnTo>
                  <a:lnTo>
                    <a:pt x="32" y="4"/>
                  </a:lnTo>
                  <a:lnTo>
                    <a:pt x="24" y="0"/>
                  </a:lnTo>
                  <a:lnTo>
                    <a:pt x="16" y="0"/>
                  </a:lnTo>
                  <a:lnTo>
                    <a:pt x="10" y="0"/>
                  </a:lnTo>
                  <a:lnTo>
                    <a:pt x="4" y="4"/>
                  </a:lnTo>
                  <a:lnTo>
                    <a:pt x="0" y="1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7" name="Freeform 41"/>
            <p:cNvSpPr>
              <a:spLocks/>
            </p:cNvSpPr>
            <p:nvPr/>
          </p:nvSpPr>
          <p:spPr bwMode="auto">
            <a:xfrm>
              <a:off x="4287" y="2610"/>
              <a:ext cx="76" cy="84"/>
            </a:xfrm>
            <a:custGeom>
              <a:avLst/>
              <a:gdLst>
                <a:gd name="T0" fmla="*/ 56 w 76"/>
                <a:gd name="T1" fmla="*/ 84 h 84"/>
                <a:gd name="T2" fmla="*/ 56 w 76"/>
                <a:gd name="T3" fmla="*/ 84 h 84"/>
                <a:gd name="T4" fmla="*/ 64 w 76"/>
                <a:gd name="T5" fmla="*/ 74 h 84"/>
                <a:gd name="T6" fmla="*/ 70 w 76"/>
                <a:gd name="T7" fmla="*/ 64 h 84"/>
                <a:gd name="T8" fmla="*/ 74 w 76"/>
                <a:gd name="T9" fmla="*/ 50 h 84"/>
                <a:gd name="T10" fmla="*/ 76 w 76"/>
                <a:gd name="T11" fmla="*/ 36 h 84"/>
                <a:gd name="T12" fmla="*/ 76 w 76"/>
                <a:gd name="T13" fmla="*/ 30 h 84"/>
                <a:gd name="T14" fmla="*/ 74 w 76"/>
                <a:gd name="T15" fmla="*/ 22 h 84"/>
                <a:gd name="T16" fmla="*/ 72 w 76"/>
                <a:gd name="T17" fmla="*/ 16 h 84"/>
                <a:gd name="T18" fmla="*/ 66 w 76"/>
                <a:gd name="T19" fmla="*/ 10 h 84"/>
                <a:gd name="T20" fmla="*/ 60 w 76"/>
                <a:gd name="T21" fmla="*/ 6 h 84"/>
                <a:gd name="T22" fmla="*/ 50 w 76"/>
                <a:gd name="T23" fmla="*/ 2 h 84"/>
                <a:gd name="T24" fmla="*/ 50 w 76"/>
                <a:gd name="T25" fmla="*/ 2 h 84"/>
                <a:gd name="T26" fmla="*/ 42 w 76"/>
                <a:gd name="T27" fmla="*/ 0 h 84"/>
                <a:gd name="T28" fmla="*/ 34 w 76"/>
                <a:gd name="T29" fmla="*/ 0 h 84"/>
                <a:gd name="T30" fmla="*/ 24 w 76"/>
                <a:gd name="T31" fmla="*/ 4 h 84"/>
                <a:gd name="T32" fmla="*/ 16 w 76"/>
                <a:gd name="T33" fmla="*/ 10 h 84"/>
                <a:gd name="T34" fmla="*/ 10 w 76"/>
                <a:gd name="T35" fmla="*/ 16 h 84"/>
                <a:gd name="T36" fmla="*/ 8 w 76"/>
                <a:gd name="T37" fmla="*/ 22 h 84"/>
                <a:gd name="T38" fmla="*/ 4 w 76"/>
                <a:gd name="T39" fmla="*/ 30 h 84"/>
                <a:gd name="T40" fmla="*/ 2 w 76"/>
                <a:gd name="T41" fmla="*/ 40 h 84"/>
                <a:gd name="T42" fmla="*/ 0 w 76"/>
                <a:gd name="T43" fmla="*/ 50 h 84"/>
                <a:gd name="T44" fmla="*/ 0 w 76"/>
                <a:gd name="T45" fmla="*/ 64 h 84"/>
                <a:gd name="T46" fmla="*/ 0 w 76"/>
                <a:gd name="T47" fmla="*/ 64 h 84"/>
                <a:gd name="T48" fmla="*/ 18 w 76"/>
                <a:gd name="T49" fmla="*/ 68 h 84"/>
                <a:gd name="T50" fmla="*/ 36 w 76"/>
                <a:gd name="T51" fmla="*/ 74 h 84"/>
                <a:gd name="T52" fmla="*/ 56 w 76"/>
                <a:gd name="T53" fmla="*/ 84 h 84"/>
                <a:gd name="T54" fmla="*/ 56 w 76"/>
                <a:gd name="T55" fmla="*/ 84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6" h="84">
                  <a:moveTo>
                    <a:pt x="56" y="84"/>
                  </a:moveTo>
                  <a:lnTo>
                    <a:pt x="56" y="84"/>
                  </a:lnTo>
                  <a:lnTo>
                    <a:pt x="64" y="74"/>
                  </a:lnTo>
                  <a:lnTo>
                    <a:pt x="70" y="64"/>
                  </a:lnTo>
                  <a:lnTo>
                    <a:pt x="74" y="50"/>
                  </a:lnTo>
                  <a:lnTo>
                    <a:pt x="76" y="36"/>
                  </a:lnTo>
                  <a:lnTo>
                    <a:pt x="76" y="30"/>
                  </a:lnTo>
                  <a:lnTo>
                    <a:pt x="74" y="22"/>
                  </a:lnTo>
                  <a:lnTo>
                    <a:pt x="72" y="16"/>
                  </a:lnTo>
                  <a:lnTo>
                    <a:pt x="66" y="10"/>
                  </a:lnTo>
                  <a:lnTo>
                    <a:pt x="60" y="6"/>
                  </a:lnTo>
                  <a:lnTo>
                    <a:pt x="50" y="2"/>
                  </a:lnTo>
                  <a:lnTo>
                    <a:pt x="42" y="0"/>
                  </a:lnTo>
                  <a:lnTo>
                    <a:pt x="34" y="0"/>
                  </a:lnTo>
                  <a:lnTo>
                    <a:pt x="24" y="4"/>
                  </a:lnTo>
                  <a:lnTo>
                    <a:pt x="16" y="10"/>
                  </a:lnTo>
                  <a:lnTo>
                    <a:pt x="10" y="16"/>
                  </a:lnTo>
                  <a:lnTo>
                    <a:pt x="8" y="22"/>
                  </a:lnTo>
                  <a:lnTo>
                    <a:pt x="4" y="30"/>
                  </a:lnTo>
                  <a:lnTo>
                    <a:pt x="2" y="40"/>
                  </a:lnTo>
                  <a:lnTo>
                    <a:pt x="0" y="50"/>
                  </a:lnTo>
                  <a:lnTo>
                    <a:pt x="0" y="64"/>
                  </a:lnTo>
                  <a:lnTo>
                    <a:pt x="18" y="68"/>
                  </a:lnTo>
                  <a:lnTo>
                    <a:pt x="36" y="74"/>
                  </a:lnTo>
                  <a:lnTo>
                    <a:pt x="56" y="8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8" name="Freeform 42"/>
            <p:cNvSpPr>
              <a:spLocks/>
            </p:cNvSpPr>
            <p:nvPr/>
          </p:nvSpPr>
          <p:spPr bwMode="auto">
            <a:xfrm>
              <a:off x="4291" y="2614"/>
              <a:ext cx="68" cy="74"/>
            </a:xfrm>
            <a:custGeom>
              <a:avLst/>
              <a:gdLst>
                <a:gd name="T0" fmla="*/ 52 w 68"/>
                <a:gd name="T1" fmla="*/ 74 h 74"/>
                <a:gd name="T2" fmla="*/ 52 w 68"/>
                <a:gd name="T3" fmla="*/ 74 h 74"/>
                <a:gd name="T4" fmla="*/ 58 w 68"/>
                <a:gd name="T5" fmla="*/ 64 h 74"/>
                <a:gd name="T6" fmla="*/ 62 w 68"/>
                <a:gd name="T7" fmla="*/ 56 h 74"/>
                <a:gd name="T8" fmla="*/ 66 w 68"/>
                <a:gd name="T9" fmla="*/ 44 h 74"/>
                <a:gd name="T10" fmla="*/ 68 w 68"/>
                <a:gd name="T11" fmla="*/ 32 h 74"/>
                <a:gd name="T12" fmla="*/ 68 w 68"/>
                <a:gd name="T13" fmla="*/ 26 h 74"/>
                <a:gd name="T14" fmla="*/ 66 w 68"/>
                <a:gd name="T15" fmla="*/ 20 h 74"/>
                <a:gd name="T16" fmla="*/ 64 w 68"/>
                <a:gd name="T17" fmla="*/ 14 h 74"/>
                <a:gd name="T18" fmla="*/ 60 w 68"/>
                <a:gd name="T19" fmla="*/ 10 h 74"/>
                <a:gd name="T20" fmla="*/ 52 w 68"/>
                <a:gd name="T21" fmla="*/ 6 h 74"/>
                <a:gd name="T22" fmla="*/ 44 w 68"/>
                <a:gd name="T23" fmla="*/ 2 h 74"/>
                <a:gd name="T24" fmla="*/ 44 w 68"/>
                <a:gd name="T25" fmla="*/ 2 h 74"/>
                <a:gd name="T26" fmla="*/ 38 w 68"/>
                <a:gd name="T27" fmla="*/ 0 h 74"/>
                <a:gd name="T28" fmla="*/ 30 w 68"/>
                <a:gd name="T29" fmla="*/ 2 h 74"/>
                <a:gd name="T30" fmla="*/ 22 w 68"/>
                <a:gd name="T31" fmla="*/ 4 h 74"/>
                <a:gd name="T32" fmla="*/ 14 w 68"/>
                <a:gd name="T33" fmla="*/ 10 h 74"/>
                <a:gd name="T34" fmla="*/ 6 w 68"/>
                <a:gd name="T35" fmla="*/ 20 h 74"/>
                <a:gd name="T36" fmla="*/ 2 w 68"/>
                <a:gd name="T37" fmla="*/ 36 h 74"/>
                <a:gd name="T38" fmla="*/ 0 w 68"/>
                <a:gd name="T39" fmla="*/ 58 h 74"/>
                <a:gd name="T40" fmla="*/ 0 w 68"/>
                <a:gd name="T41" fmla="*/ 58 h 74"/>
                <a:gd name="T42" fmla="*/ 16 w 68"/>
                <a:gd name="T43" fmla="*/ 60 h 74"/>
                <a:gd name="T44" fmla="*/ 32 w 68"/>
                <a:gd name="T45" fmla="*/ 66 h 74"/>
                <a:gd name="T46" fmla="*/ 52 w 68"/>
                <a:gd name="T47" fmla="*/ 74 h 74"/>
                <a:gd name="T48" fmla="*/ 52 w 68"/>
                <a:gd name="T49" fmla="*/ 74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8" h="74">
                  <a:moveTo>
                    <a:pt x="52" y="74"/>
                  </a:moveTo>
                  <a:lnTo>
                    <a:pt x="52" y="74"/>
                  </a:lnTo>
                  <a:lnTo>
                    <a:pt x="58" y="64"/>
                  </a:lnTo>
                  <a:lnTo>
                    <a:pt x="62" y="56"/>
                  </a:lnTo>
                  <a:lnTo>
                    <a:pt x="66" y="44"/>
                  </a:lnTo>
                  <a:lnTo>
                    <a:pt x="68" y="32"/>
                  </a:lnTo>
                  <a:lnTo>
                    <a:pt x="68" y="26"/>
                  </a:lnTo>
                  <a:lnTo>
                    <a:pt x="66" y="20"/>
                  </a:lnTo>
                  <a:lnTo>
                    <a:pt x="64" y="14"/>
                  </a:lnTo>
                  <a:lnTo>
                    <a:pt x="60" y="10"/>
                  </a:lnTo>
                  <a:lnTo>
                    <a:pt x="52" y="6"/>
                  </a:lnTo>
                  <a:lnTo>
                    <a:pt x="44" y="2"/>
                  </a:lnTo>
                  <a:lnTo>
                    <a:pt x="38" y="0"/>
                  </a:lnTo>
                  <a:lnTo>
                    <a:pt x="30" y="2"/>
                  </a:lnTo>
                  <a:lnTo>
                    <a:pt x="22" y="4"/>
                  </a:lnTo>
                  <a:lnTo>
                    <a:pt x="14" y="10"/>
                  </a:lnTo>
                  <a:lnTo>
                    <a:pt x="6" y="20"/>
                  </a:lnTo>
                  <a:lnTo>
                    <a:pt x="2" y="36"/>
                  </a:lnTo>
                  <a:lnTo>
                    <a:pt x="0" y="58"/>
                  </a:lnTo>
                  <a:lnTo>
                    <a:pt x="16" y="60"/>
                  </a:lnTo>
                  <a:lnTo>
                    <a:pt x="32" y="66"/>
                  </a:lnTo>
                  <a:lnTo>
                    <a:pt x="52"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9" name="Freeform 43"/>
            <p:cNvSpPr>
              <a:spLocks/>
            </p:cNvSpPr>
            <p:nvPr/>
          </p:nvSpPr>
          <p:spPr bwMode="auto">
            <a:xfrm>
              <a:off x="4289" y="2630"/>
              <a:ext cx="50" cy="52"/>
            </a:xfrm>
            <a:custGeom>
              <a:avLst/>
              <a:gdLst>
                <a:gd name="T0" fmla="*/ 38 w 50"/>
                <a:gd name="T1" fmla="*/ 52 h 52"/>
                <a:gd name="T2" fmla="*/ 38 w 50"/>
                <a:gd name="T3" fmla="*/ 52 h 52"/>
                <a:gd name="T4" fmla="*/ 42 w 50"/>
                <a:gd name="T5" fmla="*/ 48 h 52"/>
                <a:gd name="T6" fmla="*/ 48 w 50"/>
                <a:gd name="T7" fmla="*/ 36 h 52"/>
                <a:gd name="T8" fmla="*/ 50 w 50"/>
                <a:gd name="T9" fmla="*/ 28 h 52"/>
                <a:gd name="T10" fmla="*/ 50 w 50"/>
                <a:gd name="T11" fmla="*/ 20 h 52"/>
                <a:gd name="T12" fmla="*/ 46 w 50"/>
                <a:gd name="T13" fmla="*/ 12 h 52"/>
                <a:gd name="T14" fmla="*/ 38 w 50"/>
                <a:gd name="T15" fmla="*/ 6 h 52"/>
                <a:gd name="T16" fmla="*/ 38 w 50"/>
                <a:gd name="T17" fmla="*/ 6 h 52"/>
                <a:gd name="T18" fmla="*/ 30 w 50"/>
                <a:gd name="T19" fmla="*/ 2 h 52"/>
                <a:gd name="T20" fmla="*/ 24 w 50"/>
                <a:gd name="T21" fmla="*/ 0 h 52"/>
                <a:gd name="T22" fmla="*/ 18 w 50"/>
                <a:gd name="T23" fmla="*/ 0 h 52"/>
                <a:gd name="T24" fmla="*/ 14 w 50"/>
                <a:gd name="T25" fmla="*/ 0 h 52"/>
                <a:gd name="T26" fmla="*/ 8 w 50"/>
                <a:gd name="T27" fmla="*/ 4 h 52"/>
                <a:gd name="T28" fmla="*/ 6 w 50"/>
                <a:gd name="T29" fmla="*/ 6 h 52"/>
                <a:gd name="T30" fmla="*/ 6 w 50"/>
                <a:gd name="T31" fmla="*/ 6 h 52"/>
                <a:gd name="T32" fmla="*/ 2 w 50"/>
                <a:gd name="T33" fmla="*/ 20 h 52"/>
                <a:gd name="T34" fmla="*/ 0 w 50"/>
                <a:gd name="T35" fmla="*/ 32 h 52"/>
                <a:gd name="T36" fmla="*/ 0 w 50"/>
                <a:gd name="T37" fmla="*/ 38 h 52"/>
                <a:gd name="T38" fmla="*/ 2 w 50"/>
                <a:gd name="T39" fmla="*/ 44 h 52"/>
                <a:gd name="T40" fmla="*/ 2 w 50"/>
                <a:gd name="T41" fmla="*/ 44 h 52"/>
                <a:gd name="T42" fmla="*/ 12 w 50"/>
                <a:gd name="T43" fmla="*/ 44 h 52"/>
                <a:gd name="T44" fmla="*/ 24 w 50"/>
                <a:gd name="T45" fmla="*/ 48 h 52"/>
                <a:gd name="T46" fmla="*/ 38 w 50"/>
                <a:gd name="T47" fmla="*/ 52 h 52"/>
                <a:gd name="T48" fmla="*/ 38 w 50"/>
                <a:gd name="T49" fmla="*/ 52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 h="52">
                  <a:moveTo>
                    <a:pt x="38" y="52"/>
                  </a:moveTo>
                  <a:lnTo>
                    <a:pt x="38" y="52"/>
                  </a:lnTo>
                  <a:lnTo>
                    <a:pt x="42" y="48"/>
                  </a:lnTo>
                  <a:lnTo>
                    <a:pt x="48" y="36"/>
                  </a:lnTo>
                  <a:lnTo>
                    <a:pt x="50" y="28"/>
                  </a:lnTo>
                  <a:lnTo>
                    <a:pt x="50" y="20"/>
                  </a:lnTo>
                  <a:lnTo>
                    <a:pt x="46" y="12"/>
                  </a:lnTo>
                  <a:lnTo>
                    <a:pt x="38" y="6"/>
                  </a:lnTo>
                  <a:lnTo>
                    <a:pt x="30" y="2"/>
                  </a:lnTo>
                  <a:lnTo>
                    <a:pt x="24" y="0"/>
                  </a:lnTo>
                  <a:lnTo>
                    <a:pt x="18" y="0"/>
                  </a:lnTo>
                  <a:lnTo>
                    <a:pt x="14" y="0"/>
                  </a:lnTo>
                  <a:lnTo>
                    <a:pt x="8" y="4"/>
                  </a:lnTo>
                  <a:lnTo>
                    <a:pt x="6" y="6"/>
                  </a:lnTo>
                  <a:lnTo>
                    <a:pt x="2" y="20"/>
                  </a:lnTo>
                  <a:lnTo>
                    <a:pt x="0" y="32"/>
                  </a:lnTo>
                  <a:lnTo>
                    <a:pt x="0" y="38"/>
                  </a:lnTo>
                  <a:lnTo>
                    <a:pt x="2" y="44"/>
                  </a:lnTo>
                  <a:lnTo>
                    <a:pt x="12" y="44"/>
                  </a:lnTo>
                  <a:lnTo>
                    <a:pt x="24" y="48"/>
                  </a:lnTo>
                  <a:lnTo>
                    <a:pt x="38"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0" name="Freeform 44"/>
            <p:cNvSpPr>
              <a:spLocks/>
            </p:cNvSpPr>
            <p:nvPr/>
          </p:nvSpPr>
          <p:spPr bwMode="auto">
            <a:xfrm>
              <a:off x="4331" y="2686"/>
              <a:ext cx="24" cy="18"/>
            </a:xfrm>
            <a:custGeom>
              <a:avLst/>
              <a:gdLst>
                <a:gd name="T0" fmla="*/ 0 w 24"/>
                <a:gd name="T1" fmla="*/ 2 h 18"/>
                <a:gd name="T2" fmla="*/ 0 w 24"/>
                <a:gd name="T3" fmla="*/ 2 h 18"/>
                <a:gd name="T4" fmla="*/ 12 w 24"/>
                <a:gd name="T5" fmla="*/ 8 h 18"/>
                <a:gd name="T6" fmla="*/ 20 w 24"/>
                <a:gd name="T7" fmla="*/ 14 h 18"/>
                <a:gd name="T8" fmla="*/ 24 w 24"/>
                <a:gd name="T9" fmla="*/ 18 h 18"/>
                <a:gd name="T10" fmla="*/ 24 w 24"/>
                <a:gd name="T11" fmla="*/ 18 h 18"/>
                <a:gd name="T12" fmla="*/ 20 w 24"/>
                <a:gd name="T13" fmla="*/ 12 h 18"/>
                <a:gd name="T14" fmla="*/ 14 w 24"/>
                <a:gd name="T15" fmla="*/ 6 h 18"/>
                <a:gd name="T16" fmla="*/ 4 w 24"/>
                <a:gd name="T17" fmla="*/ 0 h 18"/>
                <a:gd name="T18" fmla="*/ 0 w 24"/>
                <a:gd name="T19" fmla="*/ 2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8">
                  <a:moveTo>
                    <a:pt x="0" y="2"/>
                  </a:moveTo>
                  <a:lnTo>
                    <a:pt x="0" y="2"/>
                  </a:lnTo>
                  <a:lnTo>
                    <a:pt x="12" y="8"/>
                  </a:lnTo>
                  <a:lnTo>
                    <a:pt x="20" y="14"/>
                  </a:lnTo>
                  <a:lnTo>
                    <a:pt x="24" y="18"/>
                  </a:lnTo>
                  <a:lnTo>
                    <a:pt x="20" y="12"/>
                  </a:lnTo>
                  <a:lnTo>
                    <a:pt x="14" y="6"/>
                  </a:lnTo>
                  <a:lnTo>
                    <a:pt x="4" y="0"/>
                  </a:lnTo>
                  <a:lnTo>
                    <a:pt x="0" y="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1" name="Freeform 45"/>
            <p:cNvSpPr>
              <a:spLocks/>
            </p:cNvSpPr>
            <p:nvPr/>
          </p:nvSpPr>
          <p:spPr bwMode="auto">
            <a:xfrm>
              <a:off x="4311" y="2636"/>
              <a:ext cx="18" cy="32"/>
            </a:xfrm>
            <a:custGeom>
              <a:avLst/>
              <a:gdLst>
                <a:gd name="T0" fmla="*/ 16 w 18"/>
                <a:gd name="T1" fmla="*/ 32 h 32"/>
                <a:gd name="T2" fmla="*/ 6 w 18"/>
                <a:gd name="T3" fmla="*/ 28 h 32"/>
                <a:gd name="T4" fmla="*/ 6 w 18"/>
                <a:gd name="T5" fmla="*/ 28 h 32"/>
                <a:gd name="T6" fmla="*/ 6 w 18"/>
                <a:gd name="T7" fmla="*/ 24 h 32"/>
                <a:gd name="T8" fmla="*/ 4 w 18"/>
                <a:gd name="T9" fmla="*/ 18 h 32"/>
                <a:gd name="T10" fmla="*/ 0 w 18"/>
                <a:gd name="T11" fmla="*/ 14 h 32"/>
                <a:gd name="T12" fmla="*/ 4 w 18"/>
                <a:gd name="T13" fmla="*/ 0 h 32"/>
                <a:gd name="T14" fmla="*/ 4 w 18"/>
                <a:gd name="T15" fmla="*/ 0 h 32"/>
                <a:gd name="T16" fmla="*/ 6 w 18"/>
                <a:gd name="T17" fmla="*/ 2 h 32"/>
                <a:gd name="T18" fmla="*/ 14 w 18"/>
                <a:gd name="T19" fmla="*/ 8 h 32"/>
                <a:gd name="T20" fmla="*/ 16 w 18"/>
                <a:gd name="T21" fmla="*/ 12 h 32"/>
                <a:gd name="T22" fmla="*/ 18 w 18"/>
                <a:gd name="T23" fmla="*/ 18 h 32"/>
                <a:gd name="T24" fmla="*/ 18 w 18"/>
                <a:gd name="T25" fmla="*/ 24 h 32"/>
                <a:gd name="T26" fmla="*/ 16 w 18"/>
                <a:gd name="T27" fmla="*/ 32 h 32"/>
                <a:gd name="T28" fmla="*/ 16 w 18"/>
                <a:gd name="T29" fmla="*/ 32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 h="32">
                  <a:moveTo>
                    <a:pt x="16" y="32"/>
                  </a:moveTo>
                  <a:lnTo>
                    <a:pt x="6" y="28"/>
                  </a:lnTo>
                  <a:lnTo>
                    <a:pt x="6" y="24"/>
                  </a:lnTo>
                  <a:lnTo>
                    <a:pt x="4" y="18"/>
                  </a:lnTo>
                  <a:lnTo>
                    <a:pt x="0" y="14"/>
                  </a:lnTo>
                  <a:lnTo>
                    <a:pt x="4" y="0"/>
                  </a:lnTo>
                  <a:lnTo>
                    <a:pt x="6" y="2"/>
                  </a:lnTo>
                  <a:lnTo>
                    <a:pt x="14" y="8"/>
                  </a:lnTo>
                  <a:lnTo>
                    <a:pt x="16" y="12"/>
                  </a:lnTo>
                  <a:lnTo>
                    <a:pt x="18" y="18"/>
                  </a:lnTo>
                  <a:lnTo>
                    <a:pt x="18" y="24"/>
                  </a:lnTo>
                  <a:lnTo>
                    <a:pt x="16" y="32"/>
                  </a:lnTo>
                  <a:close/>
                </a:path>
              </a:pathLst>
            </a:custGeom>
            <a:solidFill>
              <a:srgbClr val="0E4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2" name="Freeform 46"/>
            <p:cNvSpPr>
              <a:spLocks/>
            </p:cNvSpPr>
            <p:nvPr/>
          </p:nvSpPr>
          <p:spPr bwMode="auto">
            <a:xfrm>
              <a:off x="4325" y="2642"/>
              <a:ext cx="16" cy="16"/>
            </a:xfrm>
            <a:custGeom>
              <a:avLst/>
              <a:gdLst>
                <a:gd name="T0" fmla="*/ 2 w 16"/>
                <a:gd name="T1" fmla="*/ 4 h 16"/>
                <a:gd name="T2" fmla="*/ 2 w 16"/>
                <a:gd name="T3" fmla="*/ 4 h 16"/>
                <a:gd name="T4" fmla="*/ 0 w 16"/>
                <a:gd name="T5" fmla="*/ 8 h 16"/>
                <a:gd name="T6" fmla="*/ 0 w 16"/>
                <a:gd name="T7" fmla="*/ 10 h 16"/>
                <a:gd name="T8" fmla="*/ 2 w 16"/>
                <a:gd name="T9" fmla="*/ 14 h 16"/>
                <a:gd name="T10" fmla="*/ 4 w 16"/>
                <a:gd name="T11" fmla="*/ 14 h 16"/>
                <a:gd name="T12" fmla="*/ 4 w 16"/>
                <a:gd name="T13" fmla="*/ 14 h 16"/>
                <a:gd name="T14" fmla="*/ 10 w 16"/>
                <a:gd name="T15" fmla="*/ 16 h 16"/>
                <a:gd name="T16" fmla="*/ 12 w 16"/>
                <a:gd name="T17" fmla="*/ 14 h 16"/>
                <a:gd name="T18" fmla="*/ 14 w 16"/>
                <a:gd name="T19" fmla="*/ 12 h 16"/>
                <a:gd name="T20" fmla="*/ 14 w 16"/>
                <a:gd name="T21" fmla="*/ 12 h 16"/>
                <a:gd name="T22" fmla="*/ 16 w 16"/>
                <a:gd name="T23" fmla="*/ 10 h 16"/>
                <a:gd name="T24" fmla="*/ 16 w 16"/>
                <a:gd name="T25" fmla="*/ 6 h 16"/>
                <a:gd name="T26" fmla="*/ 14 w 16"/>
                <a:gd name="T27" fmla="*/ 4 h 16"/>
                <a:gd name="T28" fmla="*/ 12 w 16"/>
                <a:gd name="T29" fmla="*/ 2 h 16"/>
                <a:gd name="T30" fmla="*/ 12 w 16"/>
                <a:gd name="T31" fmla="*/ 2 h 16"/>
                <a:gd name="T32" fmla="*/ 8 w 16"/>
                <a:gd name="T33" fmla="*/ 0 h 16"/>
                <a:gd name="T34" fmla="*/ 6 w 16"/>
                <a:gd name="T35" fmla="*/ 0 h 16"/>
                <a:gd name="T36" fmla="*/ 2 w 16"/>
                <a:gd name="T37" fmla="*/ 2 h 16"/>
                <a:gd name="T38" fmla="*/ 2 w 16"/>
                <a:gd name="T39" fmla="*/ 4 h 16"/>
                <a:gd name="T40" fmla="*/ 2 w 16"/>
                <a:gd name="T41" fmla="*/ 4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6">
                  <a:moveTo>
                    <a:pt x="2" y="4"/>
                  </a:moveTo>
                  <a:lnTo>
                    <a:pt x="2" y="4"/>
                  </a:lnTo>
                  <a:lnTo>
                    <a:pt x="0" y="8"/>
                  </a:lnTo>
                  <a:lnTo>
                    <a:pt x="0" y="10"/>
                  </a:lnTo>
                  <a:lnTo>
                    <a:pt x="2" y="14"/>
                  </a:lnTo>
                  <a:lnTo>
                    <a:pt x="4" y="14"/>
                  </a:lnTo>
                  <a:lnTo>
                    <a:pt x="10" y="16"/>
                  </a:lnTo>
                  <a:lnTo>
                    <a:pt x="12" y="14"/>
                  </a:lnTo>
                  <a:lnTo>
                    <a:pt x="14" y="12"/>
                  </a:lnTo>
                  <a:lnTo>
                    <a:pt x="16" y="10"/>
                  </a:lnTo>
                  <a:lnTo>
                    <a:pt x="16" y="6"/>
                  </a:lnTo>
                  <a:lnTo>
                    <a:pt x="14" y="4"/>
                  </a:lnTo>
                  <a:lnTo>
                    <a:pt x="12" y="2"/>
                  </a:lnTo>
                  <a:lnTo>
                    <a:pt x="8" y="0"/>
                  </a:lnTo>
                  <a:lnTo>
                    <a:pt x="6" y="0"/>
                  </a:lnTo>
                  <a:lnTo>
                    <a:pt x="2" y="2"/>
                  </a:ln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3" name="Freeform 47"/>
            <p:cNvSpPr>
              <a:spLocks/>
            </p:cNvSpPr>
            <p:nvPr/>
          </p:nvSpPr>
          <p:spPr bwMode="auto">
            <a:xfrm>
              <a:off x="4153" y="2686"/>
              <a:ext cx="38" cy="30"/>
            </a:xfrm>
            <a:custGeom>
              <a:avLst/>
              <a:gdLst>
                <a:gd name="T0" fmla="*/ 12 w 38"/>
                <a:gd name="T1" fmla="*/ 2 h 30"/>
                <a:gd name="T2" fmla="*/ 12 w 38"/>
                <a:gd name="T3" fmla="*/ 2 h 30"/>
                <a:gd name="T4" fmla="*/ 20 w 38"/>
                <a:gd name="T5" fmla="*/ 10 h 30"/>
                <a:gd name="T6" fmla="*/ 28 w 38"/>
                <a:gd name="T7" fmla="*/ 16 h 30"/>
                <a:gd name="T8" fmla="*/ 34 w 38"/>
                <a:gd name="T9" fmla="*/ 20 h 30"/>
                <a:gd name="T10" fmla="*/ 34 w 38"/>
                <a:gd name="T11" fmla="*/ 20 h 30"/>
                <a:gd name="T12" fmla="*/ 38 w 38"/>
                <a:gd name="T13" fmla="*/ 24 h 30"/>
                <a:gd name="T14" fmla="*/ 38 w 38"/>
                <a:gd name="T15" fmla="*/ 28 h 30"/>
                <a:gd name="T16" fmla="*/ 34 w 38"/>
                <a:gd name="T17" fmla="*/ 30 h 30"/>
                <a:gd name="T18" fmla="*/ 30 w 38"/>
                <a:gd name="T19" fmla="*/ 30 h 30"/>
                <a:gd name="T20" fmla="*/ 30 w 38"/>
                <a:gd name="T21" fmla="*/ 30 h 30"/>
                <a:gd name="T22" fmla="*/ 16 w 38"/>
                <a:gd name="T23" fmla="*/ 24 h 30"/>
                <a:gd name="T24" fmla="*/ 10 w 38"/>
                <a:gd name="T25" fmla="*/ 20 h 30"/>
                <a:gd name="T26" fmla="*/ 4 w 38"/>
                <a:gd name="T27" fmla="*/ 14 h 30"/>
                <a:gd name="T28" fmla="*/ 4 w 38"/>
                <a:gd name="T29" fmla="*/ 14 h 30"/>
                <a:gd name="T30" fmla="*/ 2 w 38"/>
                <a:gd name="T31" fmla="*/ 8 h 30"/>
                <a:gd name="T32" fmla="*/ 0 w 38"/>
                <a:gd name="T33" fmla="*/ 4 h 30"/>
                <a:gd name="T34" fmla="*/ 4 w 38"/>
                <a:gd name="T35" fmla="*/ 0 h 30"/>
                <a:gd name="T36" fmla="*/ 12 w 38"/>
                <a:gd name="T37" fmla="*/ 2 h 30"/>
                <a:gd name="T38" fmla="*/ 12 w 38"/>
                <a:gd name="T39" fmla="*/ 2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 h="30">
                  <a:moveTo>
                    <a:pt x="12" y="2"/>
                  </a:moveTo>
                  <a:lnTo>
                    <a:pt x="12" y="2"/>
                  </a:lnTo>
                  <a:lnTo>
                    <a:pt x="20" y="10"/>
                  </a:lnTo>
                  <a:lnTo>
                    <a:pt x="28" y="16"/>
                  </a:lnTo>
                  <a:lnTo>
                    <a:pt x="34" y="20"/>
                  </a:lnTo>
                  <a:lnTo>
                    <a:pt x="38" y="24"/>
                  </a:lnTo>
                  <a:lnTo>
                    <a:pt x="38" y="28"/>
                  </a:lnTo>
                  <a:lnTo>
                    <a:pt x="34" y="30"/>
                  </a:lnTo>
                  <a:lnTo>
                    <a:pt x="30" y="30"/>
                  </a:lnTo>
                  <a:lnTo>
                    <a:pt x="16" y="24"/>
                  </a:lnTo>
                  <a:lnTo>
                    <a:pt x="10" y="20"/>
                  </a:lnTo>
                  <a:lnTo>
                    <a:pt x="4" y="14"/>
                  </a:lnTo>
                  <a:lnTo>
                    <a:pt x="2" y="8"/>
                  </a:lnTo>
                  <a:lnTo>
                    <a:pt x="0" y="4"/>
                  </a:lnTo>
                  <a:lnTo>
                    <a:pt x="4" y="0"/>
                  </a:lnTo>
                  <a:lnTo>
                    <a:pt x="12" y="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25300632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91851" y="189323"/>
            <a:ext cx="8763000" cy="1412875"/>
          </a:xfrm>
        </p:spPr>
        <p:txBody>
          <a:bodyPr>
            <a:noAutofit/>
          </a:bodyPr>
          <a:lstStyle/>
          <a:p>
            <a:pPr eaLnBrk="1" hangingPunct="1"/>
            <a:r>
              <a:rPr lang="en-US" sz="4400" dirty="0"/>
              <a:t>Benefits of the P-card Program</a:t>
            </a:r>
          </a:p>
        </p:txBody>
      </p:sp>
      <p:sp>
        <p:nvSpPr>
          <p:cNvPr id="7171" name="Rectangle 3"/>
          <p:cNvSpPr>
            <a:spLocks noGrp="1" noChangeArrowheads="1"/>
          </p:cNvSpPr>
          <p:nvPr>
            <p:ph type="body" sz="half" idx="1"/>
          </p:nvPr>
        </p:nvSpPr>
        <p:spPr>
          <a:xfrm>
            <a:off x="923827" y="1725104"/>
            <a:ext cx="4674540" cy="4255817"/>
          </a:xfrm>
        </p:spPr>
        <p:txBody>
          <a:bodyPr>
            <a:noAutofit/>
          </a:bodyPr>
          <a:lstStyle/>
          <a:p>
            <a:pPr marL="342900" indent="-342900"/>
            <a:r>
              <a:rPr lang="en-US" sz="2000" dirty="0">
                <a:latin typeface="Times New Roman" panose="02020603050405020304" pitchFamily="18" charset="0"/>
                <a:cs typeface="Times New Roman" panose="02020603050405020304" pitchFamily="18" charset="0"/>
              </a:rPr>
              <a:t>Reduction in issuing small dollar PO’s</a:t>
            </a:r>
          </a:p>
          <a:p>
            <a:pPr marL="342900" indent="-342900"/>
            <a:r>
              <a:rPr lang="en-US" sz="2000" dirty="0">
                <a:latin typeface="Times New Roman" panose="02020603050405020304" pitchFamily="18" charset="0"/>
                <a:cs typeface="Times New Roman" panose="02020603050405020304" pitchFamily="18" charset="0"/>
              </a:rPr>
              <a:t>Reduces process time spent processing large number of requisitions</a:t>
            </a:r>
          </a:p>
          <a:p>
            <a:pPr marL="342900" indent="-342900"/>
            <a:r>
              <a:rPr lang="en-US" sz="2000" dirty="0">
                <a:latin typeface="Times New Roman" panose="02020603050405020304" pitchFamily="18" charset="0"/>
                <a:cs typeface="Times New Roman" panose="02020603050405020304" pitchFamily="18" charset="0"/>
              </a:rPr>
              <a:t>Increase in processing efficiency</a:t>
            </a:r>
          </a:p>
          <a:p>
            <a:pPr marL="342900" indent="-342900"/>
            <a:r>
              <a:rPr lang="en-US" sz="2000" dirty="0">
                <a:latin typeface="Times New Roman" panose="02020603050405020304" pitchFamily="18" charset="0"/>
                <a:cs typeface="Times New Roman" panose="02020603050405020304" pitchFamily="18" charset="0"/>
              </a:rPr>
              <a:t>Increase in purchasing flexibility</a:t>
            </a:r>
          </a:p>
          <a:p>
            <a:pPr marL="342900" indent="-342900"/>
            <a:r>
              <a:rPr lang="en-US" sz="2000" dirty="0">
                <a:latin typeface="Times New Roman" panose="02020603050405020304" pitchFamily="18" charset="0"/>
                <a:cs typeface="Times New Roman" panose="02020603050405020304" pitchFamily="18" charset="0"/>
              </a:rPr>
              <a:t>The procurement card program provides an easy purchase method which can improve customer service</a:t>
            </a:r>
          </a:p>
          <a:p>
            <a:pPr marL="342900" indent="-342900"/>
            <a:r>
              <a:rPr lang="en-US" sz="2000" dirty="0">
                <a:latin typeface="Times New Roman" panose="02020603050405020304" pitchFamily="18" charset="0"/>
                <a:cs typeface="Times New Roman" panose="02020603050405020304" pitchFamily="18" charset="0"/>
              </a:rPr>
              <a:t>Suppliers benefit from prompt payment</a:t>
            </a:r>
          </a:p>
          <a:p>
            <a:pPr marL="342900" indent="-342900"/>
            <a:r>
              <a:rPr lang="en-US" sz="2000" dirty="0">
                <a:latin typeface="Times New Roman" panose="02020603050405020304" pitchFamily="18" charset="0"/>
                <a:cs typeface="Times New Roman" panose="02020603050405020304" pitchFamily="18" charset="0"/>
              </a:rPr>
              <a:t>Fewer duplicated invoices</a:t>
            </a:r>
          </a:p>
        </p:txBody>
      </p:sp>
      <p:pic>
        <p:nvPicPr>
          <p:cNvPr id="7172" name="Picture 4" descr="BS02064_"/>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7391401" y="2667000"/>
            <a:ext cx="2031549" cy="2020200"/>
          </a:xfrm>
        </p:spPr>
      </p:pic>
    </p:spTree>
    <p:extLst>
      <p:ext uri="{BB962C8B-B14F-4D97-AF65-F5344CB8AC3E}">
        <p14:creationId xmlns:p14="http://schemas.microsoft.com/office/powerpoint/2010/main" val="1595087622"/>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Serve as a source of information about the State of Mississippi Small Purchase Card Program</a:t>
            </a:r>
          </a:p>
          <a:p>
            <a:r>
              <a:rPr lang="en-US" sz="2400" dirty="0">
                <a:latin typeface="Times New Roman" panose="02020603050405020304" pitchFamily="18" charset="0"/>
                <a:cs typeface="Times New Roman" panose="02020603050405020304" pitchFamily="18" charset="0"/>
              </a:rPr>
              <a:t>Include information such as:</a:t>
            </a:r>
          </a:p>
          <a:p>
            <a:pPr lvl="1"/>
            <a:r>
              <a:rPr lang="en-US" sz="2000" dirty="0">
                <a:latin typeface="Times New Roman" panose="02020603050405020304" pitchFamily="18" charset="0"/>
                <a:cs typeface="Times New Roman" panose="02020603050405020304" pitchFamily="18" charset="0"/>
              </a:rPr>
              <a:t>Useful Contact Information</a:t>
            </a:r>
          </a:p>
          <a:p>
            <a:pPr lvl="1"/>
            <a:r>
              <a:rPr lang="en-US" sz="2000" dirty="0">
                <a:latin typeface="Times New Roman" panose="02020603050405020304" pitchFamily="18" charset="0"/>
                <a:cs typeface="Times New Roman" panose="02020603050405020304" pitchFamily="18" charset="0"/>
              </a:rPr>
              <a:t>Prohibited Purchases</a:t>
            </a:r>
          </a:p>
          <a:p>
            <a:pPr lvl="1"/>
            <a:r>
              <a:rPr lang="en-US" sz="2000" dirty="0">
                <a:latin typeface="Times New Roman" panose="02020603050405020304" pitchFamily="18" charset="0"/>
                <a:cs typeface="Times New Roman" panose="02020603050405020304" pitchFamily="18" charset="0"/>
              </a:rPr>
              <a:t>Maximum Threshold Amount for p-card usage</a:t>
            </a:r>
          </a:p>
          <a:p>
            <a:pPr lvl="1"/>
            <a:r>
              <a:rPr lang="en-US" sz="2000" dirty="0">
                <a:latin typeface="Times New Roman" panose="02020603050405020304" pitchFamily="18" charset="0"/>
                <a:cs typeface="Times New Roman" panose="02020603050405020304" pitchFamily="18" charset="0"/>
              </a:rPr>
              <a:t>Forms for agency p-card program maintenance</a:t>
            </a:r>
          </a:p>
          <a:p>
            <a:pPr lvl="1"/>
            <a:r>
              <a:rPr lang="en-US" sz="2000" dirty="0">
                <a:latin typeface="Times New Roman" panose="02020603050405020304" pitchFamily="18" charset="0"/>
                <a:cs typeface="Times New Roman" panose="02020603050405020304" pitchFamily="18" charset="0"/>
              </a:rPr>
              <a:t>Directions on how to become a part of the p-card program</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Can Be found on OPTFM website at: </a:t>
            </a:r>
            <a:r>
              <a:rPr lang="en-US" sz="2400" dirty="0">
                <a:latin typeface="Times New Roman" panose="02020603050405020304" pitchFamily="18" charset="0"/>
                <a:cs typeface="Times New Roman" panose="02020603050405020304" pitchFamily="18" charset="0"/>
                <a:hlinkClick r:id="rId3"/>
              </a:rPr>
              <a:t>https://www.dfa.ms.gov/sites/default/files/Office%20of%20Purchasing%2C%20Travel%20and%20Fleet%20Home/Resources%20Manuals%20Guidelines/procurementcardguidelinesrevised10-30-2013.pdf</a:t>
            </a:r>
            <a:endParaRPr lang="en-US" sz="2400" dirty="0">
              <a:latin typeface="Times New Roman" panose="02020603050405020304" pitchFamily="18" charset="0"/>
              <a:cs typeface="Times New Roman" panose="02020603050405020304" pitchFamily="18" charset="0"/>
            </a:endParaRPr>
          </a:p>
          <a:p>
            <a:pPr marL="109537" indent="0">
              <a:buNone/>
            </a:pP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a:t>P-Card Guidelines</a:t>
            </a:r>
          </a:p>
        </p:txBody>
      </p:sp>
    </p:spTree>
    <p:extLst>
      <p:ext uri="{BB962C8B-B14F-4D97-AF65-F5344CB8AC3E}">
        <p14:creationId xmlns:p14="http://schemas.microsoft.com/office/powerpoint/2010/main" val="357282144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6" descr="MCj01404290000[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9096037" y="2908670"/>
            <a:ext cx="2486363" cy="292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2" name="Rectangle 4"/>
          <p:cNvSpPr>
            <a:spLocks noGrp="1" noChangeArrowheads="1"/>
          </p:cNvSpPr>
          <p:nvPr>
            <p:ph type="title"/>
          </p:nvPr>
        </p:nvSpPr>
        <p:spPr/>
        <p:txBody>
          <a:bodyPr/>
          <a:lstStyle/>
          <a:p>
            <a:pPr eaLnBrk="1" hangingPunct="1"/>
            <a:r>
              <a:rPr lang="en-US" dirty="0"/>
              <a:t>Getting Started…..</a:t>
            </a:r>
          </a:p>
        </p:txBody>
      </p:sp>
      <p:sp>
        <p:nvSpPr>
          <p:cNvPr id="10243" name="Rectangle 5"/>
          <p:cNvSpPr>
            <a:spLocks noGrp="1" noChangeArrowheads="1"/>
          </p:cNvSpPr>
          <p:nvPr>
            <p:ph type="body" idx="4294967295"/>
          </p:nvPr>
        </p:nvSpPr>
        <p:spPr>
          <a:xfrm>
            <a:off x="0" y="1219200"/>
            <a:ext cx="9569450" cy="4953000"/>
          </a:xfrm>
        </p:spPr>
        <p:txBody>
          <a:bodyPr>
            <a:normAutofit/>
          </a:bodyPr>
          <a:lstStyle/>
          <a:p>
            <a:pPr eaLnBrk="1" hangingPunct="1">
              <a:lnSpc>
                <a:spcPct val="90000"/>
              </a:lnSpc>
            </a:pPr>
            <a:endParaRPr lang="en-US" sz="2200" dirty="0"/>
          </a:p>
          <a:p>
            <a:pPr eaLnBrk="1" hangingPunct="1"/>
            <a:r>
              <a:rPr lang="en-US" sz="2200" dirty="0">
                <a:latin typeface="Times New Roman" panose="02020603050405020304" pitchFamily="18" charset="0"/>
                <a:cs typeface="Times New Roman" panose="02020603050405020304" pitchFamily="18" charset="0"/>
              </a:rPr>
              <a:t>Define documentation and process for Procurement Card</a:t>
            </a:r>
          </a:p>
          <a:p>
            <a:pPr eaLnBrk="1" hangingPunct="1"/>
            <a:r>
              <a:rPr lang="en-US" sz="2200" dirty="0">
                <a:latin typeface="Times New Roman" panose="02020603050405020304" pitchFamily="18" charset="0"/>
                <a:cs typeface="Times New Roman" panose="02020603050405020304" pitchFamily="18" charset="0"/>
              </a:rPr>
              <a:t>Designate a Departmental Program Coordinator Card Administrator</a:t>
            </a:r>
          </a:p>
          <a:p>
            <a:pPr eaLnBrk="1" hangingPunct="1"/>
            <a:r>
              <a:rPr lang="en-US" sz="2200" dirty="0">
                <a:latin typeface="Times New Roman" panose="02020603050405020304" pitchFamily="18" charset="0"/>
                <a:cs typeface="Times New Roman" panose="02020603050405020304" pitchFamily="18" charset="0"/>
              </a:rPr>
              <a:t>Prepare a filing system</a:t>
            </a:r>
          </a:p>
          <a:p>
            <a:pPr eaLnBrk="1" hangingPunct="1"/>
            <a:r>
              <a:rPr lang="en-US" sz="2200" dirty="0">
                <a:latin typeface="Times New Roman" panose="02020603050405020304" pitchFamily="18" charset="0"/>
                <a:cs typeface="Times New Roman" panose="02020603050405020304" pitchFamily="18" charset="0"/>
              </a:rPr>
              <a:t>Complete </a:t>
            </a:r>
            <a:r>
              <a:rPr lang="en-US" sz="2200" b="1" u="sng" dirty="0">
                <a:latin typeface="Times New Roman" panose="02020603050405020304" pitchFamily="18" charset="0"/>
                <a:cs typeface="Times New Roman" panose="02020603050405020304" pitchFamily="18" charset="0"/>
              </a:rPr>
              <a:t>ALL</a:t>
            </a:r>
            <a:r>
              <a:rPr lang="en-US" sz="2200" dirty="0">
                <a:latin typeface="Times New Roman" panose="02020603050405020304" pitchFamily="18" charset="0"/>
                <a:cs typeface="Times New Roman" panose="02020603050405020304" pitchFamily="18" charset="0"/>
              </a:rPr>
              <a:t> necessary set up forms for the agency or governing authority</a:t>
            </a:r>
          </a:p>
          <a:p>
            <a:pPr eaLnBrk="1" hangingPunct="1"/>
            <a:r>
              <a:rPr lang="en-US" sz="2200" dirty="0">
                <a:latin typeface="Times New Roman" panose="02020603050405020304" pitchFamily="18" charset="0"/>
                <a:cs typeface="Times New Roman" panose="02020603050405020304" pitchFamily="18" charset="0"/>
              </a:rPr>
              <a:t>Email forms to OPTFM</a:t>
            </a:r>
          </a:p>
        </p:txBody>
      </p:sp>
    </p:spTree>
    <p:extLst>
      <p:ext uri="{BB962C8B-B14F-4D97-AF65-F5344CB8AC3E}">
        <p14:creationId xmlns:p14="http://schemas.microsoft.com/office/powerpoint/2010/main" val="1652610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Grp="1" noChangeArrowheads="1"/>
          </p:cNvSpPr>
          <p:nvPr>
            <p:ph idx="1"/>
          </p:nvPr>
        </p:nvSpPr>
        <p:spPr>
          <a:xfrm>
            <a:off x="715652" y="1295400"/>
            <a:ext cx="8534400" cy="4572000"/>
          </a:xfrm>
        </p:spPr>
        <p:txBody>
          <a:bodyPr/>
          <a:lstStyle/>
          <a:p>
            <a:pPr eaLnBrk="1" hangingPunct="1">
              <a:lnSpc>
                <a:spcPct val="90000"/>
              </a:lnSpc>
            </a:pPr>
            <a:endParaRPr lang="en-US" sz="2400" dirty="0"/>
          </a:p>
          <a:p>
            <a:pPr eaLnBrk="1" hangingPunct="1"/>
            <a:r>
              <a:rPr lang="en-US" sz="2400" dirty="0">
                <a:latin typeface="Times New Roman" panose="02020603050405020304" pitchFamily="18" charset="0"/>
                <a:cs typeface="Times New Roman" panose="02020603050405020304" pitchFamily="18" charset="0"/>
              </a:rPr>
              <a:t>Identify cardholders authorized to purchase on behalf of the agency/department</a:t>
            </a:r>
          </a:p>
          <a:p>
            <a:pPr eaLnBrk="1" hangingPunct="1"/>
            <a:r>
              <a:rPr lang="en-US" sz="2400" dirty="0">
                <a:latin typeface="Times New Roman" panose="02020603050405020304" pitchFamily="18" charset="0"/>
                <a:cs typeface="Times New Roman" panose="02020603050405020304" pitchFamily="18" charset="0"/>
              </a:rPr>
              <a:t>Approve, copy, and submit completed applications/forms to OPTFM</a:t>
            </a:r>
          </a:p>
          <a:p>
            <a:pPr eaLnBrk="1" hangingPunct="1"/>
            <a:r>
              <a:rPr lang="en-US" sz="2400" dirty="0">
                <a:latin typeface="Times New Roman" panose="02020603050405020304" pitchFamily="18" charset="0"/>
                <a:cs typeface="Times New Roman" panose="02020603050405020304" pitchFamily="18" charset="0"/>
              </a:rPr>
              <a:t>Responsible for distribution of pertinent information to agency/department staff</a:t>
            </a:r>
          </a:p>
          <a:p>
            <a:pPr eaLnBrk="1" hangingPunct="1">
              <a:lnSpc>
                <a:spcPct val="90000"/>
              </a:lnSpc>
              <a:buFont typeface="Wingdings" pitchFamily="2" charset="2"/>
              <a:buNone/>
            </a:pPr>
            <a:endParaRPr lang="en-US" sz="2400" dirty="0"/>
          </a:p>
          <a:p>
            <a:pPr eaLnBrk="1" hangingPunct="1">
              <a:lnSpc>
                <a:spcPct val="90000"/>
              </a:lnSpc>
              <a:buFont typeface="Wingdings" pitchFamily="2" charset="2"/>
              <a:buNone/>
            </a:pPr>
            <a:endParaRPr lang="en-US" sz="2800" dirty="0"/>
          </a:p>
        </p:txBody>
      </p:sp>
      <p:sp>
        <p:nvSpPr>
          <p:cNvPr id="11266" name="Rectangle 4"/>
          <p:cNvSpPr>
            <a:spLocks noGrp="1" noChangeArrowheads="1"/>
          </p:cNvSpPr>
          <p:nvPr>
            <p:ph type="title"/>
          </p:nvPr>
        </p:nvSpPr>
        <p:spPr>
          <a:xfrm>
            <a:off x="715652" y="340626"/>
            <a:ext cx="8763000" cy="1143000"/>
          </a:xfrm>
        </p:spPr>
        <p:txBody>
          <a:bodyPr>
            <a:normAutofit fontScale="90000"/>
          </a:bodyPr>
          <a:lstStyle/>
          <a:p>
            <a:pPr eaLnBrk="1" hangingPunct="1"/>
            <a:r>
              <a:rPr lang="en-US" dirty="0"/>
              <a:t>Program Coordinator Responsibilities</a:t>
            </a:r>
          </a:p>
        </p:txBody>
      </p:sp>
      <p:pic>
        <p:nvPicPr>
          <p:cNvPr id="4" name="Picture 4" descr="MPj040560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061514" y="1725105"/>
            <a:ext cx="2410127" cy="2156430"/>
          </a:xfrm>
          <a:prstGeom prst="rect">
            <a:avLst/>
          </a:prstGeom>
          <a:ln>
            <a:noFill/>
          </a:ln>
          <a:effectLst>
            <a:softEdge rad="112500"/>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3103827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762786" y="1494934"/>
            <a:ext cx="10060724" cy="4419600"/>
          </a:xfrm>
        </p:spPr>
        <p:txBody>
          <a:bodyPr/>
          <a:lstStyle/>
          <a:p>
            <a:pPr eaLnBrk="1" hangingPunct="1"/>
            <a:r>
              <a:rPr lang="en-US" sz="2400" dirty="0">
                <a:latin typeface="Times New Roman" panose="02020603050405020304" pitchFamily="18" charset="0"/>
                <a:cs typeface="Times New Roman" panose="02020603050405020304" pitchFamily="18" charset="0"/>
              </a:rPr>
              <a:t>Agencies/Departments may use the procurement for bona fide needs of the agency/department</a:t>
            </a:r>
            <a:endParaRPr lang="en-US" sz="2000" dirty="0">
              <a:latin typeface="Times New Roman" panose="02020603050405020304" pitchFamily="18" charset="0"/>
              <a:cs typeface="Times New Roman" panose="02020603050405020304" pitchFamily="18" charset="0"/>
            </a:endParaRPr>
          </a:p>
          <a:p>
            <a:pPr eaLnBrk="1" hangingPunct="1"/>
            <a:r>
              <a:rPr lang="en-US" sz="2400" dirty="0">
                <a:latin typeface="Times New Roman" panose="02020603050405020304" pitchFamily="18" charset="0"/>
                <a:cs typeface="Times New Roman" panose="02020603050405020304" pitchFamily="18" charset="0"/>
              </a:rPr>
              <a:t>Maximum amount of purchases is $5,000 per single transaction</a:t>
            </a:r>
          </a:p>
          <a:p>
            <a:pPr eaLnBrk="1" hangingPunct="1"/>
            <a:r>
              <a:rPr lang="en-US" sz="2400" dirty="0">
                <a:latin typeface="Times New Roman" panose="02020603050405020304" pitchFamily="18" charset="0"/>
                <a:cs typeface="Times New Roman" panose="02020603050405020304" pitchFamily="18" charset="0"/>
              </a:rPr>
              <a:t>Agencies/departments should have an organized and designated operating procedures and designated personnel to manage the program</a:t>
            </a:r>
          </a:p>
        </p:txBody>
      </p:sp>
      <p:sp>
        <p:nvSpPr>
          <p:cNvPr id="9218" name="Rectangle 2"/>
          <p:cNvSpPr>
            <a:spLocks noGrp="1" noChangeArrowheads="1"/>
          </p:cNvSpPr>
          <p:nvPr>
            <p:ph type="title"/>
          </p:nvPr>
        </p:nvSpPr>
        <p:spPr>
          <a:xfrm>
            <a:off x="762786" y="257095"/>
            <a:ext cx="8077200" cy="1412875"/>
          </a:xfrm>
        </p:spPr>
        <p:txBody>
          <a:bodyPr/>
          <a:lstStyle/>
          <a:p>
            <a:pPr eaLnBrk="1" hangingPunct="1"/>
            <a:r>
              <a:rPr lang="en-US" dirty="0"/>
              <a:t>General Conditions</a:t>
            </a:r>
          </a:p>
        </p:txBody>
      </p:sp>
    </p:spTree>
    <p:extLst>
      <p:ext uri="{BB962C8B-B14F-4D97-AF65-F5344CB8AC3E}">
        <p14:creationId xmlns:p14="http://schemas.microsoft.com/office/powerpoint/2010/main" val="269376599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957" y="1371600"/>
            <a:ext cx="8537913" cy="4495800"/>
          </a:xfrm>
        </p:spPr>
        <p:txBody>
          <a:bodyPr>
            <a:normAutofit lnSpcReduction="10000"/>
          </a:bodyPr>
          <a:lstStyle/>
          <a:p>
            <a:pPr>
              <a:lnSpc>
                <a:spcPct val="80000"/>
              </a:lnSpc>
            </a:pPr>
            <a:r>
              <a:rPr lang="en-US" sz="2400" dirty="0">
                <a:latin typeface="Times New Roman" panose="02020603050405020304" pitchFamily="18" charset="0"/>
                <a:cs typeface="Times New Roman" panose="02020603050405020304" pitchFamily="18" charset="0"/>
              </a:rPr>
              <a:t>While using a p-card, the cardholder must be mindful of the following:</a:t>
            </a:r>
          </a:p>
          <a:p>
            <a:pPr lvl="1">
              <a:lnSpc>
                <a:spcPct val="150000"/>
              </a:lnSpc>
            </a:pPr>
            <a:r>
              <a:rPr lang="en-US" sz="2000" dirty="0">
                <a:latin typeface="Times New Roman" panose="02020603050405020304" pitchFamily="18" charset="0"/>
                <a:cs typeface="Times New Roman" panose="02020603050405020304" pitchFamily="18" charset="0"/>
              </a:rPr>
              <a:t>The prices of products or services are fair and reasonable</a:t>
            </a:r>
          </a:p>
          <a:p>
            <a:pPr lvl="1">
              <a:lnSpc>
                <a:spcPct val="150000"/>
              </a:lnSpc>
            </a:pPr>
            <a:r>
              <a:rPr lang="en-US" sz="2000" dirty="0">
                <a:latin typeface="Times New Roman" panose="02020603050405020304" pitchFamily="18" charset="0"/>
                <a:cs typeface="Times New Roman" panose="02020603050405020304" pitchFamily="18" charset="0"/>
              </a:rPr>
              <a:t>Available budget authority exists to cover expenditures</a:t>
            </a:r>
          </a:p>
          <a:p>
            <a:pPr lvl="1">
              <a:lnSpc>
                <a:spcPct val="150000"/>
              </a:lnSpc>
            </a:pPr>
            <a:r>
              <a:rPr lang="en-US" sz="2000" dirty="0">
                <a:latin typeface="Times New Roman" panose="02020603050405020304" pitchFamily="18" charset="0"/>
                <a:cs typeface="Times New Roman" panose="02020603050405020304" pitchFamily="18" charset="0"/>
              </a:rPr>
              <a:t>No capital equipment</a:t>
            </a:r>
          </a:p>
          <a:p>
            <a:pPr lvl="1">
              <a:lnSpc>
                <a:spcPct val="150000"/>
              </a:lnSpc>
            </a:pPr>
            <a:r>
              <a:rPr lang="en-US" sz="2000" dirty="0">
                <a:latin typeface="Times New Roman" panose="02020603050405020304" pitchFamily="18" charset="0"/>
                <a:cs typeface="Times New Roman" panose="02020603050405020304" pitchFamily="18" charset="0"/>
              </a:rPr>
              <a:t>Purchases comply with purchasing laws</a:t>
            </a:r>
          </a:p>
          <a:p>
            <a:pPr lvl="1">
              <a:lnSpc>
                <a:spcPct val="150000"/>
              </a:lnSpc>
            </a:pPr>
            <a:r>
              <a:rPr lang="en-US" sz="2000" dirty="0">
                <a:latin typeface="Times New Roman" panose="02020603050405020304" pitchFamily="18" charset="0"/>
                <a:cs typeface="Times New Roman" panose="02020603050405020304" pitchFamily="18" charset="0"/>
              </a:rPr>
              <a:t>Items are not on the prohibited list</a:t>
            </a:r>
          </a:p>
          <a:p>
            <a:pPr lvl="1">
              <a:lnSpc>
                <a:spcPct val="150000"/>
              </a:lnSpc>
            </a:pPr>
            <a:r>
              <a:rPr lang="en-US" sz="2000" dirty="0">
                <a:latin typeface="Times New Roman" panose="02020603050405020304" pitchFamily="18" charset="0"/>
                <a:cs typeface="Times New Roman" panose="02020603050405020304" pitchFamily="18" charset="0"/>
              </a:rPr>
              <a:t>State contract items can be purchased with the p-card</a:t>
            </a:r>
          </a:p>
          <a:p>
            <a:pPr lvl="1">
              <a:lnSpc>
                <a:spcPct val="150000"/>
              </a:lnSpc>
            </a:pPr>
            <a:r>
              <a:rPr lang="en-US" sz="2000" dirty="0">
                <a:latin typeface="Times New Roman" panose="02020603050405020304" pitchFamily="18" charset="0"/>
                <a:cs typeface="Times New Roman" panose="02020603050405020304" pitchFamily="18" charset="0"/>
              </a:rPr>
              <a:t>Reconciliation process should be conducted by cardholder and program coordinator</a:t>
            </a:r>
          </a:p>
          <a:p>
            <a:pPr marL="109728" indent="0">
              <a:buNone/>
            </a:pPr>
            <a:endParaRPr lang="en-US" dirty="0"/>
          </a:p>
        </p:txBody>
      </p:sp>
      <p:sp>
        <p:nvSpPr>
          <p:cNvPr id="12290" name="Rectangle 2"/>
          <p:cNvSpPr>
            <a:spLocks noGrp="1" noChangeArrowheads="1"/>
          </p:cNvSpPr>
          <p:nvPr>
            <p:ph type="title"/>
          </p:nvPr>
        </p:nvSpPr>
        <p:spPr>
          <a:xfrm>
            <a:off x="611957" y="304800"/>
            <a:ext cx="7785100" cy="1066800"/>
          </a:xfrm>
        </p:spPr>
        <p:txBody>
          <a:bodyPr>
            <a:normAutofit fontScale="90000"/>
          </a:bodyPr>
          <a:lstStyle/>
          <a:p>
            <a:pPr eaLnBrk="1" hangingPunct="1"/>
            <a:r>
              <a:rPr lang="en-US" sz="4400" dirty="0"/>
              <a:t>Minimum Requirements </a:t>
            </a:r>
            <a:br>
              <a:rPr lang="en-US" sz="2800" dirty="0"/>
            </a:br>
            <a:endParaRPr lang="en-US" sz="2800" dirty="0"/>
          </a:p>
        </p:txBody>
      </p:sp>
    </p:spTree>
    <p:extLst>
      <p:ext uri="{BB962C8B-B14F-4D97-AF65-F5344CB8AC3E}">
        <p14:creationId xmlns:p14="http://schemas.microsoft.com/office/powerpoint/2010/main" val="40794894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26354"/>
            <a:ext cx="8784211" cy="4672077"/>
          </a:xfrm>
        </p:spPr>
        <p:txBody>
          <a:bodyPr numCol="2">
            <a:normAutofit fontScale="85000" lnSpcReduction="10000"/>
          </a:bodyPr>
          <a:lstStyle/>
          <a:p>
            <a:r>
              <a:rPr lang="en-US" sz="2800" dirty="0">
                <a:latin typeface="Times New Roman" panose="02020603050405020304" pitchFamily="18" charset="0"/>
                <a:cs typeface="Times New Roman" panose="02020603050405020304" pitchFamily="18" charset="0"/>
              </a:rPr>
              <a:t>Fuel</a:t>
            </a:r>
          </a:p>
          <a:p>
            <a:r>
              <a:rPr lang="en-US" sz="2800" dirty="0">
                <a:latin typeface="Times New Roman" panose="02020603050405020304" pitchFamily="18" charset="0"/>
                <a:cs typeface="Times New Roman" panose="02020603050405020304" pitchFamily="18" charset="0"/>
              </a:rPr>
              <a:t>Gifts </a:t>
            </a:r>
          </a:p>
          <a:p>
            <a:r>
              <a:rPr lang="en-US" sz="2800" dirty="0">
                <a:latin typeface="Times New Roman" panose="02020603050405020304" pitchFamily="18" charset="0"/>
                <a:cs typeface="Times New Roman" panose="02020603050405020304" pitchFamily="18" charset="0"/>
              </a:rPr>
              <a:t>Generators </a:t>
            </a:r>
          </a:p>
          <a:p>
            <a:r>
              <a:rPr lang="en-US" sz="2800" dirty="0">
                <a:latin typeface="Times New Roman" panose="02020603050405020304" pitchFamily="18" charset="0"/>
                <a:cs typeface="Times New Roman" panose="02020603050405020304" pitchFamily="18" charset="0"/>
              </a:rPr>
              <a:t>Entertainment </a:t>
            </a:r>
          </a:p>
          <a:p>
            <a:r>
              <a:rPr lang="en-US" sz="2800" dirty="0">
                <a:latin typeface="Times New Roman" panose="02020603050405020304" pitchFamily="18" charset="0"/>
                <a:cs typeface="Times New Roman" panose="02020603050405020304" pitchFamily="18" charset="0"/>
              </a:rPr>
              <a:t>Motorized vehicles </a:t>
            </a:r>
          </a:p>
          <a:p>
            <a:r>
              <a:rPr lang="en-US" sz="2800" dirty="0">
                <a:latin typeface="Times New Roman" panose="02020603050405020304" pitchFamily="18" charset="0"/>
                <a:cs typeface="Times New Roman" panose="02020603050405020304" pitchFamily="18" charset="0"/>
              </a:rPr>
              <a:t>Alcoholic beverages </a:t>
            </a:r>
          </a:p>
          <a:p>
            <a:r>
              <a:rPr lang="en-US" sz="2800" dirty="0">
                <a:latin typeface="Times New Roman" panose="02020603050405020304" pitchFamily="18" charset="0"/>
                <a:cs typeface="Times New Roman" panose="02020603050405020304" pitchFamily="18" charset="0"/>
              </a:rPr>
              <a:t>Items on back order </a:t>
            </a:r>
          </a:p>
          <a:p>
            <a:r>
              <a:rPr lang="en-US" sz="2800" dirty="0">
                <a:latin typeface="Times New Roman" panose="02020603050405020304" pitchFamily="18" charset="0"/>
                <a:cs typeface="Times New Roman" panose="02020603050405020304" pitchFamily="18" charset="0"/>
              </a:rPr>
              <a:t>Items for personal use </a:t>
            </a:r>
          </a:p>
          <a:p>
            <a:r>
              <a:rPr lang="en-US" sz="2800" dirty="0">
                <a:latin typeface="Times New Roman" panose="02020603050405020304" pitchFamily="18" charset="0"/>
                <a:cs typeface="Times New Roman" panose="02020603050405020304" pitchFamily="18" charset="0"/>
              </a:rPr>
              <a:t>Travel related expenses </a:t>
            </a:r>
          </a:p>
          <a:p>
            <a:r>
              <a:rPr lang="en-US" sz="2800" dirty="0">
                <a:latin typeface="Times New Roman" panose="02020603050405020304" pitchFamily="18" charset="0"/>
                <a:cs typeface="Times New Roman" panose="02020603050405020304" pitchFamily="18" charset="0"/>
              </a:rPr>
              <a:t>Televisions (greater than $250) </a:t>
            </a:r>
          </a:p>
          <a:p>
            <a:r>
              <a:rPr lang="en-US" sz="2800" dirty="0">
                <a:latin typeface="Times New Roman" panose="02020603050405020304" pitchFamily="18" charset="0"/>
                <a:cs typeface="Times New Roman" panose="02020603050405020304" pitchFamily="18" charset="0"/>
              </a:rPr>
              <a:t>Reoccurring automatic monthly charges</a:t>
            </a:r>
          </a:p>
          <a:p>
            <a:r>
              <a:rPr lang="en-US" sz="2800" dirty="0">
                <a:latin typeface="Times New Roman" panose="02020603050405020304" pitchFamily="18" charset="0"/>
                <a:cs typeface="Times New Roman" panose="02020603050405020304" pitchFamily="18" charset="0"/>
              </a:rPr>
              <a:t>Radioactive, Explosive, or other Hazardous material </a:t>
            </a:r>
          </a:p>
          <a:p>
            <a:r>
              <a:rPr lang="en-US" sz="2800" dirty="0">
                <a:latin typeface="Times New Roman" panose="02020603050405020304" pitchFamily="18" charset="0"/>
                <a:cs typeface="Times New Roman" panose="02020603050405020304" pitchFamily="18" charset="0"/>
              </a:rPr>
              <a:t>Camera and Camera Equipment (greater than $250) </a:t>
            </a:r>
          </a:p>
          <a:p>
            <a:r>
              <a:rPr lang="en-US" sz="2800" dirty="0">
                <a:latin typeface="Times New Roman" panose="02020603050405020304" pitchFamily="18" charset="0"/>
                <a:cs typeface="Times New Roman" panose="02020603050405020304" pitchFamily="18" charset="0"/>
              </a:rPr>
              <a:t>Contractual Services to an Individual, Sole Proprietor, Partnership or LLC-Partnership </a:t>
            </a:r>
          </a:p>
          <a:p>
            <a:r>
              <a:rPr lang="en-US" sz="2800" dirty="0">
                <a:latin typeface="Times New Roman" panose="02020603050405020304" pitchFamily="18" charset="0"/>
                <a:cs typeface="Times New Roman" panose="02020603050405020304" pitchFamily="18" charset="0"/>
              </a:rPr>
              <a:t>Computer and Computer equipment (greater than $250) (central processing unit, terminal, printer, external hard drive) </a:t>
            </a:r>
          </a:p>
          <a:p>
            <a:endParaRPr lang="en-US" sz="2200" dirty="0"/>
          </a:p>
        </p:txBody>
      </p:sp>
      <p:sp>
        <p:nvSpPr>
          <p:cNvPr id="3" name="Title 2"/>
          <p:cNvSpPr>
            <a:spLocks noGrp="1"/>
          </p:cNvSpPr>
          <p:nvPr>
            <p:ph type="title"/>
          </p:nvPr>
        </p:nvSpPr>
        <p:spPr/>
        <p:txBody>
          <a:bodyPr/>
          <a:lstStyle/>
          <a:p>
            <a:r>
              <a:rPr lang="en-US" dirty="0"/>
              <a:t>Prohibited Purchases Examples</a:t>
            </a:r>
          </a:p>
        </p:txBody>
      </p:sp>
    </p:spTree>
    <p:extLst>
      <p:ext uri="{BB962C8B-B14F-4D97-AF65-F5344CB8AC3E}">
        <p14:creationId xmlns:p14="http://schemas.microsoft.com/office/powerpoint/2010/main" val="3532689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buNone/>
            </a:pPr>
            <a:r>
              <a:rPr lang="en-US" sz="2000" dirty="0">
                <a:latin typeface="Times New Roman" panose="02020603050405020304" pitchFamily="18" charset="0"/>
                <a:cs typeface="Times New Roman" panose="02020603050405020304" pitchFamily="18" charset="0"/>
              </a:rPr>
              <a:t>All agencies and universities are required to maintain a complete and current inventory list of each property item which costs $1000 or more unless the items purchased fall within the groups listed below. </a:t>
            </a:r>
          </a:p>
          <a:p>
            <a:pPr marL="109728" indent="0">
              <a:buNone/>
            </a:pPr>
            <a:endParaRPr lang="en-US" sz="2000" dirty="0">
              <a:latin typeface="Times New Roman" panose="02020603050405020304" pitchFamily="18" charset="0"/>
              <a:cs typeface="Times New Roman" panose="02020603050405020304" pitchFamily="18" charset="0"/>
            </a:endParaRPr>
          </a:p>
          <a:p>
            <a:pPr marL="109728" indent="0">
              <a:buNone/>
            </a:pPr>
            <a:r>
              <a:rPr lang="en-US" sz="2000" b="1" dirty="0">
                <a:solidFill>
                  <a:srgbClr val="FF0000"/>
                </a:solidFill>
                <a:latin typeface="Times New Roman" panose="02020603050405020304" pitchFamily="18" charset="0"/>
                <a:cs typeface="Times New Roman" panose="02020603050405020304" pitchFamily="18" charset="0"/>
              </a:rPr>
              <a:t>These items will be required as equipment, regardless of their purchase value. </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Weapons </a:t>
            </a:r>
          </a:p>
          <a:p>
            <a:r>
              <a:rPr lang="en-US" sz="2000" dirty="0">
                <a:latin typeface="Times New Roman" panose="02020603050405020304" pitchFamily="18" charset="0"/>
                <a:cs typeface="Times New Roman" panose="02020603050405020304" pitchFamily="18" charset="0"/>
              </a:rPr>
              <a:t>Two-way radio equipment </a:t>
            </a:r>
          </a:p>
          <a:p>
            <a:r>
              <a:rPr lang="en-US" sz="2000" dirty="0">
                <a:latin typeface="Times New Roman" panose="02020603050405020304" pitchFamily="18" charset="0"/>
                <a:cs typeface="Times New Roman" panose="02020603050405020304" pitchFamily="18" charset="0"/>
              </a:rPr>
              <a:t>Lawn Maintenance Equipment </a:t>
            </a:r>
          </a:p>
          <a:p>
            <a:r>
              <a:rPr lang="en-US" sz="2000" dirty="0">
                <a:latin typeface="Times New Roman" panose="02020603050405020304" pitchFamily="18" charset="0"/>
                <a:cs typeface="Times New Roman" panose="02020603050405020304" pitchFamily="18" charset="0"/>
              </a:rPr>
              <a:t>Cellular telephones </a:t>
            </a:r>
          </a:p>
          <a:p>
            <a:r>
              <a:rPr lang="en-US" sz="2000" dirty="0">
                <a:latin typeface="Times New Roman" panose="02020603050405020304" pitchFamily="18" charset="0"/>
                <a:cs typeface="Times New Roman" panose="02020603050405020304" pitchFamily="18" charset="0"/>
              </a:rPr>
              <a:t>Chain Saws </a:t>
            </a:r>
          </a:p>
          <a:p>
            <a:pPr marL="109728" indent="0">
              <a:buNone/>
            </a:pPr>
            <a:endParaRPr lang="en-US" sz="2000" dirty="0">
              <a:latin typeface="Times New Roman" panose="02020603050405020304" pitchFamily="18" charset="0"/>
              <a:cs typeface="Times New Roman" panose="02020603050405020304" pitchFamily="18" charset="0"/>
            </a:endParaRPr>
          </a:p>
          <a:p>
            <a:pPr marL="109728" indent="0">
              <a:buNone/>
            </a:pPr>
            <a:r>
              <a:rPr lang="en-US" sz="2000" b="1" dirty="0">
                <a:latin typeface="Times New Roman" panose="02020603050405020304" pitchFamily="18" charset="0"/>
                <a:cs typeface="Times New Roman" panose="02020603050405020304" pitchFamily="18" charset="0"/>
              </a:rPr>
              <a:t>NO EQUIPMENT PURCHASE is allowed on the state p-card</a:t>
            </a:r>
          </a:p>
        </p:txBody>
      </p:sp>
      <p:sp>
        <p:nvSpPr>
          <p:cNvPr id="3" name="Title 2"/>
          <p:cNvSpPr>
            <a:spLocks noGrp="1"/>
          </p:cNvSpPr>
          <p:nvPr>
            <p:ph type="title"/>
          </p:nvPr>
        </p:nvSpPr>
        <p:spPr/>
        <p:txBody>
          <a:bodyPr/>
          <a:lstStyle/>
          <a:p>
            <a:r>
              <a:rPr lang="en-US" dirty="0"/>
              <a:t>Equipment Purchases</a:t>
            </a:r>
          </a:p>
        </p:txBody>
      </p:sp>
    </p:spTree>
    <p:extLst>
      <p:ext uri="{BB962C8B-B14F-4D97-AF65-F5344CB8AC3E}">
        <p14:creationId xmlns:p14="http://schemas.microsoft.com/office/powerpoint/2010/main" val="12490891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99941" y="250956"/>
            <a:ext cx="7772399" cy="1412875"/>
          </a:xfrm>
        </p:spPr>
        <p:txBody>
          <a:bodyPr/>
          <a:lstStyle/>
          <a:p>
            <a:pPr eaLnBrk="1" hangingPunct="1"/>
            <a:r>
              <a:rPr lang="en-US" b="1" dirty="0"/>
              <a:t> </a:t>
            </a:r>
            <a:r>
              <a:rPr lang="en-US" dirty="0"/>
              <a:t>Itemized  Receipts/Invoices</a:t>
            </a:r>
            <a:endParaRPr lang="en-US" b="1" dirty="0"/>
          </a:p>
        </p:txBody>
      </p:sp>
      <p:sp>
        <p:nvSpPr>
          <p:cNvPr id="14339" name="Rectangle 3"/>
          <p:cNvSpPr>
            <a:spLocks noGrp="1" noChangeArrowheads="1"/>
          </p:cNvSpPr>
          <p:nvPr>
            <p:ph type="body" sz="half" idx="1"/>
          </p:nvPr>
        </p:nvSpPr>
        <p:spPr>
          <a:xfrm>
            <a:off x="791851" y="1439945"/>
            <a:ext cx="10386221" cy="4191000"/>
          </a:xfrm>
        </p:spPr>
        <p:txBody>
          <a:bodyPr/>
          <a:lstStyle/>
          <a:p>
            <a:r>
              <a:rPr lang="en-US" sz="2400" dirty="0">
                <a:latin typeface="Times New Roman" panose="02020603050405020304" pitchFamily="18" charset="0"/>
                <a:cs typeface="Times New Roman" panose="02020603050405020304" pitchFamily="18" charset="0"/>
              </a:rPr>
              <a:t>Obtain an itemized receipt/invoice for each purchase</a:t>
            </a:r>
          </a:p>
          <a:p>
            <a:pPr eaLnBrk="1" hangingPunct="1"/>
            <a:r>
              <a:rPr lang="en-US" sz="2400" dirty="0">
                <a:latin typeface="Times New Roman" panose="02020603050405020304" pitchFamily="18" charset="0"/>
                <a:cs typeface="Times New Roman" panose="02020603050405020304" pitchFamily="18" charset="0"/>
              </a:rPr>
              <a:t>If receipts cannot be obtained, complete a Missing Document Affidavit Form can be found on the OPTFM website at:</a:t>
            </a:r>
            <a:r>
              <a:rPr lang="en-US" sz="1800" dirty="0"/>
              <a:t> </a:t>
            </a:r>
            <a:r>
              <a:rPr lang="en-US" sz="1800" dirty="0">
                <a:latin typeface="Times New Roman" panose="02020603050405020304" pitchFamily="18" charset="0"/>
                <a:cs typeface="Times New Roman" panose="02020603050405020304" pitchFamily="18" charset="0"/>
                <a:hlinkClick r:id="rId3"/>
              </a:rPr>
              <a:t>https://www.dfa.ms.gov/sites/default/files/Office%20of%20Purchasing%2C%20Travel%20and%20Fleet%20Home/Marketing%2C%20Travel%2C%20Card%20Program/Links/Procurement%20Card%20Services/Forms/Procurement%20Card%20Forms/umbmissingdocumentaffidavitform.pdf</a:t>
            </a:r>
            <a:endParaRPr lang="en-US" sz="1800" dirty="0">
              <a:latin typeface="Times New Roman" panose="02020603050405020304" pitchFamily="18" charset="0"/>
              <a:cs typeface="Times New Roman" panose="02020603050405020304" pitchFamily="18" charset="0"/>
            </a:endParaRPr>
          </a:p>
          <a:p>
            <a:pPr marL="109537" indent="0" eaLnBrk="1" hangingPunct="1">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6071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500" dirty="0"/>
              <a:t>Sets forth all laws and regulations, and any pertinent information resulting from Title 31, Chapter 7</a:t>
            </a:r>
          </a:p>
          <a:p>
            <a:r>
              <a:rPr lang="en-US" sz="2500" dirty="0"/>
              <a:t>Applies to commodities and equipment either bought, leased, or rented with any funds, regardless of source, by those agencies which are under the purview of DFA</a:t>
            </a:r>
          </a:p>
          <a:p>
            <a:r>
              <a:rPr lang="en-US" sz="2500" dirty="0"/>
              <a:t>Thorough representation of procedures relative to purchasing by all state entities</a:t>
            </a:r>
          </a:p>
          <a:p>
            <a:r>
              <a:rPr lang="en-US" sz="2500" dirty="0"/>
              <a:t>Source of information for vendors on proper procedures that must be followed in doing business with the State</a:t>
            </a:r>
          </a:p>
          <a:p>
            <a:endParaRPr lang="en-US" dirty="0"/>
          </a:p>
        </p:txBody>
      </p:sp>
      <p:sp>
        <p:nvSpPr>
          <p:cNvPr id="3" name="Title 2"/>
          <p:cNvSpPr>
            <a:spLocks noGrp="1"/>
          </p:cNvSpPr>
          <p:nvPr>
            <p:ph type="title"/>
          </p:nvPr>
        </p:nvSpPr>
        <p:spPr/>
        <p:txBody>
          <a:bodyPr>
            <a:normAutofit/>
          </a:bodyPr>
          <a:lstStyle/>
          <a:p>
            <a:r>
              <a:rPr lang="en-US" dirty="0"/>
              <a:t>Purpose of Procurement Manual</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57764880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6705600" y="685801"/>
            <a:ext cx="3124200" cy="5464989"/>
          </a:xfrm>
        </p:spPr>
      </p:pic>
      <p:sp>
        <p:nvSpPr>
          <p:cNvPr id="8" name="TextBox 7"/>
          <p:cNvSpPr txBox="1"/>
          <p:nvPr/>
        </p:nvSpPr>
        <p:spPr>
          <a:xfrm>
            <a:off x="2133600" y="213829"/>
            <a:ext cx="3124200" cy="523220"/>
          </a:xfrm>
          <a:prstGeom prst="rect">
            <a:avLst/>
          </a:prstGeom>
          <a:noFill/>
        </p:spPr>
        <p:txBody>
          <a:bodyPr wrap="square" rtlCol="0">
            <a:spAutoFit/>
          </a:bodyPr>
          <a:lstStyle/>
          <a:p>
            <a:pPr algn="ctr"/>
            <a:r>
              <a:rPr lang="en-US" sz="2800" dirty="0"/>
              <a:t>GOOD </a:t>
            </a:r>
            <a:r>
              <a:rPr lang="en-US" sz="1400" dirty="0"/>
              <a:t> </a:t>
            </a:r>
          </a:p>
        </p:txBody>
      </p:sp>
      <p:sp>
        <p:nvSpPr>
          <p:cNvPr id="10" name="TextBox 9"/>
          <p:cNvSpPr txBox="1"/>
          <p:nvPr/>
        </p:nvSpPr>
        <p:spPr>
          <a:xfrm>
            <a:off x="7451558" y="183329"/>
            <a:ext cx="1600200" cy="523220"/>
          </a:xfrm>
          <a:prstGeom prst="rect">
            <a:avLst/>
          </a:prstGeom>
          <a:noFill/>
        </p:spPr>
        <p:txBody>
          <a:bodyPr wrap="square" rtlCol="0">
            <a:spAutoFit/>
          </a:bodyPr>
          <a:lstStyle/>
          <a:p>
            <a:pPr algn="ctr"/>
            <a:r>
              <a:rPr lang="en-US" sz="2800" dirty="0"/>
              <a:t>BAD</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4875" y="706550"/>
            <a:ext cx="2525164" cy="5237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909466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Determine if the purchase is for a business meeting/event or a bulk food purchase</a:t>
            </a:r>
          </a:p>
          <a:p>
            <a:r>
              <a:rPr lang="en-US" sz="2000" dirty="0">
                <a:latin typeface="Times New Roman" panose="02020603050405020304" pitchFamily="18" charset="0"/>
                <a:cs typeface="Times New Roman" panose="02020603050405020304" pitchFamily="18" charset="0"/>
              </a:rPr>
              <a:t>If business meeting, an agenda is needed</a:t>
            </a:r>
          </a:p>
          <a:p>
            <a:r>
              <a:rPr lang="en-US" sz="2000" dirty="0">
                <a:latin typeface="Times New Roman" panose="02020603050405020304" pitchFamily="18" charset="0"/>
                <a:cs typeface="Times New Roman" panose="02020603050405020304" pitchFamily="18" charset="0"/>
              </a:rPr>
              <a:t>Complete Food Form located on the OPTFM website at: </a:t>
            </a:r>
            <a:r>
              <a:rPr lang="en-US" sz="2000" dirty="0">
                <a:latin typeface="Times New Roman" panose="02020603050405020304" pitchFamily="18" charset="0"/>
                <a:cs typeface="Times New Roman" panose="02020603050405020304" pitchFamily="18" charset="0"/>
                <a:hlinkClick r:id="rId3"/>
              </a:rPr>
              <a:t>https://www.dfa.ms.gov/sites/default/files/Office%20of%20Purchasing%2C%20Travel%20and%20Fleet%20Home/Marketing%2C%20Travel%2C%20Card%20Program/Links/Procurement%20Card%20Services/Forms/Procurement%20Card%20Forms/umbfoodpurchaseform.pdf</a:t>
            </a:r>
            <a:endParaRPr lang="en-US" sz="2000" dirty="0">
              <a:latin typeface="Times New Roman" panose="02020603050405020304" pitchFamily="18" charset="0"/>
              <a:cs typeface="Times New Roman" panose="02020603050405020304" pitchFamily="18" charset="0"/>
            </a:endParaRPr>
          </a:p>
          <a:p>
            <a:pPr marL="109537" indent="0">
              <a:buNone/>
            </a:pPr>
            <a:endParaRPr lang="en-US" sz="20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a:t>Food Purchases on P-Card</a:t>
            </a:r>
          </a:p>
        </p:txBody>
      </p:sp>
    </p:spTree>
    <p:extLst>
      <p:ext uri="{BB962C8B-B14F-4D97-AF65-F5344CB8AC3E}">
        <p14:creationId xmlns:p14="http://schemas.microsoft.com/office/powerpoint/2010/main" val="353396603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MCj02954500000[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9431874" y="4092358"/>
            <a:ext cx="1949738" cy="22333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4" name="Rectangle 2"/>
          <p:cNvSpPr>
            <a:spLocks noGrp="1" noChangeArrowheads="1"/>
          </p:cNvSpPr>
          <p:nvPr>
            <p:ph type="title"/>
          </p:nvPr>
        </p:nvSpPr>
        <p:spPr>
          <a:xfrm>
            <a:off x="576606" y="493336"/>
            <a:ext cx="8229600" cy="1143000"/>
          </a:xfrm>
        </p:spPr>
        <p:txBody>
          <a:bodyPr/>
          <a:lstStyle/>
          <a:p>
            <a:pPr eaLnBrk="1" hangingPunct="1"/>
            <a:r>
              <a:rPr lang="en-US" dirty="0"/>
              <a:t>Split Purchases</a:t>
            </a:r>
          </a:p>
        </p:txBody>
      </p:sp>
      <p:sp>
        <p:nvSpPr>
          <p:cNvPr id="18435" name="Rectangle 3"/>
          <p:cNvSpPr>
            <a:spLocks noGrp="1" noChangeArrowheads="1"/>
          </p:cNvSpPr>
          <p:nvPr>
            <p:ph type="body" idx="4294967295"/>
          </p:nvPr>
        </p:nvSpPr>
        <p:spPr>
          <a:xfrm>
            <a:off x="576606" y="1486111"/>
            <a:ext cx="8599488" cy="4114800"/>
          </a:xfrm>
        </p:spPr>
        <p:txBody>
          <a:bodyPr/>
          <a:lstStyle/>
          <a:p>
            <a:pPr eaLnBrk="1" hangingPunct="1">
              <a:lnSpc>
                <a:spcPct val="90000"/>
              </a:lnSpc>
            </a:pPr>
            <a:endParaRPr lang="en-US" sz="2400" dirty="0"/>
          </a:p>
          <a:p>
            <a:pPr>
              <a:lnSpc>
                <a:spcPct val="90000"/>
              </a:lnSpc>
            </a:pPr>
            <a:r>
              <a:rPr lang="en-US" sz="2400" dirty="0">
                <a:latin typeface="Times New Roman" panose="02020603050405020304" pitchFamily="18" charset="0"/>
                <a:cs typeface="Times New Roman" panose="02020603050405020304" pitchFamily="18" charset="0"/>
              </a:rPr>
              <a:t>The maximum amount of a Procurement Card Purchase is $5,000</a:t>
            </a:r>
          </a:p>
          <a:p>
            <a:pPr>
              <a:lnSpc>
                <a:spcPct val="90000"/>
              </a:lnSpc>
            </a:pPr>
            <a:r>
              <a:rPr lang="en-US" sz="2400" dirty="0">
                <a:latin typeface="Times New Roman" panose="02020603050405020304" pitchFamily="18" charset="0"/>
                <a:cs typeface="Times New Roman" panose="02020603050405020304" pitchFamily="18" charset="0"/>
              </a:rPr>
              <a:t>Split purchases are not allowed and can not be processed with a state p-card</a:t>
            </a:r>
          </a:p>
          <a:p>
            <a:pPr lvl="1">
              <a:lnSpc>
                <a:spcPct val="90000"/>
              </a:lnSpc>
            </a:pPr>
            <a:r>
              <a:rPr lang="en-US" sz="2000" dirty="0">
                <a:latin typeface="Times New Roman" panose="02020603050405020304" pitchFamily="18" charset="0"/>
                <a:cs typeface="Times New Roman" panose="02020603050405020304" pitchFamily="18" charset="0"/>
              </a:rPr>
              <a:t>Split purchases is defined as splitting one purchase totaling more than $5,000 into several to circumvent the $5,000 limit</a:t>
            </a:r>
          </a:p>
          <a:p>
            <a:pPr eaLnBrk="1" hangingPunct="1">
              <a:lnSpc>
                <a:spcPct val="90000"/>
              </a:lnSpc>
            </a:pPr>
            <a:r>
              <a:rPr lang="en-US" sz="2400" dirty="0">
                <a:latin typeface="Times New Roman" panose="02020603050405020304" pitchFamily="18" charset="0"/>
                <a:cs typeface="Times New Roman" panose="02020603050405020304" pitchFamily="18" charset="0"/>
              </a:rPr>
              <a:t>Purchases over $5,000 must be on a purchase order and requires two written quotes</a:t>
            </a:r>
          </a:p>
          <a:p>
            <a:pPr eaLnBrk="1" hangingPunct="1">
              <a:lnSpc>
                <a:spcPct val="90000"/>
              </a:lnSpc>
              <a:buFont typeface="Wingdings" pitchFamily="2" charset="2"/>
              <a:buNone/>
            </a:pPr>
            <a:endParaRPr lang="en-US" sz="2400" dirty="0"/>
          </a:p>
        </p:txBody>
      </p:sp>
    </p:spTree>
    <p:extLst>
      <p:ext uri="{BB962C8B-B14F-4D97-AF65-F5344CB8AC3E}">
        <p14:creationId xmlns:p14="http://schemas.microsoft.com/office/powerpoint/2010/main" val="102585982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9" descr="MPj0316868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81400" y="4953000"/>
            <a:ext cx="4800600" cy="11430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0" name="Rectangle 5"/>
          <p:cNvSpPr>
            <a:spLocks noGrp="1" noChangeArrowheads="1"/>
          </p:cNvSpPr>
          <p:nvPr>
            <p:ph type="title"/>
          </p:nvPr>
        </p:nvSpPr>
        <p:spPr/>
        <p:txBody>
          <a:bodyPr/>
          <a:lstStyle/>
          <a:p>
            <a:pPr eaLnBrk="1" hangingPunct="1"/>
            <a:r>
              <a:rPr lang="en-US" dirty="0"/>
              <a:t>TAXES</a:t>
            </a:r>
          </a:p>
        </p:txBody>
      </p:sp>
      <p:sp>
        <p:nvSpPr>
          <p:cNvPr id="17411" name="Rectangle 8"/>
          <p:cNvSpPr>
            <a:spLocks noGrp="1" noChangeArrowheads="1"/>
          </p:cNvSpPr>
          <p:nvPr>
            <p:ph type="body" idx="4294967295"/>
          </p:nvPr>
        </p:nvSpPr>
        <p:spPr>
          <a:xfrm>
            <a:off x="609600" y="1257495"/>
            <a:ext cx="8686800" cy="3581400"/>
          </a:xfrm>
        </p:spPr>
        <p:txBody>
          <a:bodyPr>
            <a:normAutofit/>
          </a:bodyPr>
          <a:lstStyle/>
          <a:p>
            <a:pPr eaLnBrk="1" hangingPunct="1"/>
            <a:endParaRPr lang="en-US" sz="2400" dirty="0">
              <a:latin typeface="Times New Roman" panose="02020603050405020304" pitchFamily="18" charset="0"/>
              <a:cs typeface="Times New Roman" panose="02020603050405020304" pitchFamily="18" charset="0"/>
            </a:endParaRPr>
          </a:p>
          <a:p>
            <a:pPr eaLnBrk="1" hangingPunct="1"/>
            <a:r>
              <a:rPr lang="en-US" sz="2400" b="1" dirty="0">
                <a:solidFill>
                  <a:srgbClr val="FF0000"/>
                </a:solidFill>
                <a:latin typeface="Times New Roman" panose="02020603050405020304" pitchFamily="18" charset="0"/>
                <a:cs typeface="Times New Roman" panose="02020603050405020304" pitchFamily="18" charset="0"/>
              </a:rPr>
              <a:t>State of MS sales tax</a:t>
            </a:r>
            <a:r>
              <a:rPr lang="en-US" sz="2400" dirty="0">
                <a:latin typeface="Times New Roman" panose="02020603050405020304" pitchFamily="18" charset="0"/>
                <a:cs typeface="Times New Roman" panose="02020603050405020304" pitchFamily="18" charset="0"/>
              </a:rPr>
              <a:t> should not be charged to the procurement card</a:t>
            </a:r>
          </a:p>
          <a:p>
            <a:pPr eaLnBrk="1" hangingPunct="1"/>
            <a:r>
              <a:rPr lang="en-US" sz="2400" dirty="0">
                <a:latin typeface="Times New Roman" panose="02020603050405020304" pitchFamily="18" charset="0"/>
                <a:cs typeface="Times New Roman" panose="02020603050405020304" pitchFamily="18" charset="0"/>
              </a:rPr>
              <a:t>Responsibility of user to inform vendor of tax exempt status </a:t>
            </a:r>
          </a:p>
          <a:p>
            <a:pPr eaLnBrk="1" hangingPunct="1"/>
            <a:r>
              <a:rPr lang="en-US" sz="2400" dirty="0">
                <a:latin typeface="Times New Roman" panose="02020603050405020304" pitchFamily="18" charset="0"/>
                <a:cs typeface="Times New Roman" panose="02020603050405020304" pitchFamily="18" charset="0"/>
              </a:rPr>
              <a:t>If charged tax, user should obtain a credit</a:t>
            </a:r>
          </a:p>
          <a:p>
            <a:pPr eaLnBrk="1" hangingPunct="1"/>
            <a:r>
              <a:rPr lang="en-US" sz="2400" dirty="0">
                <a:latin typeface="Times New Roman" panose="02020603050405020304" pitchFamily="18" charset="0"/>
                <a:cs typeface="Times New Roman" panose="02020603050405020304" pitchFamily="18" charset="0"/>
              </a:rPr>
              <a:t>If no credit is obtained, the cardholder must submit payment to the agency for the total tax amount charged during that transaction</a:t>
            </a:r>
          </a:p>
          <a:p>
            <a:pPr eaLnBrk="1" hangingPunct="1"/>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2500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1417638"/>
            <a:ext cx="10568473" cy="4525963"/>
          </a:xfrm>
        </p:spPr>
        <p:txBody>
          <a:bodyPr/>
          <a:lstStyle/>
          <a:p>
            <a:r>
              <a:rPr lang="en-US" sz="2400" dirty="0">
                <a:latin typeface="Times New Roman" panose="02020603050405020304" pitchFamily="18" charset="0"/>
                <a:cs typeface="Times New Roman" panose="02020603050405020304" pitchFamily="18" charset="0"/>
              </a:rPr>
              <a:t>MS Code section 31-7-9 (1) (d) prohibits a vendor from imposing a surcharge on the P-Card </a:t>
            </a:r>
          </a:p>
          <a:p>
            <a:r>
              <a:rPr lang="en-US" sz="2400" dirty="0">
                <a:latin typeface="Times New Roman" panose="02020603050405020304" pitchFamily="18" charset="0"/>
                <a:cs typeface="Times New Roman" panose="02020603050405020304" pitchFamily="18" charset="0"/>
              </a:rPr>
              <a:t>Surcharge is when the vendor is charging an extra fee just because the form of payment is credit card and not cash</a:t>
            </a:r>
          </a:p>
          <a:p>
            <a:r>
              <a:rPr lang="en-US" sz="2400" dirty="0">
                <a:latin typeface="Times New Roman" panose="02020603050405020304" pitchFamily="18" charset="0"/>
                <a:cs typeface="Times New Roman" panose="02020603050405020304" pitchFamily="18" charset="0"/>
              </a:rPr>
              <a:t>If a surcharge occurs during a transaction, the card user should obtain a credit from the vendor</a:t>
            </a:r>
          </a:p>
          <a:p>
            <a:endParaRPr lang="en-US" dirty="0"/>
          </a:p>
        </p:txBody>
      </p:sp>
      <p:sp>
        <p:nvSpPr>
          <p:cNvPr id="3" name="Title 2"/>
          <p:cNvSpPr>
            <a:spLocks noGrp="1"/>
          </p:cNvSpPr>
          <p:nvPr>
            <p:ph type="title"/>
          </p:nvPr>
        </p:nvSpPr>
        <p:spPr/>
        <p:txBody>
          <a:bodyPr/>
          <a:lstStyle/>
          <a:p>
            <a:r>
              <a:rPr lang="en-US" dirty="0"/>
              <a:t>Surcharges</a:t>
            </a:r>
          </a:p>
        </p:txBody>
      </p:sp>
    </p:spTree>
    <p:extLst>
      <p:ext uri="{BB962C8B-B14F-4D97-AF65-F5344CB8AC3E}">
        <p14:creationId xmlns:p14="http://schemas.microsoft.com/office/powerpoint/2010/main" val="40806945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66421"/>
            <a:ext cx="10736424" cy="2633472"/>
          </a:xfrm>
        </p:spPr>
        <p:txBody>
          <a:bodyPr>
            <a:normAutofit/>
          </a:bodyPr>
          <a:lstStyle/>
          <a:p>
            <a:pPr marL="109728" indent="0">
              <a:buNone/>
            </a:pPr>
            <a:r>
              <a:rPr lang="en-US" sz="2400" dirty="0">
                <a:latin typeface="Times New Roman" panose="02020603050405020304" pitchFamily="18" charset="0"/>
                <a:cs typeface="Times New Roman" panose="02020603050405020304" pitchFamily="18" charset="0"/>
              </a:rPr>
              <a:t>In the event that a true mistake has been made and a credit is not obtainable or an item is not returnable complete the following:</a:t>
            </a:r>
          </a:p>
          <a:p>
            <a:r>
              <a:rPr lang="en-US" sz="2000" dirty="0">
                <a:latin typeface="Times New Roman" panose="02020603050405020304" pitchFamily="18" charset="0"/>
                <a:cs typeface="Times New Roman" panose="02020603050405020304" pitchFamily="18" charset="0"/>
              </a:rPr>
              <a:t>Notify program coordinator of mistake</a:t>
            </a:r>
          </a:p>
          <a:p>
            <a:r>
              <a:rPr lang="en-US" sz="2000" dirty="0">
                <a:latin typeface="Times New Roman" panose="02020603050405020304" pitchFamily="18" charset="0"/>
                <a:cs typeface="Times New Roman" panose="02020603050405020304" pitchFamily="18" charset="0"/>
              </a:rPr>
              <a:t>Type a justification memo with complete details of the situation</a:t>
            </a:r>
          </a:p>
          <a:p>
            <a:r>
              <a:rPr lang="en-US" sz="2000" dirty="0">
                <a:latin typeface="Times New Roman" panose="02020603050405020304" pitchFamily="18" charset="0"/>
                <a:cs typeface="Times New Roman" panose="02020603050405020304" pitchFamily="18" charset="0"/>
              </a:rPr>
              <a:t>Place memo with the monthly statement and receipt of items purchased  </a:t>
            </a:r>
          </a:p>
        </p:txBody>
      </p:sp>
      <p:sp>
        <p:nvSpPr>
          <p:cNvPr id="3" name="Title 2"/>
          <p:cNvSpPr>
            <a:spLocks noGrp="1"/>
          </p:cNvSpPr>
          <p:nvPr>
            <p:ph type="title"/>
          </p:nvPr>
        </p:nvSpPr>
        <p:spPr/>
        <p:txBody>
          <a:bodyPr/>
          <a:lstStyle/>
          <a:p>
            <a:r>
              <a:rPr lang="en-US" dirty="0"/>
              <a:t>When a Mistake is Made</a:t>
            </a:r>
          </a:p>
        </p:txBody>
      </p:sp>
    </p:spTree>
    <p:extLst>
      <p:ext uri="{BB962C8B-B14F-4D97-AF65-F5344CB8AC3E}">
        <p14:creationId xmlns:p14="http://schemas.microsoft.com/office/powerpoint/2010/main" val="138972999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6288" y="1292791"/>
            <a:ext cx="10198231" cy="5494507"/>
          </a:xfrm>
        </p:spPr>
        <p:txBody>
          <a:bodyPr>
            <a:normAutofit/>
          </a:bodyPr>
          <a:lstStyle/>
          <a:p>
            <a:pPr marL="109728" indent="0">
              <a:buNone/>
            </a:pPr>
            <a:r>
              <a:rPr lang="en-US" sz="2400" dirty="0">
                <a:latin typeface="Times New Roman" panose="02020603050405020304" pitchFamily="18" charset="0"/>
                <a:cs typeface="Times New Roman" panose="02020603050405020304" pitchFamily="18" charset="0"/>
              </a:rPr>
              <a:t>In the event that the card is declined when attempting to purchase items the following actions should be completed:</a:t>
            </a:r>
          </a:p>
          <a:p>
            <a:pPr marL="109728"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Contact your agency’s P-Card Program Coordinator and explain the situation</a:t>
            </a:r>
          </a:p>
          <a:p>
            <a:r>
              <a:rPr lang="en-US" sz="2400" dirty="0">
                <a:latin typeface="Times New Roman" panose="02020603050405020304" pitchFamily="18" charset="0"/>
                <a:cs typeface="Times New Roman" panose="02020603050405020304" pitchFamily="18" charset="0"/>
              </a:rPr>
              <a:t>The PC will notify the P-Card Administrator of the declined purchase</a:t>
            </a:r>
          </a:p>
          <a:p>
            <a:pPr lvl="1"/>
            <a:r>
              <a:rPr lang="en-US" sz="2000" dirty="0">
                <a:latin typeface="Times New Roman" panose="02020603050405020304" pitchFamily="18" charset="0"/>
                <a:cs typeface="Times New Roman" panose="02020603050405020304" pitchFamily="18" charset="0"/>
              </a:rPr>
              <a:t>The P-Card Administrator is to only deal with the PC, not each individual cardholder </a:t>
            </a:r>
          </a:p>
          <a:p>
            <a:r>
              <a:rPr lang="en-US" sz="2400" dirty="0">
                <a:latin typeface="Times New Roman" panose="02020603050405020304" pitchFamily="18" charset="0"/>
                <a:cs typeface="Times New Roman" panose="02020603050405020304" pitchFamily="18" charset="0"/>
              </a:rPr>
              <a:t>The P-Card Administrator will look into the transaction and will either open the card to process the transaction </a:t>
            </a:r>
            <a:r>
              <a:rPr lang="en-US" sz="2400" b="1" i="1" u="sng" dirty="0">
                <a:latin typeface="Times New Roman" panose="02020603050405020304" pitchFamily="18" charset="0"/>
                <a:cs typeface="Times New Roman" panose="02020603050405020304" pitchFamily="18" charset="0"/>
              </a:rPr>
              <a:t>or</a:t>
            </a:r>
            <a:r>
              <a:rPr lang="en-US" sz="2400" dirty="0">
                <a:latin typeface="Times New Roman" panose="02020603050405020304" pitchFamily="18" charset="0"/>
                <a:cs typeface="Times New Roman" panose="02020603050405020304" pitchFamily="18" charset="0"/>
              </a:rPr>
              <a:t> communicate with the coordinator as to why the transaction can not be completed</a:t>
            </a:r>
          </a:p>
        </p:txBody>
      </p:sp>
      <p:sp>
        <p:nvSpPr>
          <p:cNvPr id="3" name="Title 2"/>
          <p:cNvSpPr>
            <a:spLocks noGrp="1"/>
          </p:cNvSpPr>
          <p:nvPr>
            <p:ph type="title"/>
          </p:nvPr>
        </p:nvSpPr>
        <p:spPr/>
        <p:txBody>
          <a:bodyPr>
            <a:normAutofit/>
          </a:bodyPr>
          <a:lstStyle/>
          <a:p>
            <a:r>
              <a:rPr lang="en-US" sz="3600" dirty="0"/>
              <a:t>Declined Purchases</a:t>
            </a:r>
          </a:p>
        </p:txBody>
      </p:sp>
      <p:pic>
        <p:nvPicPr>
          <p:cNvPr id="2050" name="Picture 2" descr="http://cdn.xl.thumbs.canstockphoto.com/canstock12611129.jpg"/>
          <p:cNvPicPr>
            <a:picLocks noChangeAspect="1" noChangeArrowheads="1"/>
          </p:cNvPicPr>
          <p:nvPr/>
        </p:nvPicPr>
        <p:blipFill rotWithShape="1">
          <a:blip r:embed="rId3">
            <a:extLst>
              <a:ext uri="{28A0092B-C50C-407E-A947-70E740481C1C}">
                <a14:useLocalDpi xmlns:a14="http://schemas.microsoft.com/office/drawing/2010/main" val="0"/>
              </a:ext>
            </a:extLst>
          </a:blip>
          <a:srcRect b="12153"/>
          <a:stretch/>
        </p:blipFill>
        <p:spPr bwMode="auto">
          <a:xfrm>
            <a:off x="8704783" y="4847299"/>
            <a:ext cx="2979037" cy="199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92281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If the bank detects fraudulent activity, the bank will automatically close the card and reissue a replacement card</a:t>
            </a:r>
          </a:p>
          <a:p>
            <a:r>
              <a:rPr lang="en-US" sz="2400" dirty="0">
                <a:latin typeface="Times New Roman" panose="02020603050405020304" pitchFamily="18" charset="0"/>
                <a:cs typeface="Times New Roman" panose="02020603050405020304" pitchFamily="18" charset="0"/>
              </a:rPr>
              <a:t>If the agency wants to issue a replacement card due to fraud detection, a damaged card, name change, and/or etc., the program coordinator should contact the program administrator</a:t>
            </a:r>
          </a:p>
          <a:p>
            <a:r>
              <a:rPr lang="en-US" sz="2400" dirty="0">
                <a:latin typeface="Times New Roman" panose="02020603050405020304" pitchFamily="18" charset="0"/>
                <a:cs typeface="Times New Roman" panose="02020603050405020304" pitchFamily="18" charset="0"/>
              </a:rPr>
              <a:t>Once a replacement card is received or the agency has determined that a replacement card is needed, the program coordinator should complete the following actions:</a:t>
            </a:r>
          </a:p>
          <a:p>
            <a:pPr lvl="1"/>
            <a:r>
              <a:rPr lang="en-US" sz="2000" dirty="0">
                <a:latin typeface="Times New Roman" panose="02020603050405020304" pitchFamily="18" charset="0"/>
                <a:cs typeface="Times New Roman" panose="02020603050405020304" pitchFamily="18" charset="0"/>
              </a:rPr>
              <a:t>Send the PA a closure form for the closed card or card to be closed (if needed)</a:t>
            </a:r>
          </a:p>
          <a:p>
            <a:pPr lvl="1"/>
            <a:r>
              <a:rPr lang="en-US" sz="2000" dirty="0">
                <a:latin typeface="Times New Roman" panose="02020603050405020304" pitchFamily="18" charset="0"/>
                <a:cs typeface="Times New Roman" panose="02020603050405020304" pitchFamily="18" charset="0"/>
              </a:rPr>
              <a:t>Send the PA a setup form for the newly issued replacement card with that cards information </a:t>
            </a:r>
          </a:p>
          <a:p>
            <a:pPr lvl="2"/>
            <a:r>
              <a:rPr lang="en-US" sz="1800" dirty="0">
                <a:latin typeface="Times New Roman" panose="02020603050405020304" pitchFamily="18" charset="0"/>
                <a:cs typeface="Times New Roman" panose="02020603050405020304" pitchFamily="18" charset="0"/>
              </a:rPr>
              <a:t>Only send this in if the replacement card has a new account number </a:t>
            </a:r>
          </a:p>
          <a:p>
            <a:pPr lvl="1"/>
            <a:r>
              <a:rPr lang="en-US" sz="2000" dirty="0">
                <a:latin typeface="Times New Roman" panose="02020603050405020304" pitchFamily="18" charset="0"/>
                <a:cs typeface="Times New Roman" panose="02020603050405020304" pitchFamily="18" charset="0"/>
              </a:rPr>
              <a:t>Shred the old card</a:t>
            </a:r>
          </a:p>
        </p:txBody>
      </p:sp>
      <p:sp>
        <p:nvSpPr>
          <p:cNvPr id="3" name="Title 2"/>
          <p:cNvSpPr>
            <a:spLocks noGrp="1"/>
          </p:cNvSpPr>
          <p:nvPr>
            <p:ph type="title"/>
          </p:nvPr>
        </p:nvSpPr>
        <p:spPr/>
        <p:txBody>
          <a:bodyPr/>
          <a:lstStyle/>
          <a:p>
            <a:r>
              <a:rPr lang="en-US" dirty="0"/>
              <a:t>Replacement Card</a:t>
            </a:r>
          </a:p>
        </p:txBody>
      </p:sp>
    </p:spTree>
    <p:extLst>
      <p:ext uri="{BB962C8B-B14F-4D97-AF65-F5344CB8AC3E}">
        <p14:creationId xmlns:p14="http://schemas.microsoft.com/office/powerpoint/2010/main" val="341551105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Report lost/stolen cards immediately</a:t>
            </a:r>
          </a:p>
          <a:p>
            <a:r>
              <a:rPr lang="en-US" sz="2400" dirty="0">
                <a:latin typeface="Times New Roman" panose="02020603050405020304" pitchFamily="18" charset="0"/>
                <a:cs typeface="Times New Roman" panose="02020603050405020304" pitchFamily="18" charset="0"/>
              </a:rPr>
              <a:t>After calling the bank, report lost/stolen card to your agency’s Program Coordinator</a:t>
            </a:r>
          </a:p>
        </p:txBody>
      </p:sp>
      <p:sp>
        <p:nvSpPr>
          <p:cNvPr id="3" name="Title 2"/>
          <p:cNvSpPr>
            <a:spLocks noGrp="1"/>
          </p:cNvSpPr>
          <p:nvPr>
            <p:ph type="title"/>
          </p:nvPr>
        </p:nvSpPr>
        <p:spPr/>
        <p:txBody>
          <a:bodyPr/>
          <a:lstStyle/>
          <a:p>
            <a:r>
              <a:rPr lang="en-US" dirty="0"/>
              <a:t>Lost/Stolen Cards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807294"/>
            <a:ext cx="3988356" cy="3781834"/>
          </a:xfrm>
          <a:prstGeom prst="rect">
            <a:avLst/>
          </a:prstGeom>
        </p:spPr>
      </p:pic>
    </p:spTree>
    <p:extLst>
      <p:ext uri="{BB962C8B-B14F-4D97-AF65-F5344CB8AC3E}">
        <p14:creationId xmlns:p14="http://schemas.microsoft.com/office/powerpoint/2010/main" val="230696244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6" descr="MCj04338020000[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9069531" y="4103490"/>
            <a:ext cx="2285714" cy="2285714"/>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16386" name="Rectangle 4"/>
          <p:cNvSpPr>
            <a:spLocks noGrp="1" noChangeArrowheads="1"/>
          </p:cNvSpPr>
          <p:nvPr>
            <p:ph type="title"/>
          </p:nvPr>
        </p:nvSpPr>
        <p:spPr/>
        <p:txBody>
          <a:bodyPr/>
          <a:lstStyle/>
          <a:p>
            <a:pPr eaLnBrk="1" hangingPunct="1"/>
            <a:r>
              <a:rPr lang="en-US" dirty="0"/>
              <a:t>Security Issues                              </a:t>
            </a:r>
          </a:p>
        </p:txBody>
      </p:sp>
      <p:sp>
        <p:nvSpPr>
          <p:cNvPr id="16387" name="Rectangle 8"/>
          <p:cNvSpPr>
            <a:spLocks noGrp="1" noChangeArrowheads="1"/>
          </p:cNvSpPr>
          <p:nvPr>
            <p:ph type="body" idx="4294967295"/>
          </p:nvPr>
        </p:nvSpPr>
        <p:spPr>
          <a:xfrm>
            <a:off x="0" y="1336675"/>
            <a:ext cx="10212388" cy="4114800"/>
          </a:xfrm>
        </p:spPr>
        <p:txBody>
          <a:bodyPr/>
          <a:lstStyle/>
          <a:p>
            <a:pPr marL="109537" indent="0" eaLnBrk="1" hangingPunct="1">
              <a:lnSpc>
                <a:spcPct val="90000"/>
              </a:lnSpc>
              <a:buNone/>
            </a:pPr>
            <a:endParaRPr lang="en-US" sz="2400" dirty="0"/>
          </a:p>
          <a:p>
            <a:pPr eaLnBrk="1" hangingPunct="1">
              <a:lnSpc>
                <a:spcPct val="90000"/>
              </a:lnSpc>
            </a:pPr>
            <a:r>
              <a:rPr lang="en-US" sz="2400" dirty="0">
                <a:cs typeface="Times New Roman" panose="02020603050405020304" pitchFamily="18" charset="0"/>
              </a:rPr>
              <a:t>Keep the procurement card in a secure location (e.g. locked file cabinet or office safe)</a:t>
            </a:r>
          </a:p>
          <a:p>
            <a:pPr eaLnBrk="1" hangingPunct="1">
              <a:lnSpc>
                <a:spcPct val="90000"/>
              </a:lnSpc>
            </a:pPr>
            <a:r>
              <a:rPr lang="en-US" sz="2400" dirty="0">
                <a:cs typeface="Times New Roman" panose="02020603050405020304" pitchFamily="18" charset="0"/>
              </a:rPr>
              <a:t>Require users to sign the office procurement card out and in after use</a:t>
            </a:r>
          </a:p>
          <a:p>
            <a:pPr eaLnBrk="1" hangingPunct="1">
              <a:lnSpc>
                <a:spcPct val="90000"/>
              </a:lnSpc>
            </a:pPr>
            <a:r>
              <a:rPr lang="en-US" sz="2400" dirty="0">
                <a:cs typeface="Times New Roman" panose="02020603050405020304" pitchFamily="18" charset="0"/>
              </a:rPr>
              <a:t>Do not carry the procurement card on vacations, weekends or holidays</a:t>
            </a:r>
          </a:p>
          <a:p>
            <a:pPr eaLnBrk="1" hangingPunct="1">
              <a:lnSpc>
                <a:spcPct val="90000"/>
              </a:lnSpc>
            </a:pPr>
            <a:r>
              <a:rPr lang="en-US" sz="2400" dirty="0">
                <a:cs typeface="Times New Roman" panose="02020603050405020304" pitchFamily="18" charset="0"/>
              </a:rPr>
              <a:t>Keep the procurement card separate from personal credit cards.</a:t>
            </a:r>
          </a:p>
          <a:p>
            <a:pPr eaLnBrk="1" hangingPunct="1">
              <a:lnSpc>
                <a:spcPct val="90000"/>
              </a:lnSpc>
            </a:pPr>
            <a:r>
              <a:rPr lang="en-US" sz="2400" dirty="0">
                <a:cs typeface="Times New Roman" panose="02020603050405020304" pitchFamily="18" charset="0"/>
              </a:rPr>
              <a:t>Always double check receipts against bank statements</a:t>
            </a:r>
          </a:p>
        </p:txBody>
      </p:sp>
    </p:spTree>
    <p:extLst>
      <p:ext uri="{BB962C8B-B14F-4D97-AF65-F5344CB8AC3E}">
        <p14:creationId xmlns:p14="http://schemas.microsoft.com/office/powerpoint/2010/main" val="481161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6130" y="1265853"/>
            <a:ext cx="10755086" cy="4995862"/>
          </a:xfrm>
        </p:spPr>
        <p:txBody>
          <a:bodyPr/>
          <a:lstStyle/>
          <a:p>
            <a:r>
              <a:rPr lang="en-US" sz="2500" dirty="0"/>
              <a:t>Chapter 1:  General Provisions</a:t>
            </a:r>
          </a:p>
          <a:p>
            <a:r>
              <a:rPr lang="en-US" sz="2500" dirty="0"/>
              <a:t>Chapter 2:  Procurement Organization</a:t>
            </a:r>
          </a:p>
          <a:p>
            <a:r>
              <a:rPr lang="en-US" sz="2500" dirty="0"/>
              <a:t>Chapter 3: Source Selection and Contract Formation</a:t>
            </a:r>
          </a:p>
          <a:p>
            <a:r>
              <a:rPr lang="en-US" sz="2500" dirty="0"/>
              <a:t>Chapter 4:  Specifications</a:t>
            </a:r>
          </a:p>
          <a:p>
            <a:r>
              <a:rPr lang="en-US" sz="2500" dirty="0"/>
              <a:t>Chapter 5:  Modifications and Terminations of Contracts for Commodities</a:t>
            </a:r>
          </a:p>
          <a:p>
            <a:r>
              <a:rPr lang="en-US" sz="2500" dirty="0"/>
              <a:t>Chapter 6:  Legal and Contractual Remedies</a:t>
            </a:r>
          </a:p>
          <a:p>
            <a:r>
              <a:rPr lang="en-US" sz="2500" dirty="0"/>
              <a:t>Chapter 7:  Intergovernmental Relations</a:t>
            </a:r>
          </a:p>
          <a:p>
            <a:r>
              <a:rPr lang="en-US" sz="2500" dirty="0"/>
              <a:t>Chapter 8:  Disposal of Personal Property</a:t>
            </a:r>
          </a:p>
          <a:p>
            <a:r>
              <a:rPr lang="en-US" sz="2500" dirty="0"/>
              <a:t>Chapter 9:  Ethics in Public Contracting</a:t>
            </a:r>
          </a:p>
          <a:p>
            <a:r>
              <a:rPr lang="en-US" sz="2500" dirty="0"/>
              <a:t>Chapter 10:  Special Procedures</a:t>
            </a:r>
          </a:p>
        </p:txBody>
      </p:sp>
      <p:sp>
        <p:nvSpPr>
          <p:cNvPr id="3" name="Title 2"/>
          <p:cNvSpPr>
            <a:spLocks noGrp="1"/>
          </p:cNvSpPr>
          <p:nvPr>
            <p:ph type="title"/>
          </p:nvPr>
        </p:nvSpPr>
        <p:spPr/>
        <p:txBody>
          <a:bodyPr>
            <a:normAutofit/>
          </a:bodyPr>
          <a:lstStyle/>
          <a:p>
            <a:r>
              <a:rPr lang="en-US" dirty="0"/>
              <a:t>Chapters in the Manual</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78905396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609600" y="1220771"/>
            <a:ext cx="10174664" cy="4419600"/>
          </a:xfrm>
        </p:spPr>
        <p:txBody>
          <a:bodyPr/>
          <a:lstStyle/>
          <a:p>
            <a:pPr marL="109728" indent="0">
              <a:buNone/>
            </a:pPr>
            <a:endParaRPr lang="en-US" sz="2400" dirty="0"/>
          </a:p>
          <a:p>
            <a:r>
              <a:rPr lang="en-US" sz="2400" b="1" dirty="0">
                <a:solidFill>
                  <a:srgbClr val="FF0000"/>
                </a:solidFill>
                <a:cs typeface="Times New Roman" panose="02020603050405020304" pitchFamily="18" charset="0"/>
              </a:rPr>
              <a:t>Balances should not be carried over to the next month</a:t>
            </a:r>
          </a:p>
          <a:p>
            <a:pPr eaLnBrk="1" hangingPunct="1"/>
            <a:r>
              <a:rPr lang="en-US" sz="2400" b="1" dirty="0">
                <a:cs typeface="Times New Roman" panose="02020603050405020304" pitchFamily="18" charset="0"/>
              </a:rPr>
              <a:t>Balances on the procurement card shall be paid at the receipt of the monthly statement, once statement(s) have been reconciled for accuracy</a:t>
            </a:r>
          </a:p>
          <a:p>
            <a:pPr eaLnBrk="1" hangingPunct="1"/>
            <a:r>
              <a:rPr lang="en-US" sz="2400" dirty="0">
                <a:cs typeface="Times New Roman" panose="02020603050405020304" pitchFamily="18" charset="0"/>
              </a:rPr>
              <a:t>Per Section 31-7-305, MS Procurement Manual, amounts shall incur an interest rate of 1 ½ %</a:t>
            </a:r>
          </a:p>
          <a:p>
            <a:pPr eaLnBrk="1" hangingPunct="1">
              <a:buFont typeface="Wingdings" pitchFamily="2" charset="2"/>
              <a:buNone/>
            </a:pPr>
            <a:endParaRPr lang="en-US" sz="2400" dirty="0"/>
          </a:p>
          <a:p>
            <a:pPr eaLnBrk="1" hangingPunct="1"/>
            <a:endParaRPr lang="en-US" dirty="0"/>
          </a:p>
        </p:txBody>
      </p:sp>
      <p:sp>
        <p:nvSpPr>
          <p:cNvPr id="19458" name="Rectangle 2"/>
          <p:cNvSpPr>
            <a:spLocks noGrp="1" noChangeArrowheads="1"/>
          </p:cNvSpPr>
          <p:nvPr>
            <p:ph type="title"/>
          </p:nvPr>
        </p:nvSpPr>
        <p:spPr/>
        <p:txBody>
          <a:bodyPr/>
          <a:lstStyle/>
          <a:p>
            <a:pPr eaLnBrk="1" hangingPunct="1"/>
            <a:r>
              <a:rPr lang="en-US" dirty="0"/>
              <a:t>Balances on Accounts</a:t>
            </a:r>
          </a:p>
        </p:txBody>
      </p:sp>
    </p:spTree>
    <p:extLst>
      <p:ext uri="{BB962C8B-B14F-4D97-AF65-F5344CB8AC3E}">
        <p14:creationId xmlns:p14="http://schemas.microsoft.com/office/powerpoint/2010/main" val="5899768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title"/>
          </p:nvPr>
        </p:nvSpPr>
        <p:spPr/>
        <p:txBody>
          <a:bodyPr/>
          <a:lstStyle/>
          <a:p>
            <a:pPr eaLnBrk="1" hangingPunct="1"/>
            <a:r>
              <a:rPr lang="en-US" dirty="0"/>
              <a:t>Liability</a:t>
            </a:r>
          </a:p>
        </p:txBody>
      </p:sp>
      <p:sp>
        <p:nvSpPr>
          <p:cNvPr id="20483" name="Rectangle 7"/>
          <p:cNvSpPr>
            <a:spLocks noGrp="1" noChangeArrowheads="1"/>
          </p:cNvSpPr>
          <p:nvPr>
            <p:ph type="body" sz="half" idx="1"/>
          </p:nvPr>
        </p:nvSpPr>
        <p:spPr>
          <a:xfrm>
            <a:off x="774440" y="1509714"/>
            <a:ext cx="5924939" cy="3399453"/>
          </a:xfrm>
        </p:spPr>
        <p:txBody>
          <a:bodyPr/>
          <a:lstStyle/>
          <a:p>
            <a:pPr algn="just" eaLnBrk="1" hangingPunct="1">
              <a:lnSpc>
                <a:spcPct val="90000"/>
              </a:lnSpc>
              <a:buFont typeface="Wingdings" pitchFamily="2" charset="2"/>
              <a:buNone/>
            </a:pPr>
            <a:r>
              <a:rPr lang="en-US" sz="2000" dirty="0"/>
              <a:t>     </a:t>
            </a:r>
          </a:p>
          <a:p>
            <a:pPr algn="just" eaLnBrk="1" hangingPunct="1">
              <a:lnSpc>
                <a:spcPct val="90000"/>
              </a:lnSpc>
              <a:buFont typeface="Wingdings" pitchFamily="2" charset="2"/>
              <a:buNone/>
            </a:pPr>
            <a:endParaRPr lang="en-US" sz="2000" dirty="0"/>
          </a:p>
          <a:p>
            <a:pPr marL="109728" indent="0" algn="just">
              <a:lnSpc>
                <a:spcPct val="90000"/>
              </a:lnSpc>
              <a:buNone/>
            </a:pPr>
            <a:r>
              <a:rPr lang="en-US" sz="2000" dirty="0">
                <a:latin typeface="Times New Roman" panose="02020603050405020304" pitchFamily="18" charset="0"/>
                <a:cs typeface="Times New Roman" panose="02020603050405020304" pitchFamily="18" charset="0"/>
              </a:rPr>
              <a:t>The State of Mississippi will not accept any liability or financial responsibility for state employees’ charges that have not been authorized and exceed any specified limits and violate any of the MCC code restrictions pursuant to current card association rules and regulations.</a:t>
            </a:r>
          </a:p>
          <a:p>
            <a:pPr algn="just" eaLnBrk="1" hangingPunct="1">
              <a:lnSpc>
                <a:spcPct val="90000"/>
              </a:lnSpc>
              <a:buFont typeface="Wingdings" pitchFamily="2" charset="2"/>
              <a:buNone/>
            </a:pPr>
            <a:endParaRPr lang="en-US" sz="2000" dirty="0"/>
          </a:p>
          <a:p>
            <a:pPr algn="just" eaLnBrk="1" hangingPunct="1">
              <a:lnSpc>
                <a:spcPct val="90000"/>
              </a:lnSpc>
              <a:buFont typeface="Wingdings" pitchFamily="2" charset="2"/>
              <a:buNone/>
            </a:pPr>
            <a:endParaRPr lang="en-US" sz="2000" dirty="0"/>
          </a:p>
          <a:p>
            <a:pPr algn="just" eaLnBrk="1" hangingPunct="1">
              <a:lnSpc>
                <a:spcPct val="90000"/>
              </a:lnSpc>
              <a:buFont typeface="Wingdings" pitchFamily="2" charset="2"/>
              <a:buNone/>
            </a:pPr>
            <a:endParaRPr lang="en-US" sz="2000" dirty="0"/>
          </a:p>
          <a:p>
            <a:pPr algn="just" eaLnBrk="1" hangingPunct="1">
              <a:lnSpc>
                <a:spcPct val="90000"/>
              </a:lnSpc>
              <a:buFont typeface="Wingdings" pitchFamily="2" charset="2"/>
              <a:buNone/>
            </a:pPr>
            <a:endParaRPr lang="en-US" sz="2000" dirty="0"/>
          </a:p>
        </p:txBody>
      </p:sp>
      <p:pic>
        <p:nvPicPr>
          <p:cNvPr id="20484" name="Picture 8" descr="MCj0101166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934200" y="1219200"/>
            <a:ext cx="2882900" cy="4572000"/>
          </a:xfrm>
          <a:solidFill>
            <a:schemeClr val="accent1"/>
          </a:solid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6408281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715257" y="1417638"/>
            <a:ext cx="10578053" cy="4724400"/>
          </a:xfrm>
        </p:spPr>
        <p:txBody>
          <a:bodyPr/>
          <a:lstStyle/>
          <a:p>
            <a:r>
              <a:rPr lang="en-US" sz="2200" dirty="0">
                <a:latin typeface="Times New Roman" panose="02020603050405020304" pitchFamily="18" charset="0"/>
                <a:cs typeface="Times New Roman" panose="02020603050405020304" pitchFamily="18" charset="0"/>
              </a:rPr>
              <a:t>Statements will be available online at the end of each billing cycle</a:t>
            </a:r>
          </a:p>
          <a:p>
            <a:pPr eaLnBrk="1" hangingPunct="1"/>
            <a:r>
              <a:rPr lang="en-US" sz="2200" dirty="0">
                <a:latin typeface="Times New Roman" panose="02020603050405020304" pitchFamily="18" charset="0"/>
                <a:cs typeface="Times New Roman" panose="02020603050405020304" pitchFamily="18" charset="0"/>
              </a:rPr>
              <a:t>The program coordinator and the individual cardholder should review statement for verification and reconciliation</a:t>
            </a:r>
          </a:p>
          <a:p>
            <a:pPr eaLnBrk="1" hangingPunct="1"/>
            <a:r>
              <a:rPr lang="en-US" sz="2200" dirty="0">
                <a:latin typeface="Times New Roman" panose="02020603050405020304" pitchFamily="18" charset="0"/>
                <a:cs typeface="Times New Roman" panose="02020603050405020304" pitchFamily="18" charset="0"/>
              </a:rPr>
              <a:t>A copy of the master statement, and original individual statements, logs, etc., related to the program must be maintained at the agency and available upon request for audit purposes</a:t>
            </a:r>
          </a:p>
          <a:p>
            <a:pPr eaLnBrk="1" hangingPunct="1"/>
            <a:r>
              <a:rPr lang="en-US" sz="2200" dirty="0">
                <a:latin typeface="Times New Roman" panose="02020603050405020304" pitchFamily="18" charset="0"/>
                <a:cs typeface="Times New Roman" panose="02020603050405020304" pitchFamily="18" charset="0"/>
              </a:rPr>
              <a:t>Questions about paying your bill should be directed of the Bureau of Financial Control 601-359-3538</a:t>
            </a:r>
          </a:p>
          <a:p>
            <a:pPr marL="109728" indent="0">
              <a:buNone/>
            </a:pPr>
            <a:endParaRPr lang="en-US" sz="2200" dirty="0"/>
          </a:p>
        </p:txBody>
      </p:sp>
      <p:sp>
        <p:nvSpPr>
          <p:cNvPr id="15362" name="Rectangle 2"/>
          <p:cNvSpPr>
            <a:spLocks noGrp="1" noChangeArrowheads="1"/>
          </p:cNvSpPr>
          <p:nvPr>
            <p:ph type="title"/>
          </p:nvPr>
        </p:nvSpPr>
        <p:spPr/>
        <p:txBody>
          <a:bodyPr>
            <a:normAutofit/>
          </a:bodyPr>
          <a:lstStyle/>
          <a:p>
            <a:pPr eaLnBrk="1" hangingPunct="1"/>
            <a:r>
              <a:rPr lang="en-US" dirty="0"/>
              <a:t>High Level Reconciliation Process</a:t>
            </a:r>
          </a:p>
        </p:txBody>
      </p:sp>
    </p:spTree>
    <p:extLst>
      <p:ext uri="{BB962C8B-B14F-4D97-AF65-F5344CB8AC3E}">
        <p14:creationId xmlns:p14="http://schemas.microsoft.com/office/powerpoint/2010/main" val="76871643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Pcard Reviews are conducted to ensure that cardholders are utilizing the program correctly</a:t>
            </a:r>
          </a:p>
          <a:p>
            <a:r>
              <a:rPr lang="en-US" sz="2000" dirty="0">
                <a:latin typeface="Times New Roman" panose="02020603050405020304" pitchFamily="18" charset="0"/>
                <a:cs typeface="Times New Roman" panose="02020603050405020304" pitchFamily="18" charset="0"/>
              </a:rPr>
              <a:t>Agencies will receive a notice from the Pcard Administrator notifying the Program Coordinator of which card will be reviewed and the time frame of which all receipts and statements should be submitted</a:t>
            </a:r>
          </a:p>
          <a:p>
            <a:r>
              <a:rPr lang="en-US" sz="2000" dirty="0">
                <a:latin typeface="Times New Roman" panose="02020603050405020304" pitchFamily="18" charset="0"/>
                <a:cs typeface="Times New Roman" panose="02020603050405020304" pitchFamily="18" charset="0"/>
              </a:rPr>
              <a:t>If any inconsistencies are found by the Pcard Administrator, the agency is required to:</a:t>
            </a:r>
          </a:p>
          <a:p>
            <a:pPr lvl="1"/>
            <a:r>
              <a:rPr lang="en-US" sz="1800" dirty="0">
                <a:latin typeface="Times New Roman" panose="02020603050405020304" pitchFamily="18" charset="0"/>
                <a:cs typeface="Times New Roman" panose="02020603050405020304" pitchFamily="18" charset="0"/>
              </a:rPr>
              <a:t>Submit any departmental memos to answer any questions</a:t>
            </a:r>
          </a:p>
          <a:p>
            <a:pPr lvl="1"/>
            <a:r>
              <a:rPr lang="en-US" sz="1800" dirty="0">
                <a:latin typeface="Times New Roman" panose="02020603050405020304" pitchFamily="18" charset="0"/>
                <a:cs typeface="Times New Roman" panose="02020603050405020304" pitchFamily="18" charset="0"/>
              </a:rPr>
              <a:t>Submit a plan on how the errors will be corrected in the future</a:t>
            </a:r>
          </a:p>
          <a:p>
            <a:pPr lvl="1"/>
            <a:r>
              <a:rPr lang="en-US" sz="1800" dirty="0">
                <a:latin typeface="Times New Roman" panose="02020603050405020304" pitchFamily="18" charset="0"/>
                <a:cs typeface="Times New Roman" panose="02020603050405020304" pitchFamily="18" charset="0"/>
              </a:rPr>
              <a:t>Submit proof showing that cardholders have submitted money to the agency for any taxes, surcharges, or unapproved expenses</a:t>
            </a:r>
          </a:p>
          <a:p>
            <a:pPr lvl="1"/>
            <a:r>
              <a:rPr lang="en-US" sz="1800" dirty="0">
                <a:latin typeface="Times New Roman" panose="02020603050405020304" pitchFamily="18" charset="0"/>
                <a:cs typeface="Times New Roman" panose="02020603050405020304" pitchFamily="18" charset="0"/>
              </a:rPr>
              <a:t>Complete additional p-card training</a:t>
            </a:r>
          </a:p>
          <a:p>
            <a:pPr lvl="1"/>
            <a:r>
              <a:rPr lang="en-US" sz="1800" dirty="0">
                <a:latin typeface="Times New Roman" panose="02020603050405020304" pitchFamily="18" charset="0"/>
                <a:cs typeface="Times New Roman" panose="02020603050405020304" pitchFamily="18" charset="0"/>
              </a:rPr>
              <a:t>Send in follow-up transaction data</a:t>
            </a:r>
          </a:p>
        </p:txBody>
      </p:sp>
      <p:sp>
        <p:nvSpPr>
          <p:cNvPr id="3" name="Title 2"/>
          <p:cNvSpPr>
            <a:spLocks noGrp="1"/>
          </p:cNvSpPr>
          <p:nvPr>
            <p:ph type="title"/>
          </p:nvPr>
        </p:nvSpPr>
        <p:spPr/>
        <p:txBody>
          <a:bodyPr/>
          <a:lstStyle/>
          <a:p>
            <a:r>
              <a:rPr lang="en-US" dirty="0"/>
              <a:t>P-Card Reviews</a:t>
            </a:r>
          </a:p>
        </p:txBody>
      </p:sp>
      <p:pic>
        <p:nvPicPr>
          <p:cNvPr id="3074" name="Picture 2" descr="http://images.clipartpanda.com/review-clipart-k1690722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19999" y="4223658"/>
            <a:ext cx="2634343" cy="263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9617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The more the cards are used the higher the rebates</a:t>
            </a:r>
          </a:p>
          <a:p>
            <a:r>
              <a:rPr lang="en-US" sz="2000" dirty="0">
                <a:latin typeface="Times New Roman" panose="02020603050405020304" pitchFamily="18" charset="0"/>
                <a:cs typeface="Times New Roman" panose="02020603050405020304" pitchFamily="18" charset="0"/>
              </a:rPr>
              <a:t>Based on the State’s entire p-card overall spend and the amount of time it takes for agencies to pay their bills, a rebate is awarded to all agencies participating on the state p-card program</a:t>
            </a:r>
          </a:p>
          <a:p>
            <a:pPr marL="109728" indent="0">
              <a:buNone/>
            </a:pPr>
            <a:endParaRPr lang="en-US" sz="2400" dirty="0"/>
          </a:p>
          <a:p>
            <a:pPr marL="109728" indent="0">
              <a:buNone/>
            </a:pPr>
            <a:endParaRPr lang="en-US" sz="5400" dirty="0"/>
          </a:p>
        </p:txBody>
      </p:sp>
      <p:sp>
        <p:nvSpPr>
          <p:cNvPr id="3" name="Title 2"/>
          <p:cNvSpPr>
            <a:spLocks noGrp="1"/>
          </p:cNvSpPr>
          <p:nvPr>
            <p:ph type="title"/>
          </p:nvPr>
        </p:nvSpPr>
        <p:spPr/>
        <p:txBody>
          <a:bodyPr>
            <a:noAutofit/>
          </a:bodyPr>
          <a:lstStyle/>
          <a:p>
            <a:r>
              <a:rPr lang="en-US" sz="5400" dirty="0"/>
              <a:t>Rebate</a:t>
            </a:r>
          </a:p>
        </p:txBody>
      </p:sp>
    </p:spTree>
    <p:extLst>
      <p:ext uri="{BB962C8B-B14F-4D97-AF65-F5344CB8AC3E}">
        <p14:creationId xmlns:p14="http://schemas.microsoft.com/office/powerpoint/2010/main" val="419425568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2000" dirty="0">
                <a:latin typeface="Times New Roman" panose="02020603050405020304" pitchFamily="18" charset="0"/>
                <a:cs typeface="Times New Roman" panose="02020603050405020304" pitchFamily="18" charset="0"/>
              </a:rPr>
              <a:t>The State Travel Card is a travel tool that may replace the traditional purchasing method of purchasing airline tickets, booking hotel rooms, paying for vehicle rental services and more</a:t>
            </a:r>
          </a:p>
          <a:p>
            <a:pPr algn="just"/>
            <a:r>
              <a:rPr lang="en-US" sz="2000" dirty="0">
                <a:latin typeface="Times New Roman" panose="02020603050405020304" pitchFamily="18" charset="0"/>
                <a:cs typeface="Times New Roman" panose="02020603050405020304" pitchFamily="18" charset="0"/>
              </a:rPr>
              <a:t>The savings from reduced paperwork and online processing can provide a direct benefit to the Agency</a:t>
            </a:r>
          </a:p>
          <a:p>
            <a:pPr algn="just"/>
            <a:endParaRPr lang="en-US" dirty="0"/>
          </a:p>
        </p:txBody>
      </p:sp>
      <p:sp>
        <p:nvSpPr>
          <p:cNvPr id="3" name="Title 2"/>
          <p:cNvSpPr>
            <a:spLocks noGrp="1"/>
          </p:cNvSpPr>
          <p:nvPr>
            <p:ph type="title"/>
          </p:nvPr>
        </p:nvSpPr>
        <p:spPr/>
        <p:txBody>
          <a:bodyPr/>
          <a:lstStyle/>
          <a:p>
            <a:r>
              <a:rPr lang="en-US" dirty="0"/>
              <a:t>Travel Card Program</a:t>
            </a:r>
          </a:p>
        </p:txBody>
      </p:sp>
    </p:spTree>
    <p:extLst>
      <p:ext uri="{BB962C8B-B14F-4D97-AF65-F5344CB8AC3E}">
        <p14:creationId xmlns:p14="http://schemas.microsoft.com/office/powerpoint/2010/main" val="260363368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2000" dirty="0">
                <a:latin typeface="Times New Roman" panose="02020603050405020304" pitchFamily="18" charset="0"/>
                <a:cs typeface="Times New Roman" panose="02020603050405020304" pitchFamily="18" charset="0"/>
              </a:rPr>
              <a:t>3 Types of Travel Card Accounts</a:t>
            </a:r>
          </a:p>
          <a:p>
            <a:pPr lvl="1" algn="just"/>
            <a:r>
              <a:rPr lang="en-US" sz="1600" dirty="0">
                <a:latin typeface="Times New Roman" panose="02020603050405020304" pitchFamily="18" charset="0"/>
                <a:cs typeface="Times New Roman" panose="02020603050405020304" pitchFamily="18" charset="0"/>
              </a:rPr>
              <a:t>Cardless</a:t>
            </a:r>
          </a:p>
          <a:p>
            <a:pPr lvl="1" algn="just"/>
            <a:r>
              <a:rPr lang="en-US" sz="1600" dirty="0">
                <a:latin typeface="Times New Roman" panose="02020603050405020304" pitchFamily="18" charset="0"/>
                <a:cs typeface="Times New Roman" panose="02020603050405020304" pitchFamily="18" charset="0"/>
              </a:rPr>
              <a:t>Individual Plastic Card</a:t>
            </a:r>
          </a:p>
          <a:p>
            <a:pPr lvl="1" algn="just"/>
            <a:r>
              <a:rPr lang="en-US" sz="1600" dirty="0">
                <a:latin typeface="Times New Roman" panose="02020603050405020304" pitchFamily="18" charset="0"/>
                <a:cs typeface="Times New Roman" panose="02020603050405020304" pitchFamily="18" charset="0"/>
              </a:rPr>
              <a:t>Department Plastic Card</a:t>
            </a:r>
          </a:p>
          <a:p>
            <a:pPr marL="393192" lvl="1" indent="0" algn="just">
              <a:buNone/>
            </a:pPr>
            <a:endParaRPr lang="en-US" sz="1050" dirty="0"/>
          </a:p>
          <a:p>
            <a:pPr algn="just"/>
            <a:r>
              <a:rPr lang="en-US" sz="2000" dirty="0">
                <a:latin typeface="Times New Roman" panose="02020603050405020304" pitchFamily="18" charset="0"/>
                <a:cs typeface="Times New Roman" panose="02020603050405020304" pitchFamily="18" charset="0"/>
              </a:rPr>
              <a:t>Obtaining Travel Card Accounts</a:t>
            </a:r>
          </a:p>
          <a:p>
            <a:pPr lvl="1" algn="just"/>
            <a:r>
              <a:rPr lang="en-US" sz="1600" dirty="0">
                <a:latin typeface="Times New Roman" panose="02020603050405020304" pitchFamily="18" charset="0"/>
                <a:cs typeface="Times New Roman" panose="02020603050405020304" pitchFamily="18" charset="0"/>
              </a:rPr>
              <a:t>All forms are accessible via the OPTFM Website</a:t>
            </a:r>
          </a:p>
          <a:p>
            <a:pPr lvl="1" algn="just"/>
            <a:r>
              <a:rPr lang="en-US" sz="1600" dirty="0">
                <a:latin typeface="Times New Roman" panose="02020603050405020304" pitchFamily="18" charset="0"/>
                <a:cs typeface="Times New Roman" panose="02020603050405020304" pitchFamily="18" charset="0"/>
              </a:rPr>
              <a:t>The process is parallel to the p-card new account procedure</a:t>
            </a:r>
          </a:p>
          <a:p>
            <a:pPr lvl="1" algn="just"/>
            <a:r>
              <a:rPr lang="en-US" sz="1600" dirty="0">
                <a:latin typeface="Times New Roman" panose="02020603050405020304" pitchFamily="18" charset="0"/>
                <a:cs typeface="Times New Roman" panose="02020603050405020304" pitchFamily="18" charset="0"/>
              </a:rPr>
              <a:t>Forms should be scanned and emailed to </a:t>
            </a:r>
            <a:r>
              <a:rPr lang="en-US" sz="1600" dirty="0">
                <a:latin typeface="Times New Roman" panose="02020603050405020304" pitchFamily="18" charset="0"/>
                <a:cs typeface="Times New Roman" panose="02020603050405020304" pitchFamily="18" charset="0"/>
                <a:hlinkClick r:id="rId3"/>
              </a:rPr>
              <a:t>Demetra.Hayes@dfa.ms.gov</a:t>
            </a:r>
            <a:r>
              <a:rPr lang="en-US" sz="1600" dirty="0">
                <a:latin typeface="Times New Roman" panose="02020603050405020304" pitchFamily="18" charset="0"/>
                <a:cs typeface="Times New Roman" panose="02020603050405020304" pitchFamily="18" charset="0"/>
              </a:rPr>
              <a:t> for approval</a:t>
            </a:r>
          </a:p>
          <a:p>
            <a:pPr marL="393192" lvl="1" indent="0" algn="just">
              <a:buNone/>
            </a:pPr>
            <a:endParaRPr lang="en-US" sz="16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Authorized Expenses</a:t>
            </a:r>
          </a:p>
          <a:p>
            <a:pPr lvl="1" algn="just"/>
            <a:r>
              <a:rPr lang="en-US" sz="1600" dirty="0">
                <a:latin typeface="Times New Roman" panose="02020603050405020304" pitchFamily="18" charset="0"/>
                <a:cs typeface="Times New Roman" panose="02020603050405020304" pitchFamily="18" charset="0"/>
              </a:rPr>
              <a:t>Anything that is travel related (lodging and travel to the designation)</a:t>
            </a:r>
          </a:p>
          <a:p>
            <a:pPr lvl="1" algn="just"/>
            <a:r>
              <a:rPr lang="en-US" sz="1600" dirty="0">
                <a:latin typeface="Times New Roman" panose="02020603050405020304" pitchFamily="18" charset="0"/>
                <a:cs typeface="Times New Roman" panose="02020603050405020304" pitchFamily="18" charset="0"/>
              </a:rPr>
              <a:t>Registrations to conferences</a:t>
            </a:r>
          </a:p>
          <a:p>
            <a:pPr lvl="2" algn="just"/>
            <a:endParaRPr lang="en-US" sz="1400" dirty="0">
              <a:latin typeface="Times New Roman" panose="02020603050405020304" pitchFamily="18" charset="0"/>
              <a:cs typeface="Times New Roman" panose="02020603050405020304" pitchFamily="18" charset="0"/>
            </a:endParaRPr>
          </a:p>
          <a:p>
            <a:endParaRPr lang="en-US" dirty="0"/>
          </a:p>
        </p:txBody>
      </p:sp>
      <p:sp>
        <p:nvSpPr>
          <p:cNvPr id="3" name="Title 2"/>
          <p:cNvSpPr>
            <a:spLocks noGrp="1"/>
          </p:cNvSpPr>
          <p:nvPr>
            <p:ph type="title"/>
          </p:nvPr>
        </p:nvSpPr>
        <p:spPr/>
        <p:txBody>
          <a:bodyPr>
            <a:normAutofit/>
          </a:bodyPr>
          <a:lstStyle/>
          <a:p>
            <a:r>
              <a:rPr lang="en-US" dirty="0"/>
              <a:t>General Travel Card Information</a:t>
            </a:r>
          </a:p>
        </p:txBody>
      </p:sp>
    </p:spTree>
    <p:extLst>
      <p:ext uri="{BB962C8B-B14F-4D97-AF65-F5344CB8AC3E}">
        <p14:creationId xmlns:p14="http://schemas.microsoft.com/office/powerpoint/2010/main" val="152438704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609600" y="1295400"/>
            <a:ext cx="10900528" cy="4114800"/>
          </a:xfrm>
        </p:spPr>
        <p:txBody>
          <a:bodyPr>
            <a:normAutofit/>
          </a:bodyPr>
          <a:lstStyle/>
          <a:p>
            <a:pPr eaLnBrk="1" hangingPunct="1"/>
            <a:endParaRPr lang="en-US" dirty="0"/>
          </a:p>
          <a:p>
            <a:pPr eaLnBrk="1" hangingPunct="1"/>
            <a:r>
              <a:rPr lang="en-US" sz="2400" dirty="0">
                <a:latin typeface="Times New Roman" panose="02020603050405020304" pitchFamily="18" charset="0"/>
                <a:cs typeface="Times New Roman" panose="02020603050405020304" pitchFamily="18" charset="0"/>
              </a:rPr>
              <a:t>Keep procurement and travel card(s) in a secure location </a:t>
            </a:r>
          </a:p>
          <a:p>
            <a:pPr eaLnBrk="1" hangingPunct="1"/>
            <a:r>
              <a:rPr lang="en-US" sz="2400" dirty="0">
                <a:latin typeface="Times New Roman" panose="02020603050405020304" pitchFamily="18" charset="0"/>
                <a:cs typeface="Times New Roman" panose="02020603050405020304" pitchFamily="18" charset="0"/>
              </a:rPr>
              <a:t>Train card users about proper policy and procedure</a:t>
            </a:r>
          </a:p>
          <a:p>
            <a:pPr eaLnBrk="1" hangingPunct="1"/>
            <a:r>
              <a:rPr lang="en-US" sz="2400" dirty="0">
                <a:latin typeface="Times New Roman" panose="02020603050405020304" pitchFamily="18" charset="0"/>
                <a:cs typeface="Times New Roman" panose="02020603050405020304" pitchFamily="18" charset="0"/>
              </a:rPr>
              <a:t>Use card for speed and money savings</a:t>
            </a:r>
          </a:p>
          <a:p>
            <a:pPr eaLnBrk="1" hangingPunct="1"/>
            <a:r>
              <a:rPr lang="en-US" sz="2400" dirty="0">
                <a:latin typeface="Times New Roman" panose="02020603050405020304" pitchFamily="18" charset="0"/>
                <a:cs typeface="Times New Roman" panose="02020603050405020304" pitchFamily="18" charset="0"/>
              </a:rPr>
              <a:t>Visit DFA Office of Purchasing and Travel webpage for latest information: </a:t>
            </a:r>
            <a:r>
              <a:rPr lang="en-US" sz="2400" dirty="0">
                <a:latin typeface="Times New Roman" panose="02020603050405020304" pitchFamily="18" charset="0"/>
                <a:cs typeface="Times New Roman" panose="02020603050405020304" pitchFamily="18" charset="0"/>
                <a:hlinkClick r:id="rId3"/>
              </a:rPr>
              <a:t>https://www.dfa.ms.gov/purchasing-travel-and-fleet-management</a:t>
            </a:r>
            <a:endParaRPr lang="en-US" sz="2400" dirty="0">
              <a:latin typeface="Times New Roman" panose="02020603050405020304" pitchFamily="18" charset="0"/>
              <a:cs typeface="Times New Roman" panose="02020603050405020304" pitchFamily="18" charset="0"/>
            </a:endParaRPr>
          </a:p>
          <a:p>
            <a:pPr marL="109537" indent="0" eaLnBrk="1" hangingPunct="1">
              <a:buNone/>
            </a:pPr>
            <a:endParaRPr lang="en-US" sz="2400" dirty="0">
              <a:latin typeface="Times New Roman" panose="02020603050405020304" pitchFamily="18" charset="0"/>
              <a:cs typeface="Times New Roman" panose="02020603050405020304" pitchFamily="18" charset="0"/>
            </a:endParaRPr>
          </a:p>
        </p:txBody>
      </p:sp>
      <p:sp>
        <p:nvSpPr>
          <p:cNvPr id="22530" name="Rectangle 2"/>
          <p:cNvSpPr>
            <a:spLocks noGrp="1" noChangeArrowheads="1"/>
          </p:cNvSpPr>
          <p:nvPr>
            <p:ph type="title"/>
          </p:nvPr>
        </p:nvSpPr>
        <p:spPr/>
        <p:txBody>
          <a:bodyPr/>
          <a:lstStyle/>
          <a:p>
            <a:pPr eaLnBrk="1" hangingPunct="1"/>
            <a:r>
              <a:rPr lang="en-US" dirty="0"/>
              <a:t>Recap</a:t>
            </a:r>
          </a:p>
        </p:txBody>
      </p:sp>
    </p:spTree>
    <p:extLst>
      <p:ext uri="{BB962C8B-B14F-4D97-AF65-F5344CB8AC3E}">
        <p14:creationId xmlns:p14="http://schemas.microsoft.com/office/powerpoint/2010/main" val="168789692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hellenicbank.com/assets/image/imageoriginal/490x198(P-CARD).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84500" y="1905000"/>
            <a:ext cx="6223000"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pPr algn="ctr"/>
            <a:r>
              <a:rPr lang="en-US" dirty="0"/>
              <a:t>P-Card Activity</a:t>
            </a:r>
          </a:p>
        </p:txBody>
      </p:sp>
    </p:spTree>
    <p:extLst>
      <p:ext uri="{BB962C8B-B14F-4D97-AF65-F5344CB8AC3E}">
        <p14:creationId xmlns:p14="http://schemas.microsoft.com/office/powerpoint/2010/main" val="243703994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7" descr="MCj04042630000[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733800" y="1676400"/>
            <a:ext cx="4059900" cy="37410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4" name="Rectangle 2"/>
          <p:cNvSpPr>
            <a:spLocks noGrp="1" noChangeArrowheads="1"/>
          </p:cNvSpPr>
          <p:nvPr>
            <p:ph type="title"/>
          </p:nvPr>
        </p:nvSpPr>
        <p:spPr/>
        <p:txBody>
          <a:bodyPr>
            <a:normAutofit fontScale="90000"/>
          </a:bodyPr>
          <a:lstStyle/>
          <a:p>
            <a:pPr algn="ctr" eaLnBrk="1" hangingPunct="1"/>
            <a:r>
              <a:rPr lang="en-US" dirty="0">
                <a:latin typeface="Arial" panose="020B0604020202020204" pitchFamily="34" charset="0"/>
                <a:cs typeface="Arial" panose="020B0604020202020204" pitchFamily="34" charset="0"/>
              </a:rPr>
              <a:t>Review Questions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Page -106-</a:t>
            </a:r>
          </a:p>
        </p:txBody>
      </p:sp>
    </p:spTree>
    <p:extLst>
      <p:ext uri="{BB962C8B-B14F-4D97-AF65-F5344CB8AC3E}">
        <p14:creationId xmlns:p14="http://schemas.microsoft.com/office/powerpoint/2010/main" val="1747904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4846" y="304801"/>
            <a:ext cx="8247355" cy="2667001"/>
          </a:xfrm>
        </p:spPr>
        <p:txBody>
          <a:bodyPr>
            <a:normAutofit fontScale="90000"/>
          </a:bodyPr>
          <a:lstStyle/>
          <a:p>
            <a:pPr fontAlgn="auto">
              <a:spcAft>
                <a:spcPts val="0"/>
              </a:spcAft>
              <a:defRPr/>
            </a:pPr>
            <a:br>
              <a:rPr lang="en-US" dirty="0"/>
            </a:br>
            <a:br>
              <a:rPr lang="en-US" dirty="0"/>
            </a:br>
            <a:br>
              <a:rPr lang="en-US" dirty="0"/>
            </a:br>
            <a:br>
              <a:rPr lang="en-US" dirty="0"/>
            </a:br>
            <a:br>
              <a:rPr lang="en-US" dirty="0"/>
            </a:br>
            <a:br>
              <a:rPr lang="en-US" dirty="0"/>
            </a:br>
            <a:r>
              <a:rPr lang="en-US" dirty="0"/>
              <a:t>PUBLIC PURCHASING OVERVIEW</a:t>
            </a:r>
            <a:br>
              <a:rPr lang="en-US" dirty="0"/>
            </a:br>
            <a:endParaRPr lang="en-US" dirty="0"/>
          </a:p>
        </p:txBody>
      </p:sp>
      <p:sp>
        <p:nvSpPr>
          <p:cNvPr id="18434" name="Subtitle 6"/>
          <p:cNvSpPr>
            <a:spLocks noGrp="1"/>
          </p:cNvSpPr>
          <p:nvPr>
            <p:ph type="subTitle" idx="1"/>
          </p:nvPr>
        </p:nvSpPr>
        <p:spPr>
          <a:xfrm>
            <a:off x="1734845" y="3124200"/>
            <a:ext cx="6400800" cy="990600"/>
          </a:xfrm>
        </p:spPr>
        <p:txBody>
          <a:bodyPr/>
          <a:lstStyle/>
          <a:p>
            <a:pPr marR="0"/>
            <a:endParaRPr lang="en-US" dirty="0"/>
          </a:p>
          <a:p>
            <a:pPr marR="0" algn="l"/>
            <a:r>
              <a:rPr lang="en-US" dirty="0"/>
              <a:t>Let’s Paint the Picture</a:t>
            </a: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DA2BF">
                    <a:tint val="20000"/>
                  </a:srgbClr>
                </a:solidFill>
                <a:effectLst/>
                <a:uLnTx/>
                <a:uFillTx/>
                <a:latin typeface="Times New Roman"/>
                <a:ea typeface="+mn-ea"/>
                <a:cs typeface="+mn-cs"/>
              </a:rPr>
              <a:t>Provided by the Office of Purchasing, Travel, and Fleet Management</a:t>
            </a:r>
          </a:p>
        </p:txBody>
      </p:sp>
      <p:sp>
        <p:nvSpPr>
          <p:cNvPr id="18436"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7BC167-8E95-4B9A-B5F4-5FD671145AD8}" type="slidenum">
              <a:rPr kumimoji="0" lang="en-US" sz="1000" b="0" i="0" u="none" strike="noStrike" kern="1200" cap="none" spc="0" normalizeH="0" baseline="0" noProof="0">
                <a:ln>
                  <a:noFill/>
                </a:ln>
                <a:solidFill>
                  <a:srgbClr val="FFFFFF"/>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000" b="0" i="0" u="none" strike="noStrike" kern="1200" cap="none" spc="0" normalizeH="0" baseline="0" noProof="0" dirty="0">
              <a:ln>
                <a:noFill/>
              </a:ln>
              <a:solidFill>
                <a:srgbClr val="FFFFFF"/>
              </a:solidFill>
              <a:effectLst/>
              <a:uLnTx/>
              <a:uFillTx/>
              <a:latin typeface="Times New Roman"/>
              <a:ea typeface="+mn-ea"/>
              <a:cs typeface="+mn-cs"/>
            </a:endParaRPr>
          </a:p>
        </p:txBody>
      </p:sp>
      <p:pic>
        <p:nvPicPr>
          <p:cNvPr id="18437" name="Picture 2" descr="C:\Users\Samuel L. Washington\AppData\Local\Microsoft\Windows\Temporary Internet Files\Content.IE5\YRWKKZZR\MP900185036[1].jpg"/>
          <p:cNvPicPr>
            <a:picLocks noChangeAspect="1" noChangeArrowheads="1"/>
          </p:cNvPicPr>
          <p:nvPr/>
        </p:nvPicPr>
        <p:blipFill>
          <a:blip r:embed="rId3"/>
          <a:srcRect/>
          <a:stretch>
            <a:fillRect/>
          </a:stretch>
        </p:blipFill>
        <p:spPr bwMode="auto">
          <a:xfrm>
            <a:off x="8153400" y="2667000"/>
            <a:ext cx="2362200" cy="35258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5031357"/>
      </p:ext>
    </p:extLst>
  </p:cSld>
  <p:clrMapOvr>
    <a:masterClrMapping/>
  </p:clrMapOvr>
  <p:transition>
    <p:wipe dir="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81200" y="1481329"/>
            <a:ext cx="8229600" cy="1719072"/>
          </a:xfrm>
        </p:spPr>
        <p:txBody>
          <a:bodyPr>
            <a:normAutofit/>
          </a:bodyPr>
          <a:lstStyle/>
          <a:p>
            <a:pPr marL="109728" indent="0" algn="ctr">
              <a:buNone/>
            </a:pPr>
            <a:r>
              <a:rPr lang="en-US" b="1" dirty="0"/>
              <a:t>Ramona Jones, Director</a:t>
            </a:r>
          </a:p>
          <a:p>
            <a:pPr marL="109728" indent="0" algn="ctr">
              <a:buNone/>
            </a:pPr>
            <a:endParaRPr lang="en-US" dirty="0"/>
          </a:p>
          <a:p>
            <a:pPr marL="109728" indent="0" algn="ctr">
              <a:buNone/>
            </a:pPr>
            <a:r>
              <a:rPr lang="en-US" dirty="0"/>
              <a:t>Alicia Adams, Contract Analyst </a:t>
            </a:r>
          </a:p>
        </p:txBody>
      </p:sp>
      <p:sp>
        <p:nvSpPr>
          <p:cNvPr id="3" name="Title 2"/>
          <p:cNvSpPr>
            <a:spLocks noGrp="1"/>
          </p:cNvSpPr>
          <p:nvPr>
            <p:ph type="title"/>
          </p:nvPr>
        </p:nvSpPr>
        <p:spPr/>
        <p:txBody>
          <a:bodyPr>
            <a:normAutofit/>
          </a:bodyPr>
          <a:lstStyle/>
          <a:p>
            <a:pPr algn="ctr"/>
            <a:r>
              <a:rPr lang="en-US" dirty="0"/>
              <a:t>Bureau of Fleet Management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1" y="5358661"/>
            <a:ext cx="2009775" cy="133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13218" y="3844184"/>
            <a:ext cx="6096000" cy="2215991"/>
          </a:xfrm>
          <a:prstGeom prst="rect">
            <a:avLst/>
          </a:prstGeom>
          <a:noFill/>
        </p:spPr>
        <p:txBody>
          <a:bodyPr wrap="square" rtlCol="0">
            <a:spAutoFit/>
          </a:bodyPr>
          <a:lstStyle/>
          <a:p>
            <a:pPr marL="109728" algn="ctr"/>
            <a:r>
              <a:rPr lang="en-US" sz="2400" dirty="0"/>
              <a:t>Woolfolk Building </a:t>
            </a:r>
          </a:p>
          <a:p>
            <a:pPr marL="109728" algn="ctr"/>
            <a:r>
              <a:rPr lang="en-US" sz="2400" dirty="0"/>
              <a:t>Suite 701A</a:t>
            </a:r>
          </a:p>
          <a:p>
            <a:pPr marL="109728" algn="ctr"/>
            <a:r>
              <a:rPr lang="en-US" sz="2400" dirty="0"/>
              <a:t>501 North West Street</a:t>
            </a:r>
          </a:p>
          <a:p>
            <a:pPr marL="109728" algn="ctr"/>
            <a:r>
              <a:rPr lang="en-US" sz="2400" dirty="0"/>
              <a:t>Jackson, MS 39201</a:t>
            </a:r>
          </a:p>
          <a:p>
            <a:pPr marL="109728" algn="ctr"/>
            <a:r>
              <a:rPr lang="en-US" sz="2400" dirty="0"/>
              <a:t>601.359.3409</a:t>
            </a:r>
          </a:p>
          <a:p>
            <a:pPr algn="ctr"/>
            <a:endParaRPr lang="en-US" dirty="0"/>
          </a:p>
        </p:txBody>
      </p:sp>
    </p:spTree>
    <p:extLst>
      <p:ext uri="{BB962C8B-B14F-4D97-AF65-F5344CB8AC3E}">
        <p14:creationId xmlns:p14="http://schemas.microsoft.com/office/powerpoint/2010/main" val="160682829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US" sz="2400" dirty="0">
                <a:cs typeface="Arial" pitchFamily="34" charset="0"/>
              </a:rPr>
              <a:t>No Department or Agency of the State of Mississippi may purchase any motor vehicle, regardless of funds used, without first obtaining approval from the BFM!!!!</a:t>
            </a:r>
          </a:p>
          <a:p>
            <a:pPr>
              <a:lnSpc>
                <a:spcPct val="150000"/>
              </a:lnSpc>
            </a:pPr>
            <a:r>
              <a:rPr lang="en-US" sz="2400" dirty="0">
                <a:cs typeface="Arial" pitchFamily="34" charset="0"/>
              </a:rPr>
              <a:t>No requests shall be approved if the agency has not properly maintained vehicle data in MAGIC</a:t>
            </a:r>
          </a:p>
          <a:p>
            <a:pPr>
              <a:lnSpc>
                <a:spcPct val="150000"/>
              </a:lnSpc>
            </a:pPr>
            <a:r>
              <a:rPr lang="en-US" sz="2400" dirty="0">
                <a:cs typeface="Arial" pitchFamily="34" charset="0"/>
              </a:rPr>
              <a:t>Inadequacies or discrepancies must be corrected prior to approval</a:t>
            </a:r>
          </a:p>
        </p:txBody>
      </p:sp>
      <p:sp>
        <p:nvSpPr>
          <p:cNvPr id="3" name="Title 2"/>
          <p:cNvSpPr>
            <a:spLocks noGrp="1"/>
          </p:cNvSpPr>
          <p:nvPr>
            <p:ph type="title"/>
          </p:nvPr>
        </p:nvSpPr>
        <p:spPr/>
        <p:txBody>
          <a:bodyPr>
            <a:normAutofit fontScale="90000"/>
          </a:bodyPr>
          <a:lstStyle/>
          <a:p>
            <a:pPr algn="ctr"/>
            <a:r>
              <a:rPr lang="en-US" dirty="0"/>
              <a:t>Purchasing State-Owned Vehicles:</a:t>
            </a:r>
            <a:br>
              <a:rPr lang="en-US" dirty="0"/>
            </a:br>
            <a:r>
              <a:rPr lang="en-US" dirty="0">
                <a:solidFill>
                  <a:srgbClr val="00B050"/>
                </a:solidFill>
              </a:rPr>
              <a:t>Approval</a:t>
            </a:r>
          </a:p>
        </p:txBody>
      </p:sp>
      <p:pic>
        <p:nvPicPr>
          <p:cNvPr id="4098" name="Picture 2" descr="C:\Documents and Settings\yt318259\Local Settings\Temporary Internet Files\Content.IE5\YZ496F6Z\MC90009789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9943" y="4473203"/>
            <a:ext cx="1965240" cy="2043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86924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cs typeface="Arial" pitchFamily="34" charset="0"/>
              </a:rPr>
              <a:t> Agencies must submit with request the lowest cost vehicle possible to carry out its intended use</a:t>
            </a:r>
          </a:p>
          <a:p>
            <a:pPr marL="109728" indent="0">
              <a:buNone/>
            </a:pPr>
            <a:endParaRPr lang="en-US" dirty="0">
              <a:cs typeface="Arial" pitchFamily="34" charset="0"/>
            </a:endParaRPr>
          </a:p>
          <a:p>
            <a:r>
              <a:rPr lang="en-US" dirty="0">
                <a:cs typeface="Arial" pitchFamily="34" charset="0"/>
              </a:rPr>
              <a:t>Requests shall be in writing from agency head, certifying it’s the lowest cost option available </a:t>
            </a:r>
          </a:p>
          <a:p>
            <a:pPr marL="109728" indent="0">
              <a:buNone/>
            </a:pPr>
            <a:endParaRPr lang="en-US" dirty="0">
              <a:cs typeface="Arial" pitchFamily="34" charset="0"/>
            </a:endParaRPr>
          </a:p>
          <a:p>
            <a:r>
              <a:rPr lang="en-US" dirty="0">
                <a:cs typeface="Arial" pitchFamily="34" charset="0"/>
              </a:rPr>
              <a:t>The requesting agency should ensure that the intended use and justification of need is as specific and detailed as possible the </a:t>
            </a:r>
            <a:r>
              <a:rPr lang="en-US" b="1" u="sng" dirty="0">
                <a:solidFill>
                  <a:srgbClr val="FF0000"/>
                </a:solidFill>
                <a:cs typeface="Arial" pitchFamily="34" charset="0"/>
              </a:rPr>
              <a:t>first time</a:t>
            </a:r>
            <a:r>
              <a:rPr lang="en-US" dirty="0">
                <a:cs typeface="Arial" pitchFamily="34" charset="0"/>
              </a:rPr>
              <a:t> it is submitted</a:t>
            </a:r>
          </a:p>
          <a:p>
            <a:endParaRPr lang="en-US" dirty="0"/>
          </a:p>
          <a:p>
            <a:pPr marL="109728" indent="0">
              <a:buNone/>
            </a:pPr>
            <a:endParaRPr lang="en-US" dirty="0"/>
          </a:p>
        </p:txBody>
      </p:sp>
      <p:sp>
        <p:nvSpPr>
          <p:cNvPr id="3" name="Title 2"/>
          <p:cNvSpPr>
            <a:spLocks noGrp="1"/>
          </p:cNvSpPr>
          <p:nvPr>
            <p:ph type="title"/>
          </p:nvPr>
        </p:nvSpPr>
        <p:spPr/>
        <p:txBody>
          <a:bodyPr>
            <a:normAutofit fontScale="90000"/>
          </a:bodyPr>
          <a:lstStyle/>
          <a:p>
            <a:pPr algn="ctr"/>
            <a:r>
              <a:rPr lang="en-US" dirty="0"/>
              <a:t>Purchasing State-Owned Vehicles:</a:t>
            </a:r>
            <a:br>
              <a:rPr lang="en-US" dirty="0"/>
            </a:br>
            <a:r>
              <a:rPr lang="en-US" dirty="0">
                <a:solidFill>
                  <a:srgbClr val="92D050"/>
                </a:solidFill>
              </a:rPr>
              <a:t>Justification </a:t>
            </a:r>
          </a:p>
        </p:txBody>
      </p:sp>
    </p:spTree>
    <p:extLst>
      <p:ext uri="{BB962C8B-B14F-4D97-AF65-F5344CB8AC3E}">
        <p14:creationId xmlns:p14="http://schemas.microsoft.com/office/powerpoint/2010/main" val="424412050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10972800" cy="1143000"/>
          </a:xfrm>
        </p:spPr>
        <p:txBody>
          <a:bodyPr>
            <a:normAutofit/>
          </a:bodyPr>
          <a:lstStyle/>
          <a:p>
            <a:pPr algn="ctr"/>
            <a:r>
              <a:rPr lang="en-US" dirty="0"/>
              <a:t>Vehicle Request Form </a:t>
            </a:r>
          </a:p>
        </p:txBody>
      </p:sp>
      <p:pic>
        <p:nvPicPr>
          <p:cNvPr id="5" name="Picture 4"/>
          <p:cNvPicPr>
            <a:picLocks noChangeAspect="1"/>
          </p:cNvPicPr>
          <p:nvPr/>
        </p:nvPicPr>
        <p:blipFill rotWithShape="1">
          <a:blip r:embed="rId3"/>
          <a:srcRect b="3598"/>
          <a:stretch/>
        </p:blipFill>
        <p:spPr>
          <a:xfrm>
            <a:off x="4100804" y="900600"/>
            <a:ext cx="4419600" cy="5500202"/>
          </a:xfrm>
          <a:prstGeom prst="rect">
            <a:avLst/>
          </a:prstGeom>
        </p:spPr>
      </p:pic>
    </p:spTree>
    <p:extLst>
      <p:ext uri="{BB962C8B-B14F-4D97-AF65-F5344CB8AC3E}">
        <p14:creationId xmlns:p14="http://schemas.microsoft.com/office/powerpoint/2010/main" val="343153282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latin typeface="Arial" pitchFamily="34" charset="0"/>
              <a:cs typeface="Arial" pitchFamily="34" charset="0"/>
            </a:endParaRPr>
          </a:p>
          <a:p>
            <a:r>
              <a:rPr lang="en-US" dirty="0">
                <a:cs typeface="Arial" pitchFamily="34" charset="0"/>
              </a:rPr>
              <a:t>When “vehicle replacement” is the justification for  a new purchase, the vehicle being replaced must be disposed of within 60 days of delivery of the new vehicle </a:t>
            </a:r>
          </a:p>
          <a:p>
            <a:pPr marL="109728" indent="0">
              <a:buNone/>
            </a:pPr>
            <a:endParaRPr lang="en-US" dirty="0">
              <a:cs typeface="Arial" pitchFamily="34" charset="0"/>
            </a:endParaRPr>
          </a:p>
          <a:p>
            <a:r>
              <a:rPr lang="en-US" dirty="0">
                <a:cs typeface="Arial" pitchFamily="34" charset="0"/>
              </a:rPr>
              <a:t>Agencies should identify the vehicle to be replaced with the information required by Section 3.101.03 of the Fleet Manual</a:t>
            </a:r>
          </a:p>
        </p:txBody>
      </p:sp>
      <p:sp>
        <p:nvSpPr>
          <p:cNvPr id="3" name="Title 2"/>
          <p:cNvSpPr>
            <a:spLocks noGrp="1"/>
          </p:cNvSpPr>
          <p:nvPr>
            <p:ph type="title"/>
          </p:nvPr>
        </p:nvSpPr>
        <p:spPr/>
        <p:txBody>
          <a:bodyPr>
            <a:normAutofit fontScale="90000"/>
          </a:bodyPr>
          <a:lstStyle/>
          <a:p>
            <a:pPr algn="ctr"/>
            <a:r>
              <a:rPr lang="en-US" dirty="0"/>
              <a:t>Purchasing State-Owned Vehicles: </a:t>
            </a:r>
            <a:br>
              <a:rPr lang="en-US" dirty="0"/>
            </a:br>
            <a:r>
              <a:rPr lang="en-US" dirty="0">
                <a:solidFill>
                  <a:schemeClr val="accent2">
                    <a:lumMod val="60000"/>
                    <a:lumOff val="40000"/>
                  </a:schemeClr>
                </a:solidFill>
              </a:rPr>
              <a:t>Vehicle Replacement </a:t>
            </a:r>
          </a:p>
        </p:txBody>
      </p:sp>
    </p:spTree>
    <p:extLst>
      <p:ext uri="{BB962C8B-B14F-4D97-AF65-F5344CB8AC3E}">
        <p14:creationId xmlns:p14="http://schemas.microsoft.com/office/powerpoint/2010/main" val="17674979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The department or agency shall maintain proper purchase documentation which provides the intended use of the vehicle and the basis for choosing the vehicle. </a:t>
            </a:r>
          </a:p>
          <a:p>
            <a:endParaRPr lang="en-US" dirty="0"/>
          </a:p>
          <a:p>
            <a:pPr marL="109728" indent="0">
              <a:buNone/>
            </a:pPr>
            <a:endParaRPr lang="en-US" dirty="0"/>
          </a:p>
        </p:txBody>
      </p:sp>
      <p:sp>
        <p:nvSpPr>
          <p:cNvPr id="3" name="Title 2"/>
          <p:cNvSpPr>
            <a:spLocks noGrp="1"/>
          </p:cNvSpPr>
          <p:nvPr>
            <p:ph type="title"/>
          </p:nvPr>
        </p:nvSpPr>
        <p:spPr/>
        <p:txBody>
          <a:bodyPr>
            <a:normAutofit fontScale="90000"/>
          </a:bodyPr>
          <a:lstStyle/>
          <a:p>
            <a:pPr algn="ctr"/>
            <a:r>
              <a:rPr lang="en-US" dirty="0"/>
              <a:t>Purchasing State-Owned Vehicles: </a:t>
            </a:r>
            <a:br>
              <a:rPr lang="en-US" dirty="0"/>
            </a:br>
            <a:r>
              <a:rPr lang="en-US" dirty="0">
                <a:solidFill>
                  <a:schemeClr val="accent2">
                    <a:lumMod val="75000"/>
                  </a:schemeClr>
                </a:solidFill>
              </a:rPr>
              <a:t>Vehicle Purchase Records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62" y="3455437"/>
            <a:ext cx="4829175" cy="2457450"/>
          </a:xfrm>
          <a:prstGeom prst="rect">
            <a:avLst/>
          </a:prstGeom>
          <a:ln>
            <a:noFill/>
          </a:ln>
          <a:effectLst>
            <a:softEdge rad="112500"/>
          </a:effectLst>
        </p:spPr>
      </p:pic>
    </p:spTree>
    <p:extLst>
      <p:ext uri="{BB962C8B-B14F-4D97-AF65-F5344CB8AC3E}">
        <p14:creationId xmlns:p14="http://schemas.microsoft.com/office/powerpoint/2010/main" val="13190132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Vehicle Titles should be titled as: </a:t>
            </a:r>
          </a:p>
          <a:p>
            <a:pPr lvl="1">
              <a:buFont typeface="Arial" panose="020B0604020202020204" pitchFamily="34" charset="0"/>
              <a:buChar char="•"/>
            </a:pPr>
            <a:r>
              <a:rPr lang="en-US" dirty="0"/>
              <a:t>State of Mississippi/Department of Finance and Administration – Agency Number </a:t>
            </a:r>
          </a:p>
          <a:p>
            <a:pPr lvl="2"/>
            <a:r>
              <a:rPr lang="en-US" dirty="0"/>
              <a:t>See Appendix H</a:t>
            </a:r>
          </a:p>
          <a:p>
            <a:pPr marL="630238" lvl="2" indent="0">
              <a:buNone/>
            </a:pPr>
            <a:endParaRPr lang="en-US" dirty="0"/>
          </a:p>
          <a:p>
            <a:pPr lvl="1">
              <a:buFont typeface="Arial" panose="020B0604020202020204" pitchFamily="34" charset="0"/>
              <a:buChar char="•"/>
            </a:pPr>
            <a:r>
              <a:rPr lang="en-US" dirty="0"/>
              <a:t>Title application shall reflect the requesting agency’s current address as the mailing address on the title with the titles being retained on file at the Agency. </a:t>
            </a:r>
          </a:p>
          <a:p>
            <a:pPr marL="392113" lvl="1" indent="0">
              <a:buNone/>
            </a:pPr>
            <a:endParaRPr lang="en-US" dirty="0"/>
          </a:p>
          <a:p>
            <a:pPr lvl="1">
              <a:buFont typeface="Arial" panose="020B0604020202020204" pitchFamily="34" charset="0"/>
              <a:buChar char="•"/>
            </a:pPr>
            <a:r>
              <a:rPr lang="en-US" dirty="0"/>
              <a:t>DFA does not retain copies of titles. For questions regarding titles, contact MS DOR.</a:t>
            </a:r>
          </a:p>
          <a:p>
            <a:pPr marL="392113" lvl="1" indent="0">
              <a:buNone/>
            </a:pPr>
            <a:endParaRPr lang="en-US" dirty="0"/>
          </a:p>
        </p:txBody>
      </p:sp>
      <p:sp>
        <p:nvSpPr>
          <p:cNvPr id="3" name="Title 2"/>
          <p:cNvSpPr>
            <a:spLocks noGrp="1"/>
          </p:cNvSpPr>
          <p:nvPr>
            <p:ph type="title"/>
          </p:nvPr>
        </p:nvSpPr>
        <p:spPr/>
        <p:txBody>
          <a:bodyPr>
            <a:normAutofit fontScale="90000"/>
          </a:bodyPr>
          <a:lstStyle/>
          <a:p>
            <a:pPr algn="ctr"/>
            <a:r>
              <a:rPr lang="en-US" dirty="0"/>
              <a:t>Purchasing State-Owned Vehicles: </a:t>
            </a:r>
            <a:br>
              <a:rPr lang="en-US" dirty="0"/>
            </a:br>
            <a:r>
              <a:rPr lang="en-US" dirty="0">
                <a:solidFill>
                  <a:srgbClr val="FFC000"/>
                </a:solidFill>
              </a:rPr>
              <a:t>Title Process </a:t>
            </a:r>
          </a:p>
        </p:txBody>
      </p:sp>
    </p:spTree>
    <p:extLst>
      <p:ext uri="{BB962C8B-B14F-4D97-AF65-F5344CB8AC3E}">
        <p14:creationId xmlns:p14="http://schemas.microsoft.com/office/powerpoint/2010/main" val="9669844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State Vehicles should have :</a:t>
            </a:r>
          </a:p>
          <a:p>
            <a:pPr lvl="1">
              <a:buFont typeface="Arial" panose="020B0604020202020204" pitchFamily="34" charset="0"/>
              <a:buChar char="•"/>
            </a:pPr>
            <a:r>
              <a:rPr lang="en-US" dirty="0"/>
              <a:t>Permanent Decal </a:t>
            </a:r>
          </a:p>
          <a:p>
            <a:pPr lvl="1">
              <a:buFont typeface="Arial" panose="020B0604020202020204" pitchFamily="34" charset="0"/>
              <a:buChar char="•"/>
            </a:pPr>
            <a:r>
              <a:rPr lang="en-US" dirty="0"/>
              <a:t>Or Painted on both sides of the vehicle in letters at least three inches in height and on the rear in letters no less than one-half inches in height, Stating the name of the Agency </a:t>
            </a:r>
          </a:p>
          <a:p>
            <a:pPr lvl="2"/>
            <a:r>
              <a:rPr lang="en-US" dirty="0"/>
              <a:t>Must be in color that contrasts with the vehicle</a:t>
            </a:r>
          </a:p>
          <a:p>
            <a:pPr lvl="3"/>
            <a:r>
              <a:rPr lang="en-US" dirty="0"/>
              <a:t>Refer to Section 25-1-87 of the MS Code</a:t>
            </a:r>
          </a:p>
          <a:p>
            <a:pPr lvl="3"/>
            <a:r>
              <a:rPr lang="en-US" b="1" dirty="0"/>
              <a:t>NO GHOST MARKINGS – Including law enforcement vehicles</a:t>
            </a:r>
          </a:p>
        </p:txBody>
      </p:sp>
      <p:sp>
        <p:nvSpPr>
          <p:cNvPr id="3" name="Title 2"/>
          <p:cNvSpPr>
            <a:spLocks noGrp="1"/>
          </p:cNvSpPr>
          <p:nvPr>
            <p:ph type="title"/>
          </p:nvPr>
        </p:nvSpPr>
        <p:spPr/>
        <p:txBody>
          <a:bodyPr>
            <a:normAutofit fontScale="90000"/>
          </a:bodyPr>
          <a:lstStyle/>
          <a:p>
            <a:pPr algn="ctr"/>
            <a:r>
              <a:rPr lang="en-US" dirty="0"/>
              <a:t>Purchasing State-Owned Vehicles: </a:t>
            </a:r>
            <a:br>
              <a:rPr lang="en-US" dirty="0"/>
            </a:br>
            <a:r>
              <a:rPr lang="en-US" dirty="0">
                <a:solidFill>
                  <a:schemeClr val="bg2">
                    <a:lumMod val="75000"/>
                  </a:schemeClr>
                </a:solidFill>
              </a:rPr>
              <a:t>Marking of State-Owned Vehicles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3686" y="3616208"/>
            <a:ext cx="2564733" cy="1923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306850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u="sng" dirty="0"/>
              <a:t>Authorized users include:</a:t>
            </a:r>
          </a:p>
          <a:p>
            <a:pPr lvl="1"/>
            <a:r>
              <a:rPr lang="en-US" sz="2000" dirty="0">
                <a:cs typeface="Arial" pitchFamily="34" charset="0"/>
              </a:rPr>
              <a:t>State employees</a:t>
            </a:r>
          </a:p>
          <a:p>
            <a:pPr lvl="1"/>
            <a:r>
              <a:rPr lang="en-US" sz="2000" dirty="0">
                <a:cs typeface="Arial" pitchFamily="34" charset="0"/>
              </a:rPr>
              <a:t>State contract workers</a:t>
            </a:r>
          </a:p>
          <a:p>
            <a:pPr lvl="1"/>
            <a:r>
              <a:rPr lang="en-US" sz="2000" dirty="0">
                <a:cs typeface="Arial" pitchFamily="34" charset="0"/>
              </a:rPr>
              <a:t>Elected and/or appointed officials</a:t>
            </a:r>
          </a:p>
          <a:p>
            <a:pPr lvl="1"/>
            <a:r>
              <a:rPr lang="en-US" sz="2000" dirty="0">
                <a:cs typeface="Arial" pitchFamily="34" charset="0"/>
              </a:rPr>
              <a:t>Independent contractors (where approved on a case by case basis)</a:t>
            </a:r>
          </a:p>
          <a:p>
            <a:pPr lvl="1"/>
            <a:r>
              <a:rPr lang="en-US" sz="2000" dirty="0">
                <a:cs typeface="Arial" pitchFamily="34" charset="0"/>
              </a:rPr>
              <a:t>Section 5.201.04 Fleet Manual</a:t>
            </a:r>
          </a:p>
          <a:p>
            <a:r>
              <a:rPr lang="en-US" sz="2400" b="1" u="sng" dirty="0"/>
              <a:t>Authorized users must have:</a:t>
            </a:r>
          </a:p>
          <a:p>
            <a:pPr lvl="1"/>
            <a:r>
              <a:rPr lang="en-US" sz="2000" dirty="0">
                <a:cs typeface="Arial" pitchFamily="34" charset="0"/>
              </a:rPr>
              <a:t>A valid driver’s license (Mississippi residents must have a Mississippi Driver’s License)</a:t>
            </a:r>
          </a:p>
          <a:p>
            <a:pPr lvl="1"/>
            <a:r>
              <a:rPr lang="en-US" sz="2000" dirty="0">
                <a:cs typeface="Arial" pitchFamily="34" charset="0"/>
              </a:rPr>
              <a:t>Acceptable driving record (see UA – 1 Form) </a:t>
            </a:r>
          </a:p>
          <a:p>
            <a:pPr lvl="1"/>
            <a:r>
              <a:rPr lang="en-US" sz="2000" dirty="0">
                <a:cs typeface="Arial" pitchFamily="34" charset="0"/>
              </a:rPr>
              <a:t>Authorized by their agency to operate a state-owned vehicle</a:t>
            </a:r>
          </a:p>
          <a:p>
            <a:pPr lvl="1"/>
            <a:endParaRPr lang="en-US" sz="2000" dirty="0">
              <a:cs typeface="Arial" pitchFamily="34" charset="0"/>
            </a:endParaRPr>
          </a:p>
          <a:p>
            <a:pPr lvl="1"/>
            <a:endParaRPr lang="en-US" sz="2000" b="1" u="sng" dirty="0"/>
          </a:p>
        </p:txBody>
      </p:sp>
      <p:sp>
        <p:nvSpPr>
          <p:cNvPr id="3" name="Title 2"/>
          <p:cNvSpPr>
            <a:spLocks noGrp="1"/>
          </p:cNvSpPr>
          <p:nvPr>
            <p:ph type="title"/>
          </p:nvPr>
        </p:nvSpPr>
        <p:spPr/>
        <p:txBody>
          <a:bodyPr>
            <a:normAutofit fontScale="90000"/>
          </a:bodyPr>
          <a:lstStyle/>
          <a:p>
            <a:pPr algn="ctr"/>
            <a:r>
              <a:rPr lang="en-US" dirty="0"/>
              <a:t>Vehicle Use Policy: </a:t>
            </a:r>
            <a:br>
              <a:rPr lang="en-US" dirty="0"/>
            </a:br>
            <a:r>
              <a:rPr lang="en-US" dirty="0">
                <a:solidFill>
                  <a:srgbClr val="FFC000"/>
                </a:solidFill>
              </a:rPr>
              <a:t>Operating a State-Owned Vehicle</a:t>
            </a:r>
            <a:endParaRPr lang="en-US" dirty="0"/>
          </a:p>
        </p:txBody>
      </p:sp>
      <p:pic>
        <p:nvPicPr>
          <p:cNvPr id="6" name="Picture 2" descr="C:\Documents and Settings\yt318259\Local Settings\Temporary Internet Files\Content.IE5\IBS5EJ63\MC90014071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5778" y="4676776"/>
            <a:ext cx="2236622" cy="189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16279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52515" y="1481138"/>
            <a:ext cx="4086969" cy="4525962"/>
          </a:xfrm>
          <a:prstGeom prst="rect">
            <a:avLst/>
          </a:prstGeom>
          <a:ln w="228600" cap="sq" cmpd="thickThin">
            <a:solidFill>
              <a:srgbClr val="000000"/>
            </a:solidFill>
            <a:prstDash val="solid"/>
            <a:miter lim="800000"/>
          </a:ln>
          <a:effectLst>
            <a:innerShdw blurRad="76200">
              <a:srgbClr val="000000"/>
            </a:innerShdw>
          </a:effectLst>
        </p:spPr>
      </p:pic>
      <p:sp>
        <p:nvSpPr>
          <p:cNvPr id="3" name="Title 2"/>
          <p:cNvSpPr>
            <a:spLocks noGrp="1"/>
          </p:cNvSpPr>
          <p:nvPr>
            <p:ph type="title"/>
          </p:nvPr>
        </p:nvSpPr>
        <p:spPr/>
        <p:txBody>
          <a:bodyPr/>
          <a:lstStyle/>
          <a:p>
            <a:pPr algn="ctr"/>
            <a:r>
              <a:rPr lang="en-US" dirty="0"/>
              <a:t>Vehicle Use Agreement </a:t>
            </a:r>
          </a:p>
        </p:txBody>
      </p:sp>
    </p:spTree>
    <p:extLst>
      <p:ext uri="{BB962C8B-B14F-4D97-AF65-F5344CB8AC3E}">
        <p14:creationId xmlns:p14="http://schemas.microsoft.com/office/powerpoint/2010/main" val="306068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What’s the Difference?</a:t>
            </a:r>
          </a:p>
        </p:txBody>
      </p:sp>
      <p:sp>
        <p:nvSpPr>
          <p:cNvPr id="22530" name="Text Placeholder 6"/>
          <p:cNvSpPr>
            <a:spLocks noGrp="1"/>
          </p:cNvSpPr>
          <p:nvPr>
            <p:ph type="body" idx="1"/>
          </p:nvPr>
        </p:nvSpPr>
        <p:spPr>
          <a:xfrm>
            <a:off x="1981200" y="5410200"/>
            <a:ext cx="4040188" cy="762000"/>
          </a:xfrm>
        </p:spPr>
        <p:txBody>
          <a:bodyPr/>
          <a:lstStyle/>
          <a:p>
            <a:pPr algn="ctr"/>
            <a:r>
              <a:rPr lang="en-US" dirty="0"/>
              <a:t>Purchasing	</a:t>
            </a:r>
          </a:p>
        </p:txBody>
      </p:sp>
      <p:sp>
        <p:nvSpPr>
          <p:cNvPr id="22531" name="Text Placeholder 7"/>
          <p:cNvSpPr>
            <a:spLocks noGrp="1"/>
          </p:cNvSpPr>
          <p:nvPr>
            <p:ph type="body" sz="half" idx="3"/>
          </p:nvPr>
        </p:nvSpPr>
        <p:spPr>
          <a:xfrm>
            <a:off x="6169026" y="5410200"/>
            <a:ext cx="4041775" cy="762000"/>
          </a:xfrm>
        </p:spPr>
        <p:txBody>
          <a:bodyPr/>
          <a:lstStyle/>
          <a:p>
            <a:pPr algn="ctr"/>
            <a:r>
              <a:rPr lang="en-US" dirty="0"/>
              <a:t>Procurement</a:t>
            </a:r>
          </a:p>
        </p:txBody>
      </p:sp>
      <p:sp>
        <p:nvSpPr>
          <p:cNvPr id="22532" name="Content Placeholder 2"/>
          <p:cNvSpPr>
            <a:spLocks noGrp="1"/>
          </p:cNvSpPr>
          <p:nvPr>
            <p:ph sz="quarter" idx="2"/>
          </p:nvPr>
        </p:nvSpPr>
        <p:spPr>
          <a:xfrm>
            <a:off x="1981200" y="1444626"/>
            <a:ext cx="4040188" cy="3941763"/>
          </a:xfrm>
          <a:ln>
            <a:prstDash val="solid"/>
          </a:ln>
        </p:spPr>
        <p:txBody>
          <a:bodyPr/>
          <a:lstStyle/>
          <a:p>
            <a:pPr lvl="1"/>
            <a:r>
              <a:rPr lang="en-US" dirty="0"/>
              <a:t>Purchasing - buying, renting, leasing or otherwise acquiring.</a:t>
            </a:r>
          </a:p>
          <a:p>
            <a:pPr lvl="1">
              <a:buFont typeface="Verdana" pitchFamily="34" charset="0"/>
              <a:buNone/>
            </a:pPr>
            <a:endParaRPr lang="en-US" dirty="0"/>
          </a:p>
        </p:txBody>
      </p:sp>
      <p:sp>
        <p:nvSpPr>
          <p:cNvPr id="9" name="Content Placeholder 8"/>
          <p:cNvSpPr>
            <a:spLocks noGrp="1"/>
          </p:cNvSpPr>
          <p:nvPr>
            <p:ph sz="quarter" idx="4"/>
          </p:nvPr>
        </p:nvSpPr>
        <p:spPr>
          <a:xfrm>
            <a:off x="6169026" y="1444626"/>
            <a:ext cx="4041775" cy="3941763"/>
          </a:xfrm>
        </p:spPr>
        <p:txBody>
          <a:bodyPr>
            <a:normAutofit lnSpcReduction="10000"/>
          </a:bodyPr>
          <a:lstStyle/>
          <a:p>
            <a:pPr marL="342900" lvl="1" indent="-342900" fontAlgn="auto">
              <a:spcBef>
                <a:spcPts val="324"/>
              </a:spcBef>
              <a:spcAft>
                <a:spcPts val="0"/>
              </a:spcAft>
              <a:buFont typeface="Arial" pitchFamily="34" charset="0"/>
              <a:buChar char="•"/>
              <a:defRPr/>
            </a:pPr>
            <a:r>
              <a:rPr lang="en-US" dirty="0"/>
              <a:t>Procurement - buying, purchasing, renting, leasing, or otherwise acquiring any commodities, equipment, services, or construction. </a:t>
            </a:r>
            <a:r>
              <a:rPr lang="en-US" b="1" dirty="0"/>
              <a:t>It also includes </a:t>
            </a:r>
            <a:r>
              <a:rPr lang="en-US" dirty="0"/>
              <a:t>all functions that pertain to the obtaining of any commodities, equipment, services, or construction, including </a:t>
            </a:r>
            <a:r>
              <a:rPr lang="en-US" b="1" dirty="0"/>
              <a:t>description of requirements, selection and solicitation of sources, preparation and award of contract and all phases of contract administration</a:t>
            </a:r>
            <a:r>
              <a:rPr lang="en-US" dirty="0"/>
              <a:t>.</a:t>
            </a:r>
          </a:p>
          <a:p>
            <a:pPr marL="365760" indent="-256032" fontAlgn="auto">
              <a:spcAft>
                <a:spcPts val="0"/>
              </a:spcAft>
              <a:buFont typeface="Wingdings 3"/>
              <a:buChar char=""/>
              <a:defRPr/>
            </a:pPr>
            <a:endParaRPr lang="en-US" dirty="0"/>
          </a:p>
        </p:txBody>
      </p:sp>
      <p:sp>
        <p:nvSpPr>
          <p:cNvPr id="22534" name="Footer Placeholder 4"/>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a:ea typeface="+mn-ea"/>
                <a:cs typeface="+mn-cs"/>
              </a:rPr>
              <a:t>Provided by the Office of Purchasing, Travel, and Fleet Management</a:t>
            </a:r>
          </a:p>
        </p:txBody>
      </p:sp>
      <p:sp>
        <p:nvSpPr>
          <p:cNvPr id="22535"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160EF1-B540-437F-83D8-C791CFAF3A52}"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358564176"/>
      </p:ext>
    </p:extLst>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cs typeface="Arial" pitchFamily="34" charset="0"/>
              </a:rPr>
              <a:t>A daily log of all trips must be recorded for each state-owned vehicle. (See Appendix G for Sample Daily Trip Log.) </a:t>
            </a:r>
          </a:p>
          <a:p>
            <a:pPr marL="109537" indent="0">
              <a:buNone/>
            </a:pPr>
            <a:endParaRPr lang="en-US" dirty="0">
              <a:cs typeface="Arial" pitchFamily="34" charset="0"/>
            </a:endParaRPr>
          </a:p>
          <a:p>
            <a:r>
              <a:rPr lang="en-US" dirty="0">
                <a:cs typeface="Arial" pitchFamily="34" charset="0"/>
              </a:rPr>
              <a:t>Each daily trip log shall contain: </a:t>
            </a:r>
          </a:p>
          <a:p>
            <a:pPr lvl="1"/>
            <a:r>
              <a:rPr lang="en-US" dirty="0">
                <a:cs typeface="Arial" pitchFamily="34" charset="0"/>
              </a:rPr>
              <a:t>the operator of the vehicle,</a:t>
            </a:r>
          </a:p>
          <a:p>
            <a:pPr lvl="1"/>
            <a:r>
              <a:rPr lang="en-US" dirty="0">
                <a:cs typeface="Arial" pitchFamily="34" charset="0"/>
              </a:rPr>
              <a:t>date of vehicle use, </a:t>
            </a:r>
          </a:p>
          <a:p>
            <a:pPr lvl="1"/>
            <a:r>
              <a:rPr lang="en-US" dirty="0">
                <a:cs typeface="Arial" pitchFamily="34" charset="0"/>
              </a:rPr>
              <a:t>beginning and ending odometer reading, </a:t>
            </a:r>
          </a:p>
          <a:p>
            <a:pPr lvl="1"/>
            <a:r>
              <a:rPr lang="en-US" dirty="0">
                <a:cs typeface="Arial" pitchFamily="34" charset="0"/>
              </a:rPr>
              <a:t>total miles traveled, </a:t>
            </a:r>
          </a:p>
          <a:p>
            <a:pPr lvl="1"/>
            <a:r>
              <a:rPr lang="en-US" dirty="0">
                <a:cs typeface="Arial" pitchFamily="34" charset="0"/>
              </a:rPr>
              <a:t>purpose of each trip, </a:t>
            </a:r>
          </a:p>
          <a:p>
            <a:pPr lvl="1"/>
            <a:r>
              <a:rPr lang="en-US" dirty="0">
                <a:cs typeface="Arial" pitchFamily="34" charset="0"/>
              </a:rPr>
              <a:t>and the business locations visited each day </a:t>
            </a:r>
          </a:p>
          <a:p>
            <a:pPr marL="392113" lvl="1" indent="0">
              <a:buNone/>
            </a:pPr>
            <a:endParaRPr lang="en-US" dirty="0">
              <a:cs typeface="Arial" pitchFamily="34" charset="0"/>
            </a:endParaRPr>
          </a:p>
        </p:txBody>
      </p:sp>
      <p:sp>
        <p:nvSpPr>
          <p:cNvPr id="3" name="Title 2"/>
          <p:cNvSpPr>
            <a:spLocks noGrp="1"/>
          </p:cNvSpPr>
          <p:nvPr>
            <p:ph type="title"/>
          </p:nvPr>
        </p:nvSpPr>
        <p:spPr/>
        <p:txBody>
          <a:bodyPr>
            <a:normAutofit fontScale="90000"/>
          </a:bodyPr>
          <a:lstStyle/>
          <a:p>
            <a:pPr algn="ctr"/>
            <a:r>
              <a:rPr lang="en-US" dirty="0"/>
              <a:t>State-Owned Vehicles:</a:t>
            </a:r>
            <a:br>
              <a:rPr lang="en-US" dirty="0"/>
            </a:br>
            <a:r>
              <a:rPr lang="en-US" dirty="0">
                <a:solidFill>
                  <a:srgbClr val="0070C0"/>
                </a:solidFill>
              </a:rPr>
              <a:t>Logs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2244090"/>
            <a:ext cx="2438400" cy="2369820"/>
          </a:xfrm>
          <a:prstGeom prst="rect">
            <a:avLst/>
          </a:prstGeom>
        </p:spPr>
      </p:pic>
    </p:spTree>
    <p:extLst>
      <p:ext uri="{BB962C8B-B14F-4D97-AF65-F5344CB8AC3E}">
        <p14:creationId xmlns:p14="http://schemas.microsoft.com/office/powerpoint/2010/main" val="148275331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rotWithShape="1">
          <a:blip r:embed="rId3">
            <a:extLst>
              <a:ext uri="{28A0092B-C50C-407E-A947-70E740481C1C}">
                <a14:useLocalDpi xmlns:a14="http://schemas.microsoft.com/office/drawing/2010/main" val="0"/>
              </a:ext>
            </a:extLst>
          </a:blip>
          <a:srcRect r="778"/>
          <a:stretch/>
        </p:blipFill>
        <p:spPr>
          <a:xfrm>
            <a:off x="3919198" y="1481138"/>
            <a:ext cx="4319734" cy="4525962"/>
          </a:xfrm>
        </p:spPr>
      </p:pic>
      <p:sp>
        <p:nvSpPr>
          <p:cNvPr id="3" name="Title 2"/>
          <p:cNvSpPr>
            <a:spLocks noGrp="1"/>
          </p:cNvSpPr>
          <p:nvPr>
            <p:ph type="title"/>
          </p:nvPr>
        </p:nvSpPr>
        <p:spPr/>
        <p:txBody>
          <a:bodyPr/>
          <a:lstStyle/>
          <a:p>
            <a:pPr algn="ctr"/>
            <a:r>
              <a:rPr lang="en-US" dirty="0"/>
              <a:t>Daily Trip Log</a:t>
            </a:r>
          </a:p>
        </p:txBody>
      </p:sp>
    </p:spTree>
    <p:extLst>
      <p:ext uri="{BB962C8B-B14F-4D97-AF65-F5344CB8AC3E}">
        <p14:creationId xmlns:p14="http://schemas.microsoft.com/office/powerpoint/2010/main" val="176816250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39758"/>
            <a:ext cx="10972800" cy="4525962"/>
          </a:xfrm>
        </p:spPr>
        <p:txBody>
          <a:bodyPr>
            <a:normAutofit/>
          </a:bodyPr>
          <a:lstStyle/>
          <a:p>
            <a:pPr marL="109537" indent="0">
              <a:buNone/>
            </a:pPr>
            <a:r>
              <a:rPr lang="en-US" sz="2400" b="1" dirty="0">
                <a:cs typeface="Arial" pitchFamily="34" charset="0"/>
              </a:rPr>
              <a:t>Inappropriate activities or misuse include, but are not limited to:</a:t>
            </a:r>
          </a:p>
          <a:p>
            <a:pPr marL="452628" indent="-342900"/>
            <a:endParaRPr lang="en-US" sz="2400" b="1" dirty="0">
              <a:cs typeface="Arial" pitchFamily="34" charset="0"/>
            </a:endParaRPr>
          </a:p>
          <a:p>
            <a:pPr>
              <a:lnSpc>
                <a:spcPct val="150000"/>
              </a:lnSpc>
            </a:pPr>
            <a:r>
              <a:rPr lang="en-US" sz="2400" dirty="0">
                <a:cs typeface="Arial" pitchFamily="34" charset="0"/>
              </a:rPr>
              <a:t> Using the vehicle for personal use outside of the employees’ scope of employment</a:t>
            </a:r>
          </a:p>
          <a:p>
            <a:pPr>
              <a:lnSpc>
                <a:spcPct val="150000"/>
              </a:lnSpc>
            </a:pPr>
            <a:r>
              <a:rPr lang="en-US" sz="2400" dirty="0">
                <a:cs typeface="Arial" pitchFamily="34" charset="0"/>
              </a:rPr>
              <a:t> Failure to maintain accurate daily trip log (Appendix G)</a:t>
            </a:r>
          </a:p>
          <a:p>
            <a:pPr>
              <a:lnSpc>
                <a:spcPct val="150000"/>
              </a:lnSpc>
            </a:pPr>
            <a:r>
              <a:rPr lang="en-US" sz="2400" dirty="0">
                <a:cs typeface="Arial" pitchFamily="34" charset="0"/>
              </a:rPr>
              <a:t> Use of alcohol in state-owned vehicles</a:t>
            </a:r>
          </a:p>
          <a:p>
            <a:pPr>
              <a:lnSpc>
                <a:spcPct val="150000"/>
              </a:lnSpc>
            </a:pPr>
            <a:r>
              <a:rPr lang="en-US" sz="2400" dirty="0">
                <a:cs typeface="Arial" pitchFamily="34" charset="0"/>
              </a:rPr>
              <a:t> Use of drugs in state-owned vehicles</a:t>
            </a:r>
          </a:p>
          <a:p>
            <a:pPr>
              <a:lnSpc>
                <a:spcPct val="150000"/>
              </a:lnSpc>
            </a:pPr>
            <a:r>
              <a:rPr lang="en-US" sz="2400" dirty="0">
                <a:cs typeface="Arial" pitchFamily="34" charset="0"/>
              </a:rPr>
              <a:t> Use of tobacco products in state-owned vehicles</a:t>
            </a:r>
          </a:p>
          <a:p>
            <a:pPr marL="736092" lvl="1" indent="-342900">
              <a:lnSpc>
                <a:spcPct val="150000"/>
              </a:lnSpc>
            </a:pPr>
            <a:endParaRPr lang="en-US" sz="2000" dirty="0"/>
          </a:p>
        </p:txBody>
      </p:sp>
      <p:sp>
        <p:nvSpPr>
          <p:cNvPr id="3" name="Title 2"/>
          <p:cNvSpPr>
            <a:spLocks noGrp="1"/>
          </p:cNvSpPr>
          <p:nvPr>
            <p:ph type="title"/>
          </p:nvPr>
        </p:nvSpPr>
        <p:spPr/>
        <p:txBody>
          <a:bodyPr>
            <a:normAutofit fontScale="90000"/>
          </a:bodyPr>
          <a:lstStyle/>
          <a:p>
            <a:pPr algn="ctr"/>
            <a:r>
              <a:rPr lang="en-US" dirty="0"/>
              <a:t>Vehicle Use Policy:</a:t>
            </a:r>
            <a:br>
              <a:rPr lang="en-US" dirty="0"/>
            </a:br>
            <a:r>
              <a:rPr lang="en-US" dirty="0">
                <a:solidFill>
                  <a:srgbClr val="7030A0"/>
                </a:solidFill>
              </a:rPr>
              <a:t>Misuse or Inappropriate Activities </a:t>
            </a:r>
          </a:p>
        </p:txBody>
      </p:sp>
    </p:spTree>
    <p:extLst>
      <p:ext uri="{BB962C8B-B14F-4D97-AF65-F5344CB8AC3E}">
        <p14:creationId xmlns:p14="http://schemas.microsoft.com/office/powerpoint/2010/main" val="47812073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138"/>
            <a:ext cx="11361576" cy="4525962"/>
          </a:xfrm>
        </p:spPr>
        <p:txBody>
          <a:bodyPr>
            <a:normAutofit/>
          </a:bodyPr>
          <a:lstStyle/>
          <a:p>
            <a:pPr marL="137604" indent="0">
              <a:buNone/>
            </a:pPr>
            <a:r>
              <a:rPr lang="en-US" b="1" dirty="0">
                <a:cs typeface="Arial" pitchFamily="34" charset="0"/>
              </a:rPr>
              <a:t>Inappropriate activities or misuse include, but are not limited to continued: </a:t>
            </a:r>
          </a:p>
          <a:p>
            <a:pPr marL="393192" lvl="1" indent="0" algn="ctr">
              <a:buNone/>
            </a:pPr>
            <a:endParaRPr lang="en-US" b="1" dirty="0">
              <a:cs typeface="Arial" pitchFamily="34" charset="0"/>
            </a:endParaRPr>
          </a:p>
          <a:p>
            <a:r>
              <a:rPr lang="en-US" dirty="0">
                <a:cs typeface="Arial" pitchFamily="34" charset="0"/>
              </a:rPr>
              <a:t> </a:t>
            </a:r>
            <a:r>
              <a:rPr lang="en-US" sz="2400" dirty="0">
                <a:cs typeface="Arial" pitchFamily="34" charset="0"/>
              </a:rPr>
              <a:t>Improper vehicle assignment</a:t>
            </a:r>
          </a:p>
          <a:p>
            <a:r>
              <a:rPr lang="en-US" sz="2400" dirty="0">
                <a:cs typeface="Arial" pitchFamily="34" charset="0"/>
              </a:rPr>
              <a:t> Failure to report changes in driving status;</a:t>
            </a:r>
          </a:p>
          <a:p>
            <a:r>
              <a:rPr lang="en-US" sz="2400" dirty="0">
                <a:cs typeface="Arial" pitchFamily="34" charset="0"/>
              </a:rPr>
              <a:t> Falsification of documents</a:t>
            </a:r>
          </a:p>
          <a:p>
            <a:r>
              <a:rPr lang="en-US" sz="2400" dirty="0">
                <a:cs typeface="Arial" pitchFamily="34" charset="0"/>
              </a:rPr>
              <a:t> Failure to comply with vehicle safety laws (ex: speeding and /or reckless driving)</a:t>
            </a:r>
          </a:p>
          <a:p>
            <a:r>
              <a:rPr lang="en-US" sz="2400" dirty="0">
                <a:cs typeface="Arial" pitchFamily="34" charset="0"/>
              </a:rPr>
              <a:t> Failure to take proper care of the vehicle</a:t>
            </a:r>
          </a:p>
          <a:p>
            <a:r>
              <a:rPr lang="en-US" sz="2400" dirty="0">
                <a:cs typeface="Arial" pitchFamily="34" charset="0"/>
              </a:rPr>
              <a:t> Failure to comply with any policy or procedure otherwise set forth herein</a:t>
            </a:r>
          </a:p>
          <a:p>
            <a:r>
              <a:rPr lang="en-US" sz="2400" dirty="0">
                <a:cs typeface="Arial" pitchFamily="34" charset="0"/>
              </a:rPr>
              <a:t> Violation of vehicle replacement policy</a:t>
            </a:r>
          </a:p>
          <a:p>
            <a:pPr lvl="1"/>
            <a:endParaRPr lang="en-US" dirty="0"/>
          </a:p>
          <a:p>
            <a:pPr marL="109728" indent="0">
              <a:buNone/>
            </a:pPr>
            <a:endParaRPr lang="en-US" dirty="0"/>
          </a:p>
        </p:txBody>
      </p:sp>
      <p:sp>
        <p:nvSpPr>
          <p:cNvPr id="3" name="Title 2"/>
          <p:cNvSpPr>
            <a:spLocks noGrp="1"/>
          </p:cNvSpPr>
          <p:nvPr>
            <p:ph type="title"/>
          </p:nvPr>
        </p:nvSpPr>
        <p:spPr/>
        <p:txBody>
          <a:bodyPr>
            <a:normAutofit fontScale="90000"/>
          </a:bodyPr>
          <a:lstStyle/>
          <a:p>
            <a:pPr algn="ctr"/>
            <a:r>
              <a:rPr lang="en-US" dirty="0"/>
              <a:t>Vehicle Use Policy:</a:t>
            </a:r>
            <a:br>
              <a:rPr lang="en-US" dirty="0"/>
            </a:br>
            <a:r>
              <a:rPr lang="en-US" dirty="0">
                <a:solidFill>
                  <a:srgbClr val="00B0F0"/>
                </a:solidFill>
              </a:rPr>
              <a:t>Misuse or Inappropriate Activities </a:t>
            </a:r>
          </a:p>
        </p:txBody>
      </p:sp>
    </p:spTree>
    <p:extLst>
      <p:ext uri="{BB962C8B-B14F-4D97-AF65-F5344CB8AC3E}">
        <p14:creationId xmlns:p14="http://schemas.microsoft.com/office/powerpoint/2010/main" val="68033958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714403"/>
            <a:ext cx="10972800" cy="4525962"/>
          </a:xfrm>
        </p:spPr>
        <p:txBody>
          <a:bodyPr>
            <a:normAutofit/>
          </a:bodyPr>
          <a:lstStyle/>
          <a:p>
            <a:pPr>
              <a:lnSpc>
                <a:spcPct val="150000"/>
              </a:lnSpc>
            </a:pPr>
            <a:r>
              <a:rPr lang="en-US" sz="2000" dirty="0">
                <a:cs typeface="Arial" pitchFamily="34" charset="0"/>
              </a:rPr>
              <a:t>Sightseeing or trips for pleasure unless the trip is part of the official agenda for a business conference</a:t>
            </a:r>
          </a:p>
          <a:p>
            <a:pPr>
              <a:lnSpc>
                <a:spcPct val="150000"/>
              </a:lnSpc>
            </a:pPr>
            <a:r>
              <a:rPr lang="en-US" sz="2000" dirty="0">
                <a:cs typeface="Arial" pitchFamily="34" charset="0"/>
              </a:rPr>
              <a:t>Transporting family members, dependents or friends to school, daycare, medical appointments, social events or other personal activities</a:t>
            </a:r>
          </a:p>
          <a:p>
            <a:pPr>
              <a:lnSpc>
                <a:spcPct val="150000"/>
              </a:lnSpc>
            </a:pPr>
            <a:r>
              <a:rPr lang="en-US" sz="2000" dirty="0">
                <a:cs typeface="Arial" pitchFamily="34" charset="0"/>
              </a:rPr>
              <a:t>Conducting other personal business outside the authorized user’s scope of employment</a:t>
            </a:r>
          </a:p>
          <a:p>
            <a:pPr marL="109728" indent="0" algn="ctr">
              <a:lnSpc>
                <a:spcPct val="150000"/>
              </a:lnSpc>
              <a:buNone/>
            </a:pPr>
            <a:endParaRPr lang="en-US" sz="1600"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pPr algn="ctr"/>
            <a:r>
              <a:rPr lang="en-US" dirty="0"/>
              <a:t>State-Owned Vehicles:</a:t>
            </a:r>
            <a:br>
              <a:rPr lang="en-US" dirty="0"/>
            </a:br>
            <a:r>
              <a:rPr lang="en-US" dirty="0"/>
              <a:t> </a:t>
            </a:r>
            <a:r>
              <a:rPr lang="en-US" dirty="0">
                <a:solidFill>
                  <a:srgbClr val="FF0000"/>
                </a:solidFill>
              </a:rPr>
              <a:t>Unauthorized Usage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619" y="3869181"/>
            <a:ext cx="2360645" cy="2371184"/>
          </a:xfrm>
          <a:prstGeom prst="rect">
            <a:avLst/>
          </a:prstGeom>
        </p:spPr>
      </p:pic>
    </p:spTree>
    <p:extLst>
      <p:ext uri="{BB962C8B-B14F-4D97-AF65-F5344CB8AC3E}">
        <p14:creationId xmlns:p14="http://schemas.microsoft.com/office/powerpoint/2010/main" val="328899056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buFont typeface="Wingdings" pitchFamily="2" charset="2"/>
              <a:buChar char="Ø"/>
            </a:pPr>
            <a:r>
              <a:rPr lang="en-US" dirty="0">
                <a:latin typeface="Arial" pitchFamily="34" charset="0"/>
                <a:cs typeface="Arial" pitchFamily="34" charset="0"/>
              </a:rPr>
              <a:t>State Vehicles Assignments are classified as: </a:t>
            </a:r>
          </a:p>
          <a:p>
            <a:pPr lvl="1">
              <a:lnSpc>
                <a:spcPct val="150000"/>
              </a:lnSpc>
              <a:buFont typeface="Wingdings" pitchFamily="2" charset="2"/>
              <a:buChar char="Ø"/>
            </a:pPr>
            <a:r>
              <a:rPr lang="en-US" sz="1600" b="1" u="sng" dirty="0">
                <a:solidFill>
                  <a:srgbClr val="00B050"/>
                </a:solidFill>
                <a:latin typeface="Arial" pitchFamily="34" charset="0"/>
                <a:cs typeface="Arial" pitchFamily="34" charset="0"/>
              </a:rPr>
              <a:t>Law Enforcement </a:t>
            </a:r>
            <a:r>
              <a:rPr lang="en-US" sz="1600" dirty="0">
                <a:solidFill>
                  <a:srgbClr val="00B050"/>
                </a:solidFill>
                <a:latin typeface="Arial" pitchFamily="34" charset="0"/>
                <a:cs typeface="Arial" pitchFamily="34" charset="0"/>
              </a:rPr>
              <a:t>: </a:t>
            </a:r>
            <a:r>
              <a:rPr lang="en-US" sz="1600" dirty="0">
                <a:latin typeface="Arial" pitchFamily="34" charset="0"/>
                <a:cs typeface="Arial" pitchFamily="34" charset="0"/>
              </a:rPr>
              <a:t>a state-owned vehicle assigned to a sworn law enforcement officer as defined in section 45-6-3 of the code, or a law enforcement trainee as defined in section 45-6-3 (e) of the code, to be driven in the daily performance of the duties of a sworn law enforcement officer or trainee if use of the vehicle is essential for the employee to carry out their job duties. Agencies must supply a copy of the official certification from the Mississippi Board on Law Enforcement Officer Standards and Training (BLEOST)</a:t>
            </a:r>
          </a:p>
          <a:p>
            <a:pPr lvl="1">
              <a:lnSpc>
                <a:spcPct val="150000"/>
              </a:lnSpc>
              <a:buFont typeface="Wingdings" pitchFamily="2" charset="2"/>
              <a:buChar char="Ø"/>
            </a:pPr>
            <a:r>
              <a:rPr lang="en-US" sz="1600" b="1" u="sng" dirty="0">
                <a:solidFill>
                  <a:srgbClr val="FF0000"/>
                </a:solidFill>
                <a:latin typeface="Arial" pitchFamily="34" charset="0"/>
                <a:cs typeface="Arial" pitchFamily="34" charset="0"/>
              </a:rPr>
              <a:t>Commute</a:t>
            </a:r>
            <a:r>
              <a:rPr lang="en-US" sz="1600" dirty="0">
                <a:latin typeface="Arial" pitchFamily="34" charset="0"/>
                <a:cs typeface="Arial" pitchFamily="34" charset="0"/>
              </a:rPr>
              <a:t>: a state-owned vehicle assigned to be driven from an employee’s official duty station or temporary place of work to an employees residence as needed</a:t>
            </a:r>
          </a:p>
          <a:p>
            <a:pPr lvl="1">
              <a:lnSpc>
                <a:spcPct val="150000"/>
              </a:lnSpc>
              <a:buFont typeface="Wingdings" pitchFamily="2" charset="2"/>
              <a:buChar char="Ø"/>
            </a:pPr>
            <a:r>
              <a:rPr lang="en-US" sz="1600" b="1" u="sng" dirty="0">
                <a:solidFill>
                  <a:srgbClr val="7030A0"/>
                </a:solidFill>
                <a:latin typeface="Arial" pitchFamily="34" charset="0"/>
                <a:cs typeface="Arial" pitchFamily="34" charset="0"/>
              </a:rPr>
              <a:t>Non- Commute: </a:t>
            </a:r>
            <a:r>
              <a:rPr lang="en-US" sz="1600" dirty="0">
                <a:latin typeface="Arial" pitchFamily="34" charset="0"/>
                <a:cs typeface="Arial" pitchFamily="34" charset="0"/>
              </a:rPr>
              <a:t>a state-owned vehicle assigned to be driven to and from an employees official duty station to any temporary place of work and returned to the official duty station on a daily basis. This vehicle must not be driven to and from the employee’s residence </a:t>
            </a:r>
          </a:p>
        </p:txBody>
      </p:sp>
      <p:sp>
        <p:nvSpPr>
          <p:cNvPr id="3" name="Title 2"/>
          <p:cNvSpPr>
            <a:spLocks noGrp="1"/>
          </p:cNvSpPr>
          <p:nvPr>
            <p:ph type="title"/>
          </p:nvPr>
        </p:nvSpPr>
        <p:spPr/>
        <p:txBody>
          <a:bodyPr>
            <a:normAutofit fontScale="90000"/>
          </a:bodyPr>
          <a:lstStyle/>
          <a:p>
            <a:pPr algn="ctr"/>
            <a:r>
              <a:rPr lang="en-US" dirty="0"/>
              <a:t>Vehicle Use Policy:</a:t>
            </a:r>
            <a:br>
              <a:rPr lang="en-US" dirty="0"/>
            </a:br>
            <a:r>
              <a:rPr lang="en-US" dirty="0">
                <a:solidFill>
                  <a:schemeClr val="accent3">
                    <a:lumMod val="75000"/>
                  </a:schemeClr>
                </a:solidFill>
              </a:rPr>
              <a:t>Vehicle Classification </a:t>
            </a:r>
          </a:p>
        </p:txBody>
      </p:sp>
    </p:spTree>
    <p:extLst>
      <p:ext uri="{BB962C8B-B14F-4D97-AF65-F5344CB8AC3E}">
        <p14:creationId xmlns:p14="http://schemas.microsoft.com/office/powerpoint/2010/main" val="394300218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62487" y="2944019"/>
            <a:ext cx="2867025" cy="1600200"/>
          </a:xfrm>
        </p:spPr>
      </p:pic>
      <p:sp>
        <p:nvSpPr>
          <p:cNvPr id="3" name="Title 2"/>
          <p:cNvSpPr>
            <a:spLocks noGrp="1"/>
          </p:cNvSpPr>
          <p:nvPr>
            <p:ph type="title"/>
          </p:nvPr>
        </p:nvSpPr>
        <p:spPr/>
        <p:txBody>
          <a:bodyPr>
            <a:normAutofit/>
          </a:bodyPr>
          <a:lstStyle/>
          <a:p>
            <a:pPr algn="ctr"/>
            <a:r>
              <a:rPr lang="en-US" dirty="0"/>
              <a:t>State Vehicle Safety Operation Policy </a:t>
            </a:r>
          </a:p>
        </p:txBody>
      </p:sp>
      <p:sp>
        <p:nvSpPr>
          <p:cNvPr id="5" name="Explosion 1 4"/>
          <p:cNvSpPr/>
          <p:nvPr/>
        </p:nvSpPr>
        <p:spPr>
          <a:xfrm>
            <a:off x="1752600" y="1371601"/>
            <a:ext cx="2743200" cy="1981199"/>
          </a:xfrm>
          <a:prstGeom prst="irregularSeal1">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Distractions </a:t>
            </a:r>
          </a:p>
        </p:txBody>
      </p:sp>
      <p:sp>
        <p:nvSpPr>
          <p:cNvPr id="6" name="Explosion 1 5"/>
          <p:cNvSpPr/>
          <p:nvPr/>
        </p:nvSpPr>
        <p:spPr>
          <a:xfrm>
            <a:off x="7772400" y="990600"/>
            <a:ext cx="2514600" cy="2057400"/>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Impaired Driving </a:t>
            </a:r>
          </a:p>
        </p:txBody>
      </p:sp>
      <p:sp>
        <p:nvSpPr>
          <p:cNvPr id="7" name="Explosion 1 6"/>
          <p:cNvSpPr/>
          <p:nvPr/>
        </p:nvSpPr>
        <p:spPr>
          <a:xfrm>
            <a:off x="8534400" y="3962400"/>
            <a:ext cx="1600200" cy="1905000"/>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Seat Belts</a:t>
            </a:r>
          </a:p>
        </p:txBody>
      </p:sp>
      <p:sp>
        <p:nvSpPr>
          <p:cNvPr id="8" name="Explosion 1 7"/>
          <p:cNvSpPr/>
          <p:nvPr/>
        </p:nvSpPr>
        <p:spPr>
          <a:xfrm>
            <a:off x="2514601" y="3962400"/>
            <a:ext cx="1796143" cy="1905000"/>
          </a:xfrm>
          <a:prstGeom prst="irregularSeal1">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Fines</a:t>
            </a:r>
          </a:p>
        </p:txBody>
      </p:sp>
    </p:spTree>
    <p:extLst>
      <p:ext uri="{BB962C8B-B14F-4D97-AF65-F5344CB8AC3E}">
        <p14:creationId xmlns:p14="http://schemas.microsoft.com/office/powerpoint/2010/main" val="29547239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30427"/>
            <a:ext cx="10972800" cy="4525962"/>
          </a:xfrm>
        </p:spPr>
        <p:txBody>
          <a:bodyPr/>
          <a:lstStyle/>
          <a:p>
            <a:pPr>
              <a:lnSpc>
                <a:spcPct val="150000"/>
              </a:lnSpc>
            </a:pPr>
            <a:r>
              <a:rPr lang="en-US" dirty="0"/>
              <a:t>Call an ambulance if anyone is injured</a:t>
            </a:r>
          </a:p>
          <a:p>
            <a:pPr>
              <a:lnSpc>
                <a:spcPct val="150000"/>
              </a:lnSpc>
            </a:pPr>
            <a:r>
              <a:rPr lang="en-US" dirty="0"/>
              <a:t>Immediately notify the city police, sheriff’s office or highway patrol</a:t>
            </a:r>
          </a:p>
          <a:p>
            <a:pPr>
              <a:lnSpc>
                <a:spcPct val="150000"/>
              </a:lnSpc>
            </a:pPr>
            <a:r>
              <a:rPr lang="en-US" dirty="0"/>
              <a:t>Do not move either vehicle until an officer of the law advises you to do so</a:t>
            </a:r>
          </a:p>
          <a:p>
            <a:pPr>
              <a:lnSpc>
                <a:spcPct val="150000"/>
              </a:lnSpc>
            </a:pPr>
            <a:r>
              <a:rPr lang="en-US" dirty="0"/>
              <a:t>The Proof of Insurance number that should be entered on the police report is 11-46-15 </a:t>
            </a:r>
          </a:p>
        </p:txBody>
      </p:sp>
      <p:sp>
        <p:nvSpPr>
          <p:cNvPr id="3" name="Title 2"/>
          <p:cNvSpPr>
            <a:spLocks noGrp="1"/>
          </p:cNvSpPr>
          <p:nvPr>
            <p:ph type="title"/>
          </p:nvPr>
        </p:nvSpPr>
        <p:spPr/>
        <p:txBody>
          <a:bodyPr>
            <a:normAutofit fontScale="90000"/>
          </a:bodyPr>
          <a:lstStyle/>
          <a:p>
            <a:pPr algn="ctr"/>
            <a:r>
              <a:rPr lang="en-US" dirty="0"/>
              <a:t>State Vehicle Safety Operation Policies : </a:t>
            </a:r>
            <a:r>
              <a:rPr lang="en-US" dirty="0">
                <a:solidFill>
                  <a:srgbClr val="7030A0"/>
                </a:solidFill>
              </a:rPr>
              <a:t>Reporting Accidents  </a:t>
            </a:r>
          </a:p>
        </p:txBody>
      </p:sp>
      <p:pic>
        <p:nvPicPr>
          <p:cNvPr id="4" name="Picture 2" descr="C:\Documents and Settings\yt318259\Local Settings\Temporary Internet Files\Content.IE5\EVE56RO1\MC90005691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1" y="4648200"/>
            <a:ext cx="319010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60895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endParaRPr lang="en-US" dirty="0"/>
          </a:p>
          <a:p>
            <a:r>
              <a:rPr lang="en-US" dirty="0"/>
              <a:t>Do not make any statement of guilt to any party</a:t>
            </a:r>
          </a:p>
          <a:p>
            <a:r>
              <a:rPr lang="en-US" dirty="0"/>
              <a:t>Notify your immediate supervisor as soon as possible</a:t>
            </a:r>
          </a:p>
          <a:p>
            <a:pPr>
              <a:lnSpc>
                <a:spcPct val="150000"/>
              </a:lnSpc>
            </a:pPr>
            <a:r>
              <a:rPr lang="en-US" dirty="0"/>
              <a:t>Complete a State of Mississippi Liability Claim Report Form, available online</a:t>
            </a:r>
          </a:p>
          <a:p>
            <a:r>
              <a:rPr lang="en-US" dirty="0"/>
              <a:t>Submit the form, along with police report and any other applicable information to TORT</a:t>
            </a:r>
          </a:p>
        </p:txBody>
      </p:sp>
      <p:sp>
        <p:nvSpPr>
          <p:cNvPr id="3" name="Title 2"/>
          <p:cNvSpPr>
            <a:spLocks noGrp="1"/>
          </p:cNvSpPr>
          <p:nvPr>
            <p:ph type="title"/>
          </p:nvPr>
        </p:nvSpPr>
        <p:spPr/>
        <p:txBody>
          <a:bodyPr>
            <a:normAutofit fontScale="90000"/>
          </a:bodyPr>
          <a:lstStyle/>
          <a:p>
            <a:pPr algn="ctr"/>
            <a:r>
              <a:rPr lang="en-US" dirty="0"/>
              <a:t>State Vehicle Safety Operation Policies : </a:t>
            </a:r>
            <a:r>
              <a:rPr lang="en-US" dirty="0">
                <a:solidFill>
                  <a:srgbClr val="FFC000"/>
                </a:solidFill>
              </a:rPr>
              <a:t>Reporting Accidents </a:t>
            </a:r>
          </a:p>
        </p:txBody>
      </p:sp>
    </p:spTree>
    <p:extLst>
      <p:ext uri="{BB962C8B-B14F-4D97-AF65-F5344CB8AC3E}">
        <p14:creationId xmlns:p14="http://schemas.microsoft.com/office/powerpoint/2010/main" val="184514515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29661" y="1481138"/>
            <a:ext cx="4732677" cy="4525962"/>
          </a:xfrm>
        </p:spPr>
      </p:pic>
      <p:sp>
        <p:nvSpPr>
          <p:cNvPr id="3" name="Title 2"/>
          <p:cNvSpPr>
            <a:spLocks noGrp="1"/>
          </p:cNvSpPr>
          <p:nvPr>
            <p:ph type="title"/>
          </p:nvPr>
        </p:nvSpPr>
        <p:spPr/>
        <p:txBody>
          <a:bodyPr/>
          <a:lstStyle/>
          <a:p>
            <a:pPr algn="ctr"/>
            <a:r>
              <a:rPr lang="en-US" dirty="0"/>
              <a:t>Liability Claim Reporting Form </a:t>
            </a:r>
          </a:p>
        </p:txBody>
      </p:sp>
    </p:spTree>
    <p:extLst>
      <p:ext uri="{BB962C8B-B14F-4D97-AF65-F5344CB8AC3E}">
        <p14:creationId xmlns:p14="http://schemas.microsoft.com/office/powerpoint/2010/main" val="1160534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fontAlgn="auto">
              <a:spcAft>
                <a:spcPts val="0"/>
              </a:spcAft>
              <a:buNone/>
              <a:defRPr/>
            </a:pPr>
            <a:endParaRPr lang="en-US" b="1" dirty="0"/>
          </a:p>
          <a:p>
            <a:pPr marL="365760" indent="-256032" fontAlgn="auto">
              <a:spcAft>
                <a:spcPts val="0"/>
              </a:spcAft>
              <a:buFont typeface="Wingdings 3"/>
              <a:buChar char=""/>
              <a:defRPr/>
            </a:pPr>
            <a:r>
              <a:rPr lang="en-US" b="1" dirty="0"/>
              <a:t>Accountability</a:t>
            </a:r>
          </a:p>
          <a:p>
            <a:pPr marL="365760" indent="-256032" fontAlgn="auto">
              <a:spcAft>
                <a:spcPts val="0"/>
              </a:spcAft>
              <a:buFont typeface="Wingdings 3"/>
              <a:buChar char=""/>
              <a:defRPr/>
            </a:pPr>
            <a:r>
              <a:rPr lang="en-US" b="1" dirty="0"/>
              <a:t>Ethics</a:t>
            </a:r>
          </a:p>
          <a:p>
            <a:pPr marL="365760" indent="-256032" fontAlgn="auto">
              <a:spcAft>
                <a:spcPts val="0"/>
              </a:spcAft>
              <a:buFont typeface="Wingdings 3"/>
              <a:buChar char=""/>
              <a:defRPr/>
            </a:pPr>
            <a:r>
              <a:rPr lang="en-US" b="1" dirty="0"/>
              <a:t>Impartiality</a:t>
            </a:r>
          </a:p>
          <a:p>
            <a:pPr marL="365760" indent="-256032" fontAlgn="auto">
              <a:spcAft>
                <a:spcPts val="0"/>
              </a:spcAft>
              <a:buFont typeface="Wingdings 3"/>
              <a:buChar char=""/>
              <a:defRPr/>
            </a:pPr>
            <a:r>
              <a:rPr lang="en-US" b="1" dirty="0"/>
              <a:t>Professionalism</a:t>
            </a:r>
          </a:p>
          <a:p>
            <a:pPr marL="365760" indent="-256032" fontAlgn="auto">
              <a:spcAft>
                <a:spcPts val="0"/>
              </a:spcAft>
              <a:buFont typeface="Wingdings 3"/>
              <a:buChar char=""/>
              <a:defRPr/>
            </a:pPr>
            <a:r>
              <a:rPr lang="en-US" b="1" dirty="0"/>
              <a:t>Service</a:t>
            </a:r>
          </a:p>
          <a:p>
            <a:pPr marL="365760" indent="-256032" fontAlgn="auto">
              <a:spcAft>
                <a:spcPts val="0"/>
              </a:spcAft>
              <a:buFont typeface="Wingdings 3"/>
              <a:buChar char=""/>
              <a:defRPr/>
            </a:pPr>
            <a:r>
              <a:rPr lang="en-US" b="1" dirty="0"/>
              <a:t>Transparency</a:t>
            </a:r>
          </a:p>
          <a:p>
            <a:pPr marL="109728" indent="0" fontAlgn="auto">
              <a:spcAft>
                <a:spcPts val="0"/>
              </a:spcAft>
              <a:buNone/>
              <a:defRPr/>
            </a:pPr>
            <a:endParaRPr lang="en-US" b="1" dirty="0"/>
          </a:p>
        </p:txBody>
      </p:sp>
      <p:sp>
        <p:nvSpPr>
          <p:cNvPr id="2" name="Title 1"/>
          <p:cNvSpPr>
            <a:spLocks noGrp="1"/>
          </p:cNvSpPr>
          <p:nvPr>
            <p:ph type="title"/>
          </p:nvPr>
        </p:nvSpPr>
        <p:spPr/>
        <p:txBody>
          <a:bodyPr>
            <a:normAutofit fontScale="90000"/>
          </a:bodyPr>
          <a:lstStyle/>
          <a:p>
            <a:pPr algn="ctr" fontAlgn="auto">
              <a:spcAft>
                <a:spcPts val="0"/>
              </a:spcAft>
              <a:defRPr/>
            </a:pPr>
            <a:r>
              <a:rPr lang="en-US" dirty="0"/>
              <a:t>Values &amp; Guiding Principles </a:t>
            </a:r>
            <a:br>
              <a:rPr lang="en-US" dirty="0"/>
            </a:br>
            <a:r>
              <a:rPr lang="en-US" dirty="0"/>
              <a:t>of Public Procurement</a:t>
            </a:r>
          </a:p>
        </p:txBody>
      </p:sp>
      <p:sp>
        <p:nvSpPr>
          <p:cNvPr id="23554" name="Footer Placeholder 4"/>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a:ea typeface="+mn-ea"/>
                <a:cs typeface="+mn-cs"/>
              </a:rPr>
              <a:t>Provided by the Office of Purchasing, Travel, and Fleet Management</a:t>
            </a:r>
          </a:p>
        </p:txBody>
      </p:sp>
      <p:sp>
        <p:nvSpPr>
          <p:cNvPr id="23555"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D7BFD4-CC84-4968-9035-5CA86BF7806D}"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4071003840"/>
      </p:ext>
    </p:extLst>
  </p:cSld>
  <p:clrMapOvr>
    <a:masterClrMapping/>
  </p:clrMapOv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All agencies are urged to establish a written policy which shall describe the planned maintenance program for its fleet</a:t>
            </a:r>
          </a:p>
          <a:p>
            <a:r>
              <a:rPr lang="en-US" dirty="0"/>
              <a:t>All maintenance and repairs performed on state-owned vehicles must be documented in MAGIC and retained for the life of the </a:t>
            </a:r>
          </a:p>
          <a:p>
            <a:pPr marL="109728" indent="0">
              <a:buNone/>
            </a:pPr>
            <a:r>
              <a:rPr lang="en-US" dirty="0"/>
              <a:t>   vehicle</a:t>
            </a:r>
          </a:p>
        </p:txBody>
      </p:sp>
      <p:sp>
        <p:nvSpPr>
          <p:cNvPr id="3" name="Title 2"/>
          <p:cNvSpPr>
            <a:spLocks noGrp="1"/>
          </p:cNvSpPr>
          <p:nvPr>
            <p:ph type="title"/>
          </p:nvPr>
        </p:nvSpPr>
        <p:spPr/>
        <p:txBody>
          <a:bodyPr>
            <a:normAutofit/>
          </a:bodyPr>
          <a:lstStyle/>
          <a:p>
            <a:pPr algn="ctr"/>
            <a:r>
              <a:rPr lang="en-US" dirty="0"/>
              <a:t>Maintenance and Care of Vehicles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978" y="3353740"/>
            <a:ext cx="2371725" cy="2590800"/>
          </a:xfrm>
          <a:prstGeom prst="rect">
            <a:avLst/>
          </a:prstGeom>
        </p:spPr>
      </p:pic>
    </p:spTree>
    <p:extLst>
      <p:ext uri="{BB962C8B-B14F-4D97-AF65-F5344CB8AC3E}">
        <p14:creationId xmlns:p14="http://schemas.microsoft.com/office/powerpoint/2010/main" val="103371667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0856" y="1079769"/>
            <a:ext cx="10596465" cy="4525963"/>
          </a:xfrm>
        </p:spPr>
        <p:txBody>
          <a:bodyPr>
            <a:normAutofit/>
          </a:bodyPr>
          <a:lstStyle/>
          <a:p>
            <a:pPr marL="109728" indent="0">
              <a:buNone/>
            </a:pPr>
            <a:endParaRPr lang="en-US" b="1" dirty="0"/>
          </a:p>
          <a:p>
            <a:r>
              <a:rPr lang="en-US" sz="2400" dirty="0">
                <a:cs typeface="Arial" pitchFamily="34" charset="0"/>
              </a:rPr>
              <a:t>Gasoline purchases shall be obtained using the state-approved fuel access card from vendor facilities that accept the state-approved Fuel Access Card</a:t>
            </a:r>
          </a:p>
          <a:p>
            <a:endParaRPr lang="en-US" sz="900" dirty="0">
              <a:cs typeface="Arial" pitchFamily="34" charset="0"/>
            </a:endParaRPr>
          </a:p>
          <a:p>
            <a:r>
              <a:rPr lang="en-US" sz="2400" dirty="0">
                <a:cs typeface="Arial" pitchFamily="34" charset="0"/>
              </a:rPr>
              <a:t>Compare </a:t>
            </a:r>
            <a:r>
              <a:rPr lang="en-US" sz="2400" dirty="0" err="1">
                <a:cs typeface="Arial" pitchFamily="34" charset="0"/>
              </a:rPr>
              <a:t>FuelMan</a:t>
            </a:r>
            <a:r>
              <a:rPr lang="en-US" sz="2400" dirty="0">
                <a:cs typeface="Arial" pitchFamily="34" charset="0"/>
              </a:rPr>
              <a:t> pricing weekly on the OPTFM website</a:t>
            </a:r>
          </a:p>
          <a:p>
            <a:endParaRPr lang="en-US" sz="400" dirty="0">
              <a:cs typeface="Arial" pitchFamily="34" charset="0"/>
            </a:endParaRPr>
          </a:p>
          <a:p>
            <a:r>
              <a:rPr lang="en-US" sz="2400" b="1" u="sng" dirty="0">
                <a:solidFill>
                  <a:srgbClr val="FF0000"/>
                </a:solidFill>
                <a:cs typeface="Arial" pitchFamily="34" charset="0"/>
              </a:rPr>
              <a:t>Only regular unleaded gasoline </a:t>
            </a:r>
            <a:r>
              <a:rPr lang="en-US" sz="2400" dirty="0">
                <a:cs typeface="Arial" pitchFamily="34" charset="0"/>
              </a:rPr>
              <a:t>or diesel from self-service pumps should be used. No higher-octane gas is to be purchased</a:t>
            </a:r>
          </a:p>
          <a:p>
            <a:pPr marL="109728" indent="0">
              <a:buNone/>
            </a:pPr>
            <a:endParaRPr lang="en-US" sz="2400"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pPr algn="ctr"/>
            <a:r>
              <a:rPr lang="en-US" dirty="0"/>
              <a:t>Maintenance and Care of Vehicles: </a:t>
            </a:r>
            <a:br>
              <a:rPr lang="en-US" dirty="0"/>
            </a:br>
            <a:r>
              <a:rPr lang="en-US" dirty="0">
                <a:solidFill>
                  <a:schemeClr val="accent6">
                    <a:lumMod val="60000"/>
                    <a:lumOff val="40000"/>
                  </a:schemeClr>
                </a:solidFill>
              </a:rPr>
              <a:t>Fuel Purchases </a:t>
            </a:r>
            <a:br>
              <a:rPr lang="en-US" dirty="0">
                <a:solidFill>
                  <a:schemeClr val="accent6">
                    <a:lumMod val="60000"/>
                    <a:lumOff val="40000"/>
                  </a:schemeClr>
                </a:solidFill>
              </a:rPr>
            </a:br>
            <a:endParaRPr lang="en-US" dirty="0">
              <a:solidFill>
                <a:schemeClr val="accent6">
                  <a:lumMod val="60000"/>
                  <a:lumOff val="4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4572000"/>
            <a:ext cx="2883568" cy="2067464"/>
          </a:xfrm>
          <a:prstGeom prst="rect">
            <a:avLst/>
          </a:prstGeom>
        </p:spPr>
      </p:pic>
    </p:spTree>
    <p:extLst>
      <p:ext uri="{BB962C8B-B14F-4D97-AF65-F5344CB8AC3E}">
        <p14:creationId xmlns:p14="http://schemas.microsoft.com/office/powerpoint/2010/main" val="323876155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Each agency is encouraged to purchase alternative fuel vehicles and use alternative fuels when it is determined that it would be cost effective and would not cause harm to the state-owned vehicle</a:t>
            </a:r>
          </a:p>
          <a:p>
            <a:r>
              <a:rPr lang="en-US" dirty="0"/>
              <a:t>Purchase of alternative fuels are 100% reimbursable, where pre-approved by the operator’s agency</a:t>
            </a:r>
          </a:p>
        </p:txBody>
      </p:sp>
      <p:sp>
        <p:nvSpPr>
          <p:cNvPr id="3" name="Title 2"/>
          <p:cNvSpPr>
            <a:spLocks noGrp="1"/>
          </p:cNvSpPr>
          <p:nvPr>
            <p:ph type="title"/>
          </p:nvPr>
        </p:nvSpPr>
        <p:spPr/>
        <p:txBody>
          <a:bodyPr>
            <a:normAutofit fontScale="90000"/>
          </a:bodyPr>
          <a:lstStyle/>
          <a:p>
            <a:pPr algn="ctr"/>
            <a:r>
              <a:rPr lang="en-US" dirty="0"/>
              <a:t>Maintenance and Care of Vehicles :</a:t>
            </a:r>
            <a:br>
              <a:rPr lang="en-US" dirty="0"/>
            </a:br>
            <a:r>
              <a:rPr lang="en-US" dirty="0">
                <a:solidFill>
                  <a:srgbClr val="FF0000"/>
                </a:solidFill>
              </a:rPr>
              <a:t>Alternative Fuels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959" y="4048766"/>
            <a:ext cx="2661091" cy="2370384"/>
          </a:xfrm>
          <a:prstGeom prst="rect">
            <a:avLst/>
          </a:prstGeom>
        </p:spPr>
      </p:pic>
    </p:spTree>
    <p:extLst>
      <p:ext uri="{BB962C8B-B14F-4D97-AF65-F5344CB8AC3E}">
        <p14:creationId xmlns:p14="http://schemas.microsoft.com/office/powerpoint/2010/main" val="310852337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0" y="1905000"/>
          <a:ext cx="8229600" cy="23926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251778">
                <a:tc>
                  <a:txBody>
                    <a:bodyPr/>
                    <a:lstStyle/>
                    <a:p>
                      <a:pPr algn="ctr"/>
                      <a:r>
                        <a:rPr lang="en-US" dirty="0"/>
                        <a:t>Vehicle</a:t>
                      </a:r>
                    </a:p>
                  </a:txBody>
                  <a:tcPr/>
                </a:tc>
                <a:tc>
                  <a:txBody>
                    <a:bodyPr/>
                    <a:lstStyle/>
                    <a:p>
                      <a:pPr algn="ctr"/>
                      <a:r>
                        <a:rPr lang="en-US" dirty="0"/>
                        <a:t>Years</a:t>
                      </a:r>
                    </a:p>
                  </a:txBody>
                  <a:tcPr/>
                </a:tc>
                <a:tc>
                  <a:txBody>
                    <a:bodyPr/>
                    <a:lstStyle/>
                    <a:p>
                      <a:pPr algn="ctr"/>
                      <a:r>
                        <a:rPr lang="en-US" dirty="0"/>
                        <a:t>Miles</a:t>
                      </a:r>
                    </a:p>
                  </a:txBody>
                  <a:tcPr/>
                </a:tc>
                <a:extLst>
                  <a:ext uri="{0D108BD9-81ED-4DB2-BD59-A6C34878D82A}">
                    <a16:rowId xmlns:a16="http://schemas.microsoft.com/office/drawing/2014/main" val="10000"/>
                  </a:ext>
                </a:extLst>
              </a:tr>
              <a:tr h="370840">
                <a:tc>
                  <a:txBody>
                    <a:bodyPr/>
                    <a:lstStyle/>
                    <a:p>
                      <a:pPr algn="ctr"/>
                      <a:r>
                        <a:rPr lang="en-US" dirty="0">
                          <a:latin typeface="Arial" pitchFamily="34" charset="0"/>
                          <a:cs typeface="Arial" pitchFamily="34" charset="0"/>
                        </a:rPr>
                        <a:t>Sedan</a:t>
                      </a:r>
                      <a:r>
                        <a:rPr lang="en-US" baseline="0" dirty="0">
                          <a:latin typeface="Arial" pitchFamily="34" charset="0"/>
                          <a:cs typeface="Arial" pitchFamily="34" charset="0"/>
                        </a:rPr>
                        <a:t>s and Wagons</a:t>
                      </a:r>
                      <a:endParaRPr lang="en-US" dirty="0">
                        <a:latin typeface="Arial" pitchFamily="34" charset="0"/>
                        <a:cs typeface="Arial" pitchFamily="34" charset="0"/>
                      </a:endParaRPr>
                    </a:p>
                  </a:txBody>
                  <a:tcPr/>
                </a:tc>
                <a:tc>
                  <a:txBody>
                    <a:bodyPr/>
                    <a:lstStyle/>
                    <a:p>
                      <a:pPr algn="ctr"/>
                      <a:r>
                        <a:rPr lang="en-US" dirty="0">
                          <a:latin typeface="Arial" pitchFamily="34" charset="0"/>
                          <a:cs typeface="Arial" pitchFamily="34" charset="0"/>
                        </a:rPr>
                        <a:t>7</a:t>
                      </a:r>
                    </a:p>
                  </a:txBody>
                  <a:tcPr/>
                </a:tc>
                <a:tc>
                  <a:txBody>
                    <a:bodyPr/>
                    <a:lstStyle/>
                    <a:p>
                      <a:pPr algn="ctr"/>
                      <a:r>
                        <a:rPr lang="en-US" dirty="0">
                          <a:latin typeface="Arial" pitchFamily="34" charset="0"/>
                          <a:cs typeface="Arial" pitchFamily="34" charset="0"/>
                        </a:rPr>
                        <a:t>150,000</a:t>
                      </a:r>
                    </a:p>
                  </a:txBody>
                  <a:tcPr/>
                </a:tc>
                <a:extLst>
                  <a:ext uri="{0D108BD9-81ED-4DB2-BD59-A6C34878D82A}">
                    <a16:rowId xmlns:a16="http://schemas.microsoft.com/office/drawing/2014/main" val="10001"/>
                  </a:ext>
                </a:extLst>
              </a:tr>
              <a:tr h="370840">
                <a:tc>
                  <a:txBody>
                    <a:bodyPr/>
                    <a:lstStyle/>
                    <a:p>
                      <a:pPr algn="ctr"/>
                      <a:r>
                        <a:rPr lang="en-US" dirty="0">
                          <a:latin typeface="Arial" pitchFamily="34" charset="0"/>
                          <a:cs typeface="Arial" pitchFamily="34" charset="0"/>
                        </a:rPr>
                        <a:t>Light Trucks and</a:t>
                      </a:r>
                      <a:r>
                        <a:rPr lang="en-US" baseline="0" dirty="0">
                          <a:latin typeface="Arial" pitchFamily="34" charset="0"/>
                          <a:cs typeface="Arial" pitchFamily="34" charset="0"/>
                        </a:rPr>
                        <a:t> Sports Utility Vehicles (8,600 GVWR or below)</a:t>
                      </a:r>
                      <a:endParaRPr lang="en-US" dirty="0">
                        <a:latin typeface="Arial" pitchFamily="34" charset="0"/>
                        <a:cs typeface="Arial" pitchFamily="34" charset="0"/>
                      </a:endParaRPr>
                    </a:p>
                  </a:txBody>
                  <a:tcPr/>
                </a:tc>
                <a:tc>
                  <a:txBody>
                    <a:bodyPr/>
                    <a:lstStyle/>
                    <a:p>
                      <a:pPr algn="ctr"/>
                      <a:r>
                        <a:rPr lang="en-US" dirty="0">
                          <a:latin typeface="Arial" pitchFamily="34" charset="0"/>
                          <a:cs typeface="Arial" pitchFamily="34" charset="0"/>
                        </a:rPr>
                        <a:t>7</a:t>
                      </a:r>
                    </a:p>
                  </a:txBody>
                  <a:tcPr/>
                </a:tc>
                <a:tc>
                  <a:txBody>
                    <a:bodyPr/>
                    <a:lstStyle/>
                    <a:p>
                      <a:pPr algn="ctr"/>
                      <a:r>
                        <a:rPr lang="en-US" dirty="0">
                          <a:latin typeface="Arial" pitchFamily="34" charset="0"/>
                          <a:cs typeface="Arial" pitchFamily="34" charset="0"/>
                        </a:rPr>
                        <a:t>150,000</a:t>
                      </a:r>
                    </a:p>
                  </a:txBody>
                  <a:tcPr/>
                </a:tc>
                <a:extLst>
                  <a:ext uri="{0D108BD9-81ED-4DB2-BD59-A6C34878D82A}">
                    <a16:rowId xmlns:a16="http://schemas.microsoft.com/office/drawing/2014/main" val="10002"/>
                  </a:ext>
                </a:extLst>
              </a:tr>
              <a:tr h="370840">
                <a:tc>
                  <a:txBody>
                    <a:bodyPr/>
                    <a:lstStyle/>
                    <a:p>
                      <a:pPr algn="ctr"/>
                      <a:r>
                        <a:rPr lang="en-US" dirty="0">
                          <a:latin typeface="Arial" pitchFamily="34" charset="0"/>
                          <a:cs typeface="Arial" pitchFamily="34" charset="0"/>
                        </a:rPr>
                        <a:t>Passenger</a:t>
                      </a:r>
                      <a:r>
                        <a:rPr lang="en-US" baseline="0" dirty="0">
                          <a:latin typeface="Arial" pitchFamily="34" charset="0"/>
                          <a:cs typeface="Arial" pitchFamily="34" charset="0"/>
                        </a:rPr>
                        <a:t> Vans</a:t>
                      </a:r>
                      <a:endParaRPr lang="en-US" dirty="0">
                        <a:latin typeface="Arial" pitchFamily="34" charset="0"/>
                        <a:cs typeface="Arial" pitchFamily="34" charset="0"/>
                      </a:endParaRPr>
                    </a:p>
                  </a:txBody>
                  <a:tcPr/>
                </a:tc>
                <a:tc>
                  <a:txBody>
                    <a:bodyPr/>
                    <a:lstStyle/>
                    <a:p>
                      <a:pPr algn="ctr"/>
                      <a:r>
                        <a:rPr lang="en-US" dirty="0">
                          <a:latin typeface="Arial" pitchFamily="34" charset="0"/>
                          <a:cs typeface="Arial" pitchFamily="34" charset="0"/>
                        </a:rPr>
                        <a:t>7</a:t>
                      </a:r>
                    </a:p>
                  </a:txBody>
                  <a:tcPr/>
                </a:tc>
                <a:tc>
                  <a:txBody>
                    <a:bodyPr/>
                    <a:lstStyle/>
                    <a:p>
                      <a:pPr algn="ctr"/>
                      <a:r>
                        <a:rPr lang="en-US" dirty="0">
                          <a:latin typeface="Arial" pitchFamily="34" charset="0"/>
                          <a:cs typeface="Arial" pitchFamily="34" charset="0"/>
                        </a:rPr>
                        <a:t>150,000</a:t>
                      </a:r>
                    </a:p>
                  </a:txBody>
                  <a:tcPr/>
                </a:tc>
                <a:extLst>
                  <a:ext uri="{0D108BD9-81ED-4DB2-BD59-A6C34878D82A}">
                    <a16:rowId xmlns:a16="http://schemas.microsoft.com/office/drawing/2014/main" val="10003"/>
                  </a:ext>
                </a:extLst>
              </a:tr>
              <a:tr h="370840">
                <a:tc>
                  <a:txBody>
                    <a:bodyPr/>
                    <a:lstStyle/>
                    <a:p>
                      <a:pPr algn="ctr"/>
                      <a:r>
                        <a:rPr lang="en-US" dirty="0">
                          <a:latin typeface="Arial" pitchFamily="34" charset="0"/>
                          <a:cs typeface="Arial" pitchFamily="34" charset="0"/>
                        </a:rPr>
                        <a:t>Cargo Vans</a:t>
                      </a:r>
                    </a:p>
                  </a:txBody>
                  <a:tcPr/>
                </a:tc>
                <a:tc>
                  <a:txBody>
                    <a:bodyPr/>
                    <a:lstStyle/>
                    <a:p>
                      <a:pPr algn="ctr"/>
                      <a:r>
                        <a:rPr lang="en-US" dirty="0">
                          <a:latin typeface="Arial" pitchFamily="34" charset="0"/>
                          <a:cs typeface="Arial" pitchFamily="34" charset="0"/>
                        </a:rPr>
                        <a:t>7</a:t>
                      </a:r>
                    </a:p>
                  </a:txBody>
                  <a:tcPr/>
                </a:tc>
                <a:tc>
                  <a:txBody>
                    <a:bodyPr/>
                    <a:lstStyle/>
                    <a:p>
                      <a:pPr algn="ctr"/>
                      <a:r>
                        <a:rPr lang="en-US" dirty="0">
                          <a:latin typeface="Arial" pitchFamily="34" charset="0"/>
                          <a:cs typeface="Arial" pitchFamily="34" charset="0"/>
                        </a:rPr>
                        <a:t>150,000</a:t>
                      </a:r>
                    </a:p>
                  </a:txBody>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noAutofit/>
          </a:bodyPr>
          <a:lstStyle/>
          <a:p>
            <a:pPr algn="ctr"/>
            <a:r>
              <a:rPr lang="en-US" sz="3600" dirty="0"/>
              <a:t>Vehicle Replacement and Disposition: </a:t>
            </a:r>
            <a:r>
              <a:rPr lang="en-US" sz="3600" dirty="0">
                <a:solidFill>
                  <a:srgbClr val="FFC000"/>
                </a:solidFill>
              </a:rPr>
              <a:t>Replacement Criteria </a:t>
            </a:r>
          </a:p>
        </p:txBody>
      </p:sp>
    </p:spTree>
    <p:extLst>
      <p:ext uri="{BB962C8B-B14F-4D97-AF65-F5344CB8AC3E}">
        <p14:creationId xmlns:p14="http://schemas.microsoft.com/office/powerpoint/2010/main" val="303780556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State-owned vehicles which become surplus to the needs of a state agency may be disposed of in any of the following ways:</a:t>
            </a:r>
          </a:p>
          <a:p>
            <a:pPr lvl="1">
              <a:lnSpc>
                <a:spcPct val="150000"/>
              </a:lnSpc>
            </a:pPr>
            <a:r>
              <a:rPr lang="en-US" b="1" dirty="0"/>
              <a:t>Sold</a:t>
            </a:r>
          </a:p>
          <a:p>
            <a:pPr lvl="1">
              <a:lnSpc>
                <a:spcPct val="150000"/>
              </a:lnSpc>
            </a:pPr>
            <a:r>
              <a:rPr lang="en-US" b="1" dirty="0"/>
              <a:t>Traded</a:t>
            </a:r>
          </a:p>
          <a:p>
            <a:pPr lvl="1">
              <a:lnSpc>
                <a:spcPct val="150000"/>
              </a:lnSpc>
            </a:pPr>
            <a:r>
              <a:rPr lang="en-US" b="1" dirty="0"/>
              <a:t>Transferred </a:t>
            </a:r>
          </a:p>
        </p:txBody>
      </p:sp>
      <p:sp>
        <p:nvSpPr>
          <p:cNvPr id="3" name="Title 2"/>
          <p:cNvSpPr>
            <a:spLocks noGrp="1"/>
          </p:cNvSpPr>
          <p:nvPr>
            <p:ph type="title"/>
          </p:nvPr>
        </p:nvSpPr>
        <p:spPr/>
        <p:txBody>
          <a:bodyPr>
            <a:normAutofit fontScale="90000"/>
          </a:bodyPr>
          <a:lstStyle/>
          <a:p>
            <a:pPr algn="ctr"/>
            <a:r>
              <a:rPr lang="en-US" sz="4400" dirty="0"/>
              <a:t>Vehicle Replacement and Disposition: </a:t>
            </a:r>
            <a:r>
              <a:rPr lang="en-US" sz="4400" dirty="0">
                <a:solidFill>
                  <a:srgbClr val="FF0000"/>
                </a:solidFill>
              </a:rPr>
              <a:t>Methods</a:t>
            </a:r>
            <a:endParaRPr lang="en-US" dirty="0">
              <a:solidFill>
                <a:srgbClr val="FF0000"/>
              </a:solidFill>
            </a:endParaRPr>
          </a:p>
        </p:txBody>
      </p:sp>
    </p:spTree>
    <p:extLst>
      <p:ext uri="{BB962C8B-B14F-4D97-AF65-F5344CB8AC3E}">
        <p14:creationId xmlns:p14="http://schemas.microsoft.com/office/powerpoint/2010/main" val="387461608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specifications or instructions to prospective buyers should provide a listing of all items being offered and such listing shall provide: </a:t>
            </a:r>
          </a:p>
          <a:p>
            <a:pPr marL="566928" indent="-457200"/>
            <a:endParaRPr lang="en-US" dirty="0"/>
          </a:p>
          <a:p>
            <a:pPr lvl="1"/>
            <a:r>
              <a:rPr lang="en-US" dirty="0"/>
              <a:t>Make/Model</a:t>
            </a:r>
          </a:p>
          <a:p>
            <a:pPr lvl="1"/>
            <a:r>
              <a:rPr lang="en-US" dirty="0"/>
              <a:t>Year of Manufacture </a:t>
            </a:r>
          </a:p>
          <a:p>
            <a:pPr lvl="1"/>
            <a:r>
              <a:rPr lang="en-US" dirty="0"/>
              <a:t>Mileage</a:t>
            </a:r>
          </a:p>
          <a:p>
            <a:pPr lvl="1"/>
            <a:r>
              <a:rPr lang="en-US" dirty="0"/>
              <a:t>Location (Where the vehicle may be inspected)</a:t>
            </a:r>
          </a:p>
          <a:p>
            <a:pPr lvl="1"/>
            <a:r>
              <a:rPr lang="en-US" dirty="0"/>
              <a:t>Date and time when vehicle may be inspected</a:t>
            </a:r>
          </a:p>
          <a:p>
            <a:pPr lvl="1"/>
            <a:r>
              <a:rPr lang="en-US" dirty="0"/>
              <a:t>Address of location to which the bids shall be delivered </a:t>
            </a:r>
          </a:p>
          <a:p>
            <a:pPr lvl="1"/>
            <a:r>
              <a:rPr lang="en-US" dirty="0"/>
              <a:t>Time and date set for the bid opening</a:t>
            </a:r>
          </a:p>
          <a:p>
            <a:pPr lvl="1"/>
            <a:r>
              <a:rPr lang="en-US" dirty="0"/>
              <a:t>Name of person to be contacted if additional information is necessary </a:t>
            </a:r>
          </a:p>
        </p:txBody>
      </p:sp>
      <p:sp>
        <p:nvSpPr>
          <p:cNvPr id="3" name="Title 2"/>
          <p:cNvSpPr>
            <a:spLocks noGrp="1"/>
          </p:cNvSpPr>
          <p:nvPr>
            <p:ph type="title"/>
          </p:nvPr>
        </p:nvSpPr>
        <p:spPr/>
        <p:txBody>
          <a:bodyPr>
            <a:noAutofit/>
          </a:bodyPr>
          <a:lstStyle/>
          <a:p>
            <a:pPr algn="ctr"/>
            <a:r>
              <a:rPr lang="en-US" sz="3200" dirty="0">
                <a:latin typeface="Arial" pitchFamily="34" charset="0"/>
                <a:cs typeface="Arial" pitchFamily="34" charset="0"/>
              </a:rPr>
              <a:t>Vehicle Replacement and Disposition: </a:t>
            </a:r>
            <a:r>
              <a:rPr lang="en-US" sz="2800" dirty="0">
                <a:solidFill>
                  <a:srgbClr val="00B050"/>
                </a:solidFill>
                <a:latin typeface="Arial" pitchFamily="34" charset="0"/>
                <a:cs typeface="Arial" pitchFamily="34" charset="0"/>
              </a:rPr>
              <a:t>State-Owned Vehicle Disposal Specification</a:t>
            </a:r>
          </a:p>
        </p:txBody>
      </p:sp>
    </p:spTree>
    <p:extLst>
      <p:ext uri="{BB962C8B-B14F-4D97-AF65-F5344CB8AC3E}">
        <p14:creationId xmlns:p14="http://schemas.microsoft.com/office/powerpoint/2010/main" val="114190492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138"/>
            <a:ext cx="10972800" cy="3408103"/>
          </a:xfrm>
        </p:spPr>
        <p:txBody>
          <a:bodyPr>
            <a:noAutofit/>
          </a:bodyPr>
          <a:lstStyle/>
          <a:p>
            <a:r>
              <a:rPr lang="en-US" sz="2000" dirty="0"/>
              <a:t>The Bureau of Fleet Management will be implementing a Fleet Manager Certification Program to ensure that Agency Fleet Coordinators have the necessary knowledge to complete Fleet Management tasks in MAGIC </a:t>
            </a:r>
          </a:p>
          <a:p>
            <a:endParaRPr lang="en-US" sz="2000" dirty="0"/>
          </a:p>
          <a:p>
            <a:r>
              <a:rPr lang="en-US" sz="2000" dirty="0"/>
              <a:t>All agencies are required to have a </a:t>
            </a:r>
            <a:r>
              <a:rPr lang="en-US" sz="2000" b="1" u="sng" dirty="0"/>
              <a:t>Certified Fleet Manager </a:t>
            </a:r>
            <a:r>
              <a:rPr lang="en-US" sz="2000" dirty="0"/>
              <a:t>in order to procure vehicles</a:t>
            </a:r>
          </a:p>
          <a:p>
            <a:pPr marL="109537" indent="0">
              <a:buNone/>
            </a:pPr>
            <a:endParaRPr lang="en-US" sz="2000" dirty="0"/>
          </a:p>
          <a:p>
            <a:r>
              <a:rPr lang="en-US" sz="2000" dirty="0"/>
              <a:t>The Fleet Manager Certification Program will consist of a lecture, demo, review, and exam. The Fleet Manager will be required to attend the entire program and pass the exam in order to become a Certified Fleet Manager</a:t>
            </a:r>
          </a:p>
        </p:txBody>
      </p:sp>
      <p:sp>
        <p:nvSpPr>
          <p:cNvPr id="3" name="Title 2"/>
          <p:cNvSpPr>
            <a:spLocks noGrp="1"/>
          </p:cNvSpPr>
          <p:nvPr>
            <p:ph type="title"/>
          </p:nvPr>
        </p:nvSpPr>
        <p:spPr/>
        <p:txBody>
          <a:bodyPr>
            <a:noAutofit/>
          </a:bodyPr>
          <a:lstStyle/>
          <a:p>
            <a:pPr algn="ctr"/>
            <a:r>
              <a:rPr lang="en-US" sz="3200" dirty="0">
                <a:latin typeface="Arial" pitchFamily="34" charset="0"/>
                <a:cs typeface="Arial" pitchFamily="34" charset="0"/>
              </a:rPr>
              <a:t>Fleet Management Certification Program</a:t>
            </a:r>
          </a:p>
        </p:txBody>
      </p:sp>
    </p:spTree>
    <p:extLst>
      <p:ext uri="{BB962C8B-B14F-4D97-AF65-F5344CB8AC3E}">
        <p14:creationId xmlns:p14="http://schemas.microsoft.com/office/powerpoint/2010/main" val="387909005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38600" y="1634408"/>
            <a:ext cx="3803602" cy="4046385"/>
          </a:xfrm>
        </p:spPr>
      </p:pic>
      <p:sp>
        <p:nvSpPr>
          <p:cNvPr id="3" name="Title 2"/>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Elephant" pitchFamily="18" charset="0"/>
              </a:rPr>
              <a:t>Review?? </a:t>
            </a:r>
          </a:p>
        </p:txBody>
      </p:sp>
      <p:sp>
        <p:nvSpPr>
          <p:cNvPr id="4" name="Rectangular Callout 3"/>
          <p:cNvSpPr/>
          <p:nvPr/>
        </p:nvSpPr>
        <p:spPr>
          <a:xfrm>
            <a:off x="1752601" y="1274316"/>
            <a:ext cx="1905000" cy="1240285"/>
          </a:xfrm>
          <a:prstGeom prst="wedgeRectCallout">
            <a:avLst>
              <a:gd name="adj1" fmla="val 70869"/>
              <a:gd name="adj2" fmla="val 3829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What is  DFA ?? </a:t>
            </a:r>
          </a:p>
        </p:txBody>
      </p:sp>
      <p:sp>
        <p:nvSpPr>
          <p:cNvPr id="5" name="Cloud Callout 4"/>
          <p:cNvSpPr/>
          <p:nvPr/>
        </p:nvSpPr>
        <p:spPr>
          <a:xfrm rot="334185">
            <a:off x="7249377" y="425870"/>
            <a:ext cx="3039900" cy="1696893"/>
          </a:xfrm>
          <a:prstGeom prst="cloudCallout">
            <a:avLst>
              <a:gd name="adj1" fmla="val -26628"/>
              <a:gd name="adj2" fmla="val 7651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What are examples </a:t>
            </a:r>
            <a:r>
              <a:rPr lang="en-US" dirty="0"/>
              <a:t>of “justification” for a vehicle? ?</a:t>
            </a:r>
          </a:p>
        </p:txBody>
      </p:sp>
      <p:sp>
        <p:nvSpPr>
          <p:cNvPr id="6" name="Rounded Rectangular Callout 5"/>
          <p:cNvSpPr/>
          <p:nvPr/>
        </p:nvSpPr>
        <p:spPr>
          <a:xfrm>
            <a:off x="1879981" y="4191000"/>
            <a:ext cx="1523999" cy="1374648"/>
          </a:xfrm>
          <a:prstGeom prst="wedgeRoundRectCallout">
            <a:avLst>
              <a:gd name="adj1" fmla="val 82152"/>
              <a:gd name="adj2" fmla="val -4869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Why am I taking this class again??</a:t>
            </a:r>
          </a:p>
        </p:txBody>
      </p:sp>
      <p:sp>
        <p:nvSpPr>
          <p:cNvPr id="8" name="Oval Callout 7"/>
          <p:cNvSpPr/>
          <p:nvPr/>
        </p:nvSpPr>
        <p:spPr>
          <a:xfrm>
            <a:off x="8073901" y="3961831"/>
            <a:ext cx="2286000" cy="2215896"/>
          </a:xfrm>
          <a:prstGeom prst="wedgeEllipseCallout">
            <a:avLst>
              <a:gd name="adj1" fmla="val -51281"/>
              <a:gd name="adj2" fmla="val -4343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What do I want for dinner?? </a:t>
            </a:r>
          </a:p>
        </p:txBody>
      </p:sp>
    </p:spTree>
    <p:extLst>
      <p:ext uri="{BB962C8B-B14F-4D97-AF65-F5344CB8AC3E}">
        <p14:creationId xmlns:p14="http://schemas.microsoft.com/office/powerpoint/2010/main" val="247202051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7880" y="1766888"/>
            <a:ext cx="4876240" cy="4525962"/>
          </a:xfrm>
          <a:prstGeom prst="ellipse">
            <a:avLst/>
          </a:prstGeom>
          <a:ln w="63500" cap="rnd">
            <a:solidFill>
              <a:srgbClr val="333333"/>
            </a:solidFill>
          </a:ln>
          <a:effectLst>
            <a:glow rad="228600">
              <a:schemeClr val="accent5">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itle 4"/>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pPr algn="ctr" fontAlgn="auto">
              <a:spcAft>
                <a:spcPts val="0"/>
              </a:spcAft>
              <a:defRPr/>
            </a:pPr>
            <a:r>
              <a:rPr lang="en-US" dirty="0"/>
              <a:t>?? Questions ??</a:t>
            </a:r>
            <a:br>
              <a:rPr lang="en-US" dirty="0"/>
            </a:br>
            <a:r>
              <a:rPr lang="en-US" sz="1800" dirty="0"/>
              <a:t>See page 117 in the CMPA Manual </a:t>
            </a:r>
            <a:endParaRPr lang="en-US" dirty="0"/>
          </a:p>
        </p:txBody>
      </p:sp>
      <p:sp>
        <p:nvSpPr>
          <p:cNvPr id="192513"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dirty="0">
                <a:solidFill>
                  <a:prstClr val="black"/>
                </a:solidFill>
              </a:rPr>
              <a:t>Provided by the Office of Purchasing, Travel, and Fleet Management</a:t>
            </a:r>
          </a:p>
        </p:txBody>
      </p:sp>
      <p:sp>
        <p:nvSpPr>
          <p:cNvPr id="192514"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985A0143-C928-497B-9F3E-9D9D516BFFF4}" type="slidenum">
              <a:rPr lang="en-US">
                <a:solidFill>
                  <a:prstClr val="black"/>
                </a:solidFill>
              </a:rPr>
              <a:pPr fontAlgn="base">
                <a:spcBef>
                  <a:spcPct val="0"/>
                </a:spcBef>
                <a:spcAft>
                  <a:spcPct val="0"/>
                </a:spcAft>
              </a:pPr>
              <a:t>178</a:t>
            </a:fld>
            <a:endParaRPr lang="en-US" dirty="0">
              <a:solidFill>
                <a:prstClr val="black"/>
              </a:solidFill>
            </a:endParaRPr>
          </a:p>
        </p:txBody>
      </p:sp>
    </p:spTree>
    <p:extLst>
      <p:ext uri="{BB962C8B-B14F-4D97-AF65-F5344CB8AC3E}">
        <p14:creationId xmlns:p14="http://schemas.microsoft.com/office/powerpoint/2010/main" val="320142396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C:\Users\Samuel L. Washington\AppData\Local\Microsoft\Windows\Temporary Internet Files\Content.IE5\0X2CAWHP\MP900448698[1].jpg"/>
          <p:cNvPicPr>
            <a:picLocks noGrp="1" noChangeAspect="1" noChangeArrowheads="1"/>
          </p:cNvPicPr>
          <p:nvPr>
            <p:ph idx="1"/>
          </p:nvPr>
        </p:nvPicPr>
        <p:blipFill>
          <a:blip r:embed="rId3"/>
          <a:srcRect/>
          <a:stretch>
            <a:fillRect/>
          </a:stretch>
        </p:blipFill>
        <p:spPr>
          <a:xfrm>
            <a:off x="4572000" y="1882776"/>
            <a:ext cx="3016250" cy="4525962"/>
          </a:xfrm>
        </p:spPr>
      </p:pic>
      <p:sp>
        <p:nvSpPr>
          <p:cNvPr id="2" name="Title 1"/>
          <p:cNvSpPr>
            <a:spLocks noGrp="1"/>
          </p:cNvSpPr>
          <p:nvPr>
            <p:ph type="title"/>
          </p:nvPr>
        </p:nvSpPr>
        <p:spPr>
          <a:xfrm>
            <a:off x="1600201" y="274638"/>
            <a:ext cx="9067800" cy="1143000"/>
          </a:xfrm>
        </p:spPr>
        <p:txBody>
          <a:bodyPr>
            <a:noAutofit/>
          </a:bodyPr>
          <a:lstStyle/>
          <a:p>
            <a:pPr algn="ctr" fontAlgn="auto">
              <a:spcAft>
                <a:spcPts val="0"/>
              </a:spcAft>
              <a:defRPr/>
            </a:pPr>
            <a:r>
              <a:rPr lang="en-US" sz="3200" dirty="0">
                <a:effectLst/>
              </a:rPr>
              <a:t>Determining Invitation for Bids, Request for Proposals, and Writing Bid Specification Requirements</a:t>
            </a:r>
            <a:endParaRPr lang="en-US" sz="3200" dirty="0"/>
          </a:p>
        </p:txBody>
      </p:sp>
      <p:sp>
        <p:nvSpPr>
          <p:cNvPr id="66562"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66563"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E04E39DE-7D9D-41BA-BB28-7386B0E99067}" type="slidenum">
              <a:rPr lang="en-US">
                <a:solidFill>
                  <a:prstClr val="black"/>
                </a:solidFill>
              </a:rPr>
              <a:pPr fontAlgn="base">
                <a:spcBef>
                  <a:spcPct val="0"/>
                </a:spcBef>
                <a:spcAft>
                  <a:spcPct val="0"/>
                </a:spcAft>
              </a:pPr>
              <a:t>179</a:t>
            </a:fld>
            <a:endParaRPr lang="en-US">
              <a:solidFill>
                <a:prstClr val="black"/>
              </a:solidFill>
            </a:endParaRPr>
          </a:p>
        </p:txBody>
      </p:sp>
    </p:spTree>
    <p:extLst>
      <p:ext uri="{BB962C8B-B14F-4D97-AF65-F5344CB8AC3E}">
        <p14:creationId xmlns:p14="http://schemas.microsoft.com/office/powerpoint/2010/main" val="1808619470"/>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AE5F63-BEF7-4EC3-9170-D131ACEF96E3}"/>
              </a:ext>
            </a:extLst>
          </p:cNvPr>
          <p:cNvSpPr>
            <a:spLocks noGrp="1"/>
          </p:cNvSpPr>
          <p:nvPr>
            <p:ph idx="1"/>
          </p:nvPr>
        </p:nvSpPr>
        <p:spPr/>
        <p:txBody>
          <a:bodyPr/>
          <a:lstStyle/>
          <a:p>
            <a:r>
              <a:rPr lang="en-US" dirty="0"/>
              <a:t>Purchase the goods and services needed by the end user which are the:  </a:t>
            </a:r>
          </a:p>
          <a:p>
            <a:pPr marL="109537" indent="0">
              <a:buNone/>
            </a:pPr>
            <a:endParaRPr lang="en-US" dirty="0"/>
          </a:p>
          <a:p>
            <a:pPr lvl="1"/>
            <a:r>
              <a:rPr lang="en-US" dirty="0"/>
              <a:t>Right Quality</a:t>
            </a:r>
          </a:p>
          <a:p>
            <a:pPr lvl="1"/>
            <a:r>
              <a:rPr lang="en-US" dirty="0"/>
              <a:t>Right Quantity</a:t>
            </a:r>
          </a:p>
          <a:p>
            <a:pPr lvl="1"/>
            <a:r>
              <a:rPr lang="en-US" dirty="0"/>
              <a:t>Right Place</a:t>
            </a:r>
          </a:p>
          <a:p>
            <a:pPr lvl="1"/>
            <a:r>
              <a:rPr lang="en-US" dirty="0"/>
              <a:t>Right Time</a:t>
            </a:r>
          </a:p>
          <a:p>
            <a:pPr lvl="1"/>
            <a:r>
              <a:rPr lang="en-US" dirty="0"/>
              <a:t>Right Supplier</a:t>
            </a:r>
          </a:p>
          <a:p>
            <a:pPr lvl="1"/>
            <a:r>
              <a:rPr lang="en-US" dirty="0"/>
              <a:t>Right Price</a:t>
            </a:r>
          </a:p>
          <a:p>
            <a:pPr marL="392113" lvl="1" indent="0">
              <a:buNone/>
            </a:pPr>
            <a:endParaRPr lang="en-US" dirty="0"/>
          </a:p>
          <a:p>
            <a:pPr marL="392113" lvl="1" indent="0">
              <a:buNone/>
            </a:pPr>
            <a:r>
              <a:rPr lang="en-US" dirty="0"/>
              <a:t>Remember … </a:t>
            </a:r>
            <a:r>
              <a:rPr lang="en-US" b="1" dirty="0"/>
              <a:t>Competition</a:t>
            </a:r>
            <a:r>
              <a:rPr lang="en-US" dirty="0"/>
              <a:t> encourages vendors to provide the most favorable pricing, quality, delivery, and terms of service. </a:t>
            </a:r>
          </a:p>
        </p:txBody>
      </p:sp>
      <p:sp>
        <p:nvSpPr>
          <p:cNvPr id="3" name="Title 2">
            <a:extLst>
              <a:ext uri="{FF2B5EF4-FFF2-40B4-BE49-F238E27FC236}">
                <a16:creationId xmlns:a16="http://schemas.microsoft.com/office/drawing/2014/main" id="{2BB4637D-62F1-4D39-9DD5-9FA812581646}"/>
              </a:ext>
            </a:extLst>
          </p:cNvPr>
          <p:cNvSpPr>
            <a:spLocks noGrp="1"/>
          </p:cNvSpPr>
          <p:nvPr>
            <p:ph type="title"/>
          </p:nvPr>
        </p:nvSpPr>
        <p:spPr/>
        <p:txBody>
          <a:bodyPr/>
          <a:lstStyle/>
          <a:p>
            <a:pPr algn="ctr"/>
            <a:r>
              <a:rPr lang="en-US" dirty="0"/>
              <a:t>Goals of Procurement Professionals</a:t>
            </a:r>
          </a:p>
        </p:txBody>
      </p:sp>
      <p:sp>
        <p:nvSpPr>
          <p:cNvPr id="4" name="Footer Placeholder 3">
            <a:extLst>
              <a:ext uri="{FF2B5EF4-FFF2-40B4-BE49-F238E27FC236}">
                <a16:creationId xmlns:a16="http://schemas.microsoft.com/office/drawing/2014/main" id="{AA273933-53D6-4EA5-B21A-1B87A328E90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a:extLst>
              <a:ext uri="{FF2B5EF4-FFF2-40B4-BE49-F238E27FC236}">
                <a16:creationId xmlns:a16="http://schemas.microsoft.com/office/drawing/2014/main" id="{A349A022-EF88-481F-8CC5-2D97FCF718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99941331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2"/>
          <p:cNvSpPr>
            <a:spLocks noGrp="1"/>
          </p:cNvSpPr>
          <p:nvPr>
            <p:ph idx="1"/>
          </p:nvPr>
        </p:nvSpPr>
        <p:spPr/>
        <p:txBody>
          <a:bodyPr/>
          <a:lstStyle/>
          <a:p>
            <a:r>
              <a:rPr lang="en-US" sz="2600" dirty="0"/>
              <a:t>Define key terms</a:t>
            </a:r>
          </a:p>
          <a:p>
            <a:r>
              <a:rPr lang="en-US" sz="2600" dirty="0"/>
              <a:t>Differentiate between the reverse auction, bidding, and proposal processes</a:t>
            </a:r>
          </a:p>
          <a:p>
            <a:r>
              <a:rPr lang="en-US" sz="2600" dirty="0"/>
              <a:t>Identify the steps in the bid process and the proposal process</a:t>
            </a:r>
          </a:p>
          <a:p>
            <a:r>
              <a:rPr lang="en-US" sz="2600" dirty="0"/>
              <a:t>Understand when each process is appropriate</a:t>
            </a:r>
          </a:p>
          <a:p>
            <a:r>
              <a:rPr lang="en-US" sz="2600" dirty="0"/>
              <a:t>Explain the purpose for specifications</a:t>
            </a:r>
          </a:p>
          <a:p>
            <a:r>
              <a:rPr lang="en-US" sz="2600" dirty="0"/>
              <a:t>Identify key considerations for developing specifications</a:t>
            </a:r>
          </a:p>
          <a:p>
            <a:r>
              <a:rPr lang="en-US" sz="2600" dirty="0"/>
              <a:t>Discuss procedures for developing specifications</a:t>
            </a:r>
          </a:p>
          <a:p>
            <a:r>
              <a:rPr lang="en-US" sz="2600" dirty="0"/>
              <a:t>Explain key restrictions for specifications</a:t>
            </a:r>
          </a:p>
          <a:p>
            <a:pPr marL="109537" indent="0">
              <a:buNone/>
            </a:pPr>
            <a:endParaRPr lang="en-US" dirty="0"/>
          </a:p>
          <a:p>
            <a:endParaRPr lang="en-US" dirty="0"/>
          </a:p>
          <a:p>
            <a:endParaRPr lang="en-US" dirty="0"/>
          </a:p>
        </p:txBody>
      </p:sp>
      <p:sp>
        <p:nvSpPr>
          <p:cNvPr id="2" name="Title 1"/>
          <p:cNvSpPr>
            <a:spLocks noGrp="1"/>
          </p:cNvSpPr>
          <p:nvPr>
            <p:ph type="title"/>
          </p:nvPr>
        </p:nvSpPr>
        <p:spPr/>
        <p:txBody>
          <a:bodyPr/>
          <a:lstStyle/>
          <a:p>
            <a:pPr fontAlgn="auto">
              <a:spcAft>
                <a:spcPts val="0"/>
              </a:spcAft>
              <a:defRPr/>
            </a:pPr>
            <a:r>
              <a:rPr lang="en-US" dirty="0"/>
              <a:t>Unit Objectives</a:t>
            </a:r>
          </a:p>
        </p:txBody>
      </p:sp>
      <p:sp>
        <p:nvSpPr>
          <p:cNvPr id="67586"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67587"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25A052D5-CF0D-416C-82AC-34A6BEF431EB}" type="slidenum">
              <a:rPr lang="en-US">
                <a:solidFill>
                  <a:prstClr val="black"/>
                </a:solidFill>
              </a:rPr>
              <a:pPr fontAlgn="base">
                <a:spcBef>
                  <a:spcPct val="0"/>
                </a:spcBef>
                <a:spcAft>
                  <a:spcPct val="0"/>
                </a:spcAft>
              </a:pPr>
              <a:t>180</a:t>
            </a:fld>
            <a:endParaRPr lang="en-US">
              <a:solidFill>
                <a:prstClr val="black"/>
              </a:solidFill>
            </a:endParaRPr>
          </a:p>
        </p:txBody>
      </p:sp>
    </p:spTree>
    <p:extLst>
      <p:ext uri="{BB962C8B-B14F-4D97-AF65-F5344CB8AC3E}">
        <p14:creationId xmlns:p14="http://schemas.microsoft.com/office/powerpoint/2010/main" val="384949445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65760" indent="-256032" fontAlgn="auto">
              <a:spcAft>
                <a:spcPts val="0"/>
              </a:spcAft>
              <a:buFont typeface="Wingdings 3"/>
              <a:buChar char=""/>
              <a:defRPr/>
            </a:pPr>
            <a:r>
              <a:rPr lang="en-US" dirty="0"/>
              <a:t>Brand Name Specification</a:t>
            </a:r>
          </a:p>
          <a:p>
            <a:pPr marL="365760" indent="-256032" fontAlgn="auto">
              <a:spcAft>
                <a:spcPts val="0"/>
              </a:spcAft>
              <a:buFont typeface="Wingdings 3"/>
              <a:buChar char=""/>
              <a:defRPr/>
            </a:pPr>
            <a:r>
              <a:rPr lang="en-US" dirty="0"/>
              <a:t>Brand Name or Equal Specification</a:t>
            </a:r>
          </a:p>
          <a:p>
            <a:pPr marL="365760" indent="-256032" fontAlgn="auto">
              <a:spcAft>
                <a:spcPts val="0"/>
              </a:spcAft>
              <a:buFont typeface="Wingdings 3"/>
              <a:buChar char=""/>
              <a:defRPr/>
            </a:pPr>
            <a:r>
              <a:rPr lang="en-US" dirty="0"/>
              <a:t>Qualified Products List </a:t>
            </a:r>
          </a:p>
          <a:p>
            <a:pPr marL="365760" indent="-256032" fontAlgn="auto">
              <a:spcAft>
                <a:spcPts val="0"/>
              </a:spcAft>
              <a:buFont typeface="Wingdings 3"/>
              <a:buChar char=""/>
              <a:defRPr/>
            </a:pPr>
            <a:r>
              <a:rPr lang="en-US" dirty="0"/>
              <a:t>Specification</a:t>
            </a:r>
          </a:p>
          <a:p>
            <a:pPr marL="365760" indent="-256032" fontAlgn="auto">
              <a:spcAft>
                <a:spcPts val="0"/>
              </a:spcAft>
              <a:buFont typeface="Wingdings 3"/>
              <a:buChar char=""/>
              <a:defRPr/>
            </a:pPr>
            <a:r>
              <a:rPr lang="en-US" dirty="0"/>
              <a:t>Reverse Auction </a:t>
            </a:r>
          </a:p>
          <a:p>
            <a:pPr marL="365760" indent="-256032" fontAlgn="auto">
              <a:spcAft>
                <a:spcPts val="0"/>
              </a:spcAft>
              <a:buFont typeface="Wingdings 3"/>
              <a:buChar char=""/>
              <a:defRPr/>
            </a:pPr>
            <a:r>
              <a:rPr lang="en-US" dirty="0"/>
              <a:t>Invitation for Bid</a:t>
            </a:r>
          </a:p>
          <a:p>
            <a:pPr marL="365760" indent="-256032" fontAlgn="auto">
              <a:spcAft>
                <a:spcPts val="0"/>
              </a:spcAft>
              <a:buFont typeface="Wingdings 3"/>
              <a:buChar char=""/>
              <a:defRPr/>
            </a:pPr>
            <a:r>
              <a:rPr lang="en-US" dirty="0"/>
              <a:t>Request for Proposals</a:t>
            </a:r>
          </a:p>
        </p:txBody>
      </p:sp>
      <p:sp>
        <p:nvSpPr>
          <p:cNvPr id="2" name="Title 1"/>
          <p:cNvSpPr>
            <a:spLocks noGrp="1"/>
          </p:cNvSpPr>
          <p:nvPr>
            <p:ph type="title"/>
          </p:nvPr>
        </p:nvSpPr>
        <p:spPr/>
        <p:txBody>
          <a:bodyPr/>
          <a:lstStyle/>
          <a:p>
            <a:pPr fontAlgn="auto">
              <a:spcAft>
                <a:spcPts val="0"/>
              </a:spcAft>
              <a:defRPr/>
            </a:pPr>
            <a:r>
              <a:rPr lang="en-US" dirty="0"/>
              <a:t>Key Terms</a:t>
            </a:r>
          </a:p>
        </p:txBody>
      </p:sp>
      <p:sp>
        <p:nvSpPr>
          <p:cNvPr id="68610"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68611"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27D69DC0-5C84-45EE-B24E-FE5F0D4F8CE6}" type="slidenum">
              <a:rPr lang="en-US">
                <a:solidFill>
                  <a:prstClr val="black"/>
                </a:solidFill>
              </a:rPr>
              <a:pPr fontAlgn="base">
                <a:spcBef>
                  <a:spcPct val="0"/>
                </a:spcBef>
                <a:spcAft>
                  <a:spcPct val="0"/>
                </a:spcAft>
              </a:pPr>
              <a:t>181</a:t>
            </a:fld>
            <a:endParaRPr lang="en-US">
              <a:solidFill>
                <a:prstClr val="black"/>
              </a:solidFill>
            </a:endParaRPr>
          </a:p>
        </p:txBody>
      </p:sp>
    </p:spTree>
    <p:extLst>
      <p:ext uri="{BB962C8B-B14F-4D97-AF65-F5344CB8AC3E}">
        <p14:creationId xmlns:p14="http://schemas.microsoft.com/office/powerpoint/2010/main" val="265754941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endParaRPr lang="en-US" sz="2000" dirty="0"/>
          </a:p>
          <a:p>
            <a:r>
              <a:rPr lang="en-US" sz="4400" dirty="0"/>
              <a:t> Upper level Management buy-in</a:t>
            </a:r>
          </a:p>
          <a:p>
            <a:r>
              <a:rPr lang="en-US" sz="4400" dirty="0"/>
              <a:t> End – User input</a:t>
            </a:r>
          </a:p>
          <a:p>
            <a:r>
              <a:rPr lang="en-US" sz="4400" dirty="0"/>
              <a:t> $ funds</a:t>
            </a:r>
          </a:p>
          <a:p>
            <a:endParaRPr lang="en-US" sz="4400" dirty="0"/>
          </a:p>
        </p:txBody>
      </p:sp>
      <p:sp>
        <p:nvSpPr>
          <p:cNvPr id="3" name="Title 2"/>
          <p:cNvSpPr>
            <a:spLocks noGrp="1"/>
          </p:cNvSpPr>
          <p:nvPr>
            <p:ph type="title"/>
          </p:nvPr>
        </p:nvSpPr>
        <p:spPr/>
        <p:txBody>
          <a:bodyPr/>
          <a:lstStyle/>
          <a:p>
            <a:r>
              <a:rPr lang="en-US" dirty="0"/>
              <a:t>1st things 1st</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182</a:t>
            </a:fld>
            <a:endParaRPr lang="en-US">
              <a:solidFill>
                <a:prstClr val="black"/>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8656" y="3305175"/>
            <a:ext cx="2801144" cy="2801144"/>
          </a:xfrm>
          <a:prstGeom prst="rect">
            <a:avLst/>
          </a:prstGeom>
        </p:spPr>
      </p:pic>
    </p:spTree>
    <p:extLst>
      <p:ext uri="{BB962C8B-B14F-4D97-AF65-F5344CB8AC3E}">
        <p14:creationId xmlns:p14="http://schemas.microsoft.com/office/powerpoint/2010/main" val="248262773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65760" indent="-256032" fontAlgn="auto">
              <a:spcAft>
                <a:spcPts val="0"/>
              </a:spcAft>
              <a:buFont typeface="Wingdings 3"/>
              <a:buChar char=""/>
              <a:defRPr/>
            </a:pPr>
            <a:r>
              <a:rPr lang="en-US" dirty="0"/>
              <a:t>The Process</a:t>
            </a:r>
          </a:p>
          <a:p>
            <a:pPr marL="621792" lvl="1" fontAlgn="auto">
              <a:spcBef>
                <a:spcPts val="324"/>
              </a:spcBef>
              <a:spcAft>
                <a:spcPts val="0"/>
              </a:spcAft>
              <a:buFont typeface="Verdana"/>
              <a:buChar char="◦"/>
              <a:defRPr/>
            </a:pPr>
            <a:r>
              <a:rPr lang="en-US" dirty="0"/>
              <a:t>Determination of the need </a:t>
            </a:r>
          </a:p>
          <a:p>
            <a:pPr marL="621792" lvl="1" fontAlgn="auto">
              <a:spcBef>
                <a:spcPts val="324"/>
              </a:spcBef>
              <a:spcAft>
                <a:spcPts val="0"/>
              </a:spcAft>
              <a:buFont typeface="Verdana"/>
              <a:buChar char="◦"/>
              <a:defRPr/>
            </a:pPr>
            <a:r>
              <a:rPr lang="en-US" dirty="0"/>
              <a:t>Development of  bid specifications</a:t>
            </a:r>
          </a:p>
          <a:p>
            <a:pPr marL="621792" lvl="1" fontAlgn="auto">
              <a:spcBef>
                <a:spcPts val="324"/>
              </a:spcBef>
              <a:spcAft>
                <a:spcPts val="0"/>
              </a:spcAft>
              <a:buFont typeface="Verdana"/>
              <a:buChar char="◦"/>
              <a:defRPr/>
            </a:pPr>
            <a:r>
              <a:rPr lang="en-US" dirty="0"/>
              <a:t>Advertisement placed in local paper and with MPTAP (MS Apex Accelerator)</a:t>
            </a:r>
          </a:p>
          <a:p>
            <a:pPr marL="621792" lvl="1" fontAlgn="auto">
              <a:spcBef>
                <a:spcPts val="324"/>
              </a:spcBef>
              <a:spcAft>
                <a:spcPts val="0"/>
              </a:spcAft>
              <a:buFont typeface="Verdana"/>
              <a:buChar char="◦"/>
              <a:defRPr/>
            </a:pPr>
            <a:r>
              <a:rPr lang="en-US" dirty="0"/>
              <a:t>Responses are received and reviewed to determine responsiveness; quotes received are used to develop starting price (if they conform to market research) </a:t>
            </a:r>
          </a:p>
          <a:p>
            <a:pPr marL="621792" lvl="1" fontAlgn="auto">
              <a:spcBef>
                <a:spcPts val="324"/>
              </a:spcBef>
              <a:spcAft>
                <a:spcPts val="0"/>
              </a:spcAft>
              <a:buFont typeface="Verdana"/>
              <a:buChar char="◦"/>
              <a:defRPr/>
            </a:pPr>
            <a:r>
              <a:rPr lang="en-US" dirty="0"/>
              <a:t>Responsive bidders invited to auction event </a:t>
            </a:r>
          </a:p>
          <a:p>
            <a:pPr marL="621792" lvl="1" fontAlgn="auto">
              <a:spcBef>
                <a:spcPts val="324"/>
              </a:spcBef>
              <a:spcAft>
                <a:spcPts val="0"/>
              </a:spcAft>
              <a:buFont typeface="Verdana"/>
              <a:buChar char="◦"/>
              <a:defRPr/>
            </a:pPr>
            <a:r>
              <a:rPr lang="en-US" dirty="0"/>
              <a:t>Auction is held </a:t>
            </a:r>
          </a:p>
          <a:p>
            <a:pPr marL="621792" lvl="1" fontAlgn="auto">
              <a:spcBef>
                <a:spcPts val="324"/>
              </a:spcBef>
              <a:spcAft>
                <a:spcPts val="0"/>
              </a:spcAft>
              <a:buFont typeface="Verdana"/>
              <a:buChar char="◦"/>
              <a:defRPr/>
            </a:pPr>
            <a:r>
              <a:rPr lang="en-US" dirty="0"/>
              <a:t>Lowest and best responsive, responsible bidder is awarded</a:t>
            </a:r>
          </a:p>
          <a:p>
            <a:pPr marL="621792" lvl="1" fontAlgn="auto">
              <a:spcBef>
                <a:spcPts val="324"/>
              </a:spcBef>
              <a:spcAft>
                <a:spcPts val="0"/>
              </a:spcAft>
              <a:buFont typeface="Verdana"/>
              <a:buChar char="◦"/>
              <a:defRPr/>
            </a:pPr>
            <a:r>
              <a:rPr lang="en-US" dirty="0"/>
              <a:t>Other offerors are notified of award</a:t>
            </a:r>
          </a:p>
          <a:p>
            <a:pPr marL="621792" lvl="1" fontAlgn="auto">
              <a:spcBef>
                <a:spcPts val="324"/>
              </a:spcBef>
              <a:spcAft>
                <a:spcPts val="0"/>
              </a:spcAft>
              <a:buFont typeface="Verdana"/>
              <a:buChar char="◦"/>
              <a:defRPr/>
            </a:pPr>
            <a:r>
              <a:rPr lang="en-US" dirty="0"/>
              <a:t>Contract developed and signatures obtained</a:t>
            </a:r>
          </a:p>
          <a:p>
            <a:pPr marL="621792" lvl="1" fontAlgn="auto">
              <a:spcBef>
                <a:spcPts val="324"/>
              </a:spcBef>
              <a:spcAft>
                <a:spcPts val="0"/>
              </a:spcAft>
              <a:buFont typeface="Verdana"/>
              <a:buChar char="◦"/>
              <a:defRPr/>
            </a:pPr>
            <a:r>
              <a:rPr lang="en-US" dirty="0"/>
              <a:t>Purchase ordered issued and contract is managed</a:t>
            </a:r>
          </a:p>
        </p:txBody>
      </p:sp>
      <p:sp>
        <p:nvSpPr>
          <p:cNvPr id="5" name="Title 4"/>
          <p:cNvSpPr>
            <a:spLocks noGrp="1"/>
          </p:cNvSpPr>
          <p:nvPr>
            <p:ph type="title"/>
          </p:nvPr>
        </p:nvSpPr>
        <p:spPr/>
        <p:txBody>
          <a:bodyPr/>
          <a:lstStyle/>
          <a:p>
            <a:pPr fontAlgn="auto">
              <a:spcAft>
                <a:spcPts val="0"/>
              </a:spcAft>
              <a:defRPr/>
            </a:pPr>
            <a:r>
              <a:rPr lang="en-US" dirty="0"/>
              <a:t>Reverse Auction General Overview</a:t>
            </a:r>
          </a:p>
        </p:txBody>
      </p:sp>
      <p:sp>
        <p:nvSpPr>
          <p:cNvPr id="148482"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48483"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5078FE76-8B0E-4F60-B7C2-49BFC59F9DAE}" type="slidenum">
              <a:rPr lang="en-US">
                <a:solidFill>
                  <a:prstClr val="black"/>
                </a:solidFill>
              </a:rPr>
              <a:pPr fontAlgn="base">
                <a:spcBef>
                  <a:spcPct val="0"/>
                </a:spcBef>
                <a:spcAft>
                  <a:spcPct val="0"/>
                </a:spcAft>
              </a:pPr>
              <a:t>183</a:t>
            </a:fld>
            <a:endParaRPr lang="en-US">
              <a:solidFill>
                <a:prstClr val="black"/>
              </a:solidFill>
            </a:endParaRPr>
          </a:p>
        </p:txBody>
      </p:sp>
    </p:spTree>
    <p:extLst>
      <p:ext uri="{BB962C8B-B14F-4D97-AF65-F5344CB8AC3E}">
        <p14:creationId xmlns:p14="http://schemas.microsoft.com/office/powerpoint/2010/main" val="191205658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88473"/>
            <a:ext cx="10972800" cy="4718627"/>
          </a:xfrm>
        </p:spPr>
        <p:txBody>
          <a:bodyPr>
            <a:normAutofit fontScale="92500" lnSpcReduction="10000"/>
          </a:bodyPr>
          <a:lstStyle/>
          <a:p>
            <a:pPr marL="365760" indent="-256032" fontAlgn="auto">
              <a:spcAft>
                <a:spcPts val="0"/>
              </a:spcAft>
              <a:buFont typeface="Wingdings 3"/>
              <a:buChar char=""/>
              <a:defRPr/>
            </a:pPr>
            <a:r>
              <a:rPr lang="en-US" dirty="0"/>
              <a:t>The Process</a:t>
            </a:r>
          </a:p>
          <a:p>
            <a:pPr marL="621792" lvl="1" fontAlgn="auto">
              <a:spcBef>
                <a:spcPts val="324"/>
              </a:spcBef>
              <a:spcAft>
                <a:spcPts val="0"/>
              </a:spcAft>
              <a:buFont typeface="Verdana"/>
              <a:buChar char="◦"/>
              <a:defRPr/>
            </a:pPr>
            <a:r>
              <a:rPr lang="en-US" dirty="0"/>
              <a:t>Determination of the need</a:t>
            </a:r>
          </a:p>
          <a:p>
            <a:pPr marL="621792" lvl="1" fontAlgn="auto">
              <a:spcBef>
                <a:spcPts val="324"/>
              </a:spcBef>
              <a:spcAft>
                <a:spcPts val="0"/>
              </a:spcAft>
              <a:buFont typeface="Verdana"/>
              <a:buChar char="◦"/>
              <a:defRPr/>
            </a:pPr>
            <a:r>
              <a:rPr lang="en-US" dirty="0"/>
              <a:t>Determination that RA will not work for this procurement (Exemption from RA granted by PPRB or in the case of a term contract, reverse auction shall not be the primary method) </a:t>
            </a:r>
          </a:p>
          <a:p>
            <a:pPr marL="621792" lvl="1" fontAlgn="auto">
              <a:spcBef>
                <a:spcPts val="324"/>
              </a:spcBef>
              <a:spcAft>
                <a:spcPts val="0"/>
              </a:spcAft>
              <a:buFont typeface="Verdana"/>
              <a:buChar char="◦"/>
              <a:defRPr/>
            </a:pPr>
            <a:r>
              <a:rPr lang="en-US" dirty="0"/>
              <a:t>Development of  bid specifications</a:t>
            </a:r>
          </a:p>
          <a:p>
            <a:pPr marL="621792" lvl="1" fontAlgn="auto">
              <a:spcBef>
                <a:spcPts val="324"/>
              </a:spcBef>
              <a:spcAft>
                <a:spcPts val="0"/>
              </a:spcAft>
              <a:buFont typeface="Verdana"/>
              <a:buChar char="◦"/>
              <a:defRPr/>
            </a:pPr>
            <a:r>
              <a:rPr lang="en-US" dirty="0"/>
              <a:t>Advertisement placed in local paper and with MPTAP (MS Apex Accelerator)</a:t>
            </a:r>
          </a:p>
          <a:p>
            <a:pPr marL="621792" lvl="1" fontAlgn="auto">
              <a:spcBef>
                <a:spcPts val="324"/>
              </a:spcBef>
              <a:spcAft>
                <a:spcPts val="0"/>
              </a:spcAft>
              <a:buFont typeface="Verdana"/>
              <a:buChar char="◦"/>
              <a:defRPr/>
            </a:pPr>
            <a:r>
              <a:rPr lang="en-US" dirty="0"/>
              <a:t>Bids are received (with time and date stamp)</a:t>
            </a:r>
          </a:p>
          <a:p>
            <a:pPr marL="621792" lvl="1" fontAlgn="auto">
              <a:spcBef>
                <a:spcPts val="324"/>
              </a:spcBef>
              <a:spcAft>
                <a:spcPts val="0"/>
              </a:spcAft>
              <a:buFont typeface="Verdana"/>
              <a:buChar char="◦"/>
              <a:defRPr/>
            </a:pPr>
            <a:r>
              <a:rPr lang="en-US" dirty="0"/>
              <a:t>Bids are opened at specified time as advertised</a:t>
            </a:r>
          </a:p>
          <a:p>
            <a:pPr marL="621792" lvl="1" fontAlgn="auto">
              <a:spcBef>
                <a:spcPts val="324"/>
              </a:spcBef>
              <a:spcAft>
                <a:spcPts val="0"/>
              </a:spcAft>
              <a:buFont typeface="Verdana"/>
              <a:buChar char="◦"/>
              <a:defRPr/>
            </a:pPr>
            <a:r>
              <a:rPr lang="en-US" dirty="0"/>
              <a:t>Results tabulated</a:t>
            </a:r>
          </a:p>
          <a:p>
            <a:pPr marL="621792" lvl="1" fontAlgn="auto">
              <a:spcBef>
                <a:spcPts val="324"/>
              </a:spcBef>
              <a:spcAft>
                <a:spcPts val="0"/>
              </a:spcAft>
              <a:buFont typeface="Verdana"/>
              <a:buChar char="◦"/>
              <a:defRPr/>
            </a:pPr>
            <a:r>
              <a:rPr lang="en-US" dirty="0"/>
              <a:t>Lowest and best responsive, responsible bidder is awarded</a:t>
            </a:r>
          </a:p>
          <a:p>
            <a:pPr marL="621792" lvl="1" fontAlgn="auto">
              <a:spcBef>
                <a:spcPts val="324"/>
              </a:spcBef>
              <a:spcAft>
                <a:spcPts val="0"/>
              </a:spcAft>
              <a:buFont typeface="Verdana"/>
              <a:buChar char="◦"/>
              <a:defRPr/>
            </a:pPr>
            <a:r>
              <a:rPr lang="en-US" dirty="0"/>
              <a:t>Other offerors are notified of award</a:t>
            </a:r>
          </a:p>
          <a:p>
            <a:pPr marL="621792" lvl="1" fontAlgn="auto">
              <a:spcBef>
                <a:spcPts val="324"/>
              </a:spcBef>
              <a:spcAft>
                <a:spcPts val="0"/>
              </a:spcAft>
              <a:buFont typeface="Verdana"/>
              <a:buChar char="◦"/>
              <a:defRPr/>
            </a:pPr>
            <a:r>
              <a:rPr lang="en-US" dirty="0"/>
              <a:t>Award is approved by PPRB </a:t>
            </a:r>
          </a:p>
          <a:p>
            <a:pPr marL="621792" lvl="1" fontAlgn="auto">
              <a:spcBef>
                <a:spcPts val="324"/>
              </a:spcBef>
              <a:spcAft>
                <a:spcPts val="0"/>
              </a:spcAft>
              <a:buFont typeface="Verdana"/>
              <a:buChar char="◦"/>
              <a:defRPr/>
            </a:pPr>
            <a:r>
              <a:rPr lang="en-US" dirty="0"/>
              <a:t>Contract developed and signatures obtained</a:t>
            </a:r>
          </a:p>
          <a:p>
            <a:pPr marL="621792" lvl="1" fontAlgn="auto">
              <a:spcBef>
                <a:spcPts val="324"/>
              </a:spcBef>
              <a:spcAft>
                <a:spcPts val="0"/>
              </a:spcAft>
              <a:buFont typeface="Verdana"/>
              <a:buChar char="◦"/>
              <a:defRPr/>
            </a:pPr>
            <a:r>
              <a:rPr lang="en-US" dirty="0"/>
              <a:t>Purchase ordered issued and contract is managed</a:t>
            </a:r>
          </a:p>
        </p:txBody>
      </p:sp>
      <p:sp>
        <p:nvSpPr>
          <p:cNvPr id="5" name="Title 4"/>
          <p:cNvSpPr>
            <a:spLocks noGrp="1"/>
          </p:cNvSpPr>
          <p:nvPr>
            <p:ph type="title"/>
          </p:nvPr>
        </p:nvSpPr>
        <p:spPr/>
        <p:txBody>
          <a:bodyPr/>
          <a:lstStyle/>
          <a:p>
            <a:pPr fontAlgn="auto">
              <a:spcAft>
                <a:spcPts val="0"/>
              </a:spcAft>
              <a:defRPr/>
            </a:pPr>
            <a:r>
              <a:rPr lang="en-US" dirty="0"/>
              <a:t>IFB General Overview</a:t>
            </a:r>
          </a:p>
        </p:txBody>
      </p:sp>
      <p:sp>
        <p:nvSpPr>
          <p:cNvPr id="148482"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48483"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5078FE76-8B0E-4F60-B7C2-49BFC59F9DAE}" type="slidenum">
              <a:rPr lang="en-US">
                <a:solidFill>
                  <a:prstClr val="black"/>
                </a:solidFill>
              </a:rPr>
              <a:pPr fontAlgn="base">
                <a:spcBef>
                  <a:spcPct val="0"/>
                </a:spcBef>
                <a:spcAft>
                  <a:spcPct val="0"/>
                </a:spcAft>
              </a:pPr>
              <a:t>184</a:t>
            </a:fld>
            <a:endParaRPr lang="en-US">
              <a:solidFill>
                <a:prstClr val="black"/>
              </a:solidFill>
            </a:endParaRPr>
          </a:p>
        </p:txBody>
      </p:sp>
    </p:spTree>
    <p:extLst>
      <p:ext uri="{BB962C8B-B14F-4D97-AF65-F5344CB8AC3E}">
        <p14:creationId xmlns:p14="http://schemas.microsoft.com/office/powerpoint/2010/main" val="197040783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2"/>
          <p:cNvSpPr>
            <a:spLocks noGrp="1"/>
          </p:cNvSpPr>
          <p:nvPr>
            <p:ph idx="1"/>
          </p:nvPr>
        </p:nvSpPr>
        <p:spPr/>
        <p:txBody>
          <a:bodyPr/>
          <a:lstStyle/>
          <a:p>
            <a:r>
              <a:rPr lang="en-US" dirty="0"/>
              <a:t>Specifications serve as a basis for obtaining a supply, service, or construction item adequate and suitable for the State's needs in a cost-effective manner, taking into account, to the extent practicable, the costs of ownership and operation as well as initial acquisition costs</a:t>
            </a:r>
          </a:p>
          <a:p>
            <a:r>
              <a:rPr lang="en-US" dirty="0"/>
              <a:t>Specifications permit maximum practicable competition consistent with this purpose</a:t>
            </a:r>
          </a:p>
          <a:p>
            <a:r>
              <a:rPr lang="en-US" dirty="0"/>
              <a:t>Specifications shall be drafted with the objective of clearly describing the State's requirements</a:t>
            </a:r>
          </a:p>
        </p:txBody>
      </p:sp>
      <p:sp>
        <p:nvSpPr>
          <p:cNvPr id="2" name="Title 1"/>
          <p:cNvSpPr>
            <a:spLocks noGrp="1"/>
          </p:cNvSpPr>
          <p:nvPr>
            <p:ph type="title"/>
          </p:nvPr>
        </p:nvSpPr>
        <p:spPr/>
        <p:txBody>
          <a:bodyPr/>
          <a:lstStyle/>
          <a:p>
            <a:pPr fontAlgn="auto">
              <a:spcAft>
                <a:spcPts val="0"/>
              </a:spcAft>
              <a:defRPr/>
            </a:pPr>
            <a:r>
              <a:rPr lang="en-US" dirty="0"/>
              <a:t>Why Bid Specifications?</a:t>
            </a:r>
          </a:p>
        </p:txBody>
      </p:sp>
      <p:sp>
        <p:nvSpPr>
          <p:cNvPr id="70658"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70659"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D41998FF-23D3-4787-9783-B82B3BB94B4C}" type="slidenum">
              <a:rPr lang="en-US">
                <a:solidFill>
                  <a:prstClr val="black"/>
                </a:solidFill>
              </a:rPr>
              <a:pPr fontAlgn="base">
                <a:spcBef>
                  <a:spcPct val="0"/>
                </a:spcBef>
                <a:spcAft>
                  <a:spcPct val="0"/>
                </a:spcAft>
              </a:pPr>
              <a:t>185</a:t>
            </a:fld>
            <a:endParaRPr lang="en-US">
              <a:solidFill>
                <a:prstClr val="black"/>
              </a:solidFill>
            </a:endParaRPr>
          </a:p>
        </p:txBody>
      </p:sp>
    </p:spTree>
    <p:extLst>
      <p:ext uri="{BB962C8B-B14F-4D97-AF65-F5344CB8AC3E}">
        <p14:creationId xmlns:p14="http://schemas.microsoft.com/office/powerpoint/2010/main" val="299986743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2453" y="1417638"/>
            <a:ext cx="10727094" cy="5376862"/>
          </a:xfrm>
        </p:spPr>
        <p:txBody>
          <a:bodyPr/>
          <a:lstStyle/>
          <a:p>
            <a:pPr lvl="0"/>
            <a:r>
              <a:rPr lang="en-US" sz="2400" dirty="0"/>
              <a:t>Collect as much information as possible from end user as to the function/performance of the requested product</a:t>
            </a:r>
          </a:p>
          <a:p>
            <a:pPr lvl="0"/>
            <a:r>
              <a:rPr lang="en-US" sz="2400" dirty="0"/>
              <a:t>Get product info from industry (brochures, catalogs, specs)</a:t>
            </a:r>
          </a:p>
          <a:p>
            <a:pPr lvl="0"/>
            <a:r>
              <a:rPr lang="en-US" sz="2400" dirty="0"/>
              <a:t>Look for standards and test information from professional societies where available</a:t>
            </a:r>
          </a:p>
          <a:p>
            <a:pPr lvl="0"/>
            <a:r>
              <a:rPr lang="en-US" sz="2400" dirty="0"/>
              <a:t>Call similar agencies in other States to see if specifications already exist</a:t>
            </a:r>
          </a:p>
          <a:p>
            <a:pPr lvl="0"/>
            <a:r>
              <a:rPr lang="en-US" sz="2400" dirty="0"/>
              <a:t>Call on subject matter experts in the purchasing field</a:t>
            </a:r>
          </a:p>
          <a:p>
            <a:r>
              <a:rPr lang="en-US" sz="2400" dirty="0"/>
              <a:t>NIGP Database of Specs</a:t>
            </a:r>
          </a:p>
        </p:txBody>
      </p:sp>
      <p:sp>
        <p:nvSpPr>
          <p:cNvPr id="3" name="Title 2"/>
          <p:cNvSpPr>
            <a:spLocks noGrp="1"/>
          </p:cNvSpPr>
          <p:nvPr>
            <p:ph type="title"/>
          </p:nvPr>
        </p:nvSpPr>
        <p:spPr/>
        <p:txBody>
          <a:bodyPr/>
          <a:lstStyle/>
          <a:p>
            <a:r>
              <a:rPr lang="en-US" dirty="0"/>
              <a:t>Specification Sources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186</a:t>
            </a:fld>
            <a:endParaRPr lang="en-US">
              <a:solidFill>
                <a:prstClr val="black"/>
              </a:solidFill>
            </a:endParaRPr>
          </a:p>
        </p:txBody>
      </p:sp>
    </p:spTree>
    <p:extLst>
      <p:ext uri="{BB962C8B-B14F-4D97-AF65-F5344CB8AC3E}">
        <p14:creationId xmlns:p14="http://schemas.microsoft.com/office/powerpoint/2010/main" val="382736483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 maximize competition</a:t>
            </a:r>
          </a:p>
          <a:p>
            <a:r>
              <a:rPr lang="en-US" dirty="0"/>
              <a:t>To let vendors know what you want while not restricting bidding as well as encouraging open competition</a:t>
            </a:r>
          </a:p>
          <a:p>
            <a:r>
              <a:rPr lang="en-US" dirty="0"/>
              <a:t>They serve as public records</a:t>
            </a:r>
          </a:p>
          <a:p>
            <a:r>
              <a:rPr lang="en-US" dirty="0"/>
              <a:t>They are necessary to evaluate bids to determine if the bids are responsive</a:t>
            </a:r>
          </a:p>
          <a:p>
            <a:pPr marL="109537" indent="0">
              <a:buNone/>
            </a:pPr>
            <a:endParaRPr lang="en-US" dirty="0"/>
          </a:p>
        </p:txBody>
      </p:sp>
      <p:sp>
        <p:nvSpPr>
          <p:cNvPr id="3" name="Title 2"/>
          <p:cNvSpPr>
            <a:spLocks noGrp="1"/>
          </p:cNvSpPr>
          <p:nvPr>
            <p:ph type="title"/>
          </p:nvPr>
        </p:nvSpPr>
        <p:spPr/>
        <p:txBody>
          <a:bodyPr/>
          <a:lstStyle/>
          <a:p>
            <a:r>
              <a:rPr lang="en-US" dirty="0"/>
              <a:t>Why Use Specifications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187</a:t>
            </a:fld>
            <a:endParaRPr lang="en-US">
              <a:solidFill>
                <a:prstClr val="black"/>
              </a:solidFill>
            </a:endParaRPr>
          </a:p>
        </p:txBody>
      </p:sp>
    </p:spTree>
    <p:extLst>
      <p:ext uri="{BB962C8B-B14F-4D97-AF65-F5344CB8AC3E}">
        <p14:creationId xmlns:p14="http://schemas.microsoft.com/office/powerpoint/2010/main" val="259545490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Use “shall” to denote the imperative</a:t>
            </a:r>
          </a:p>
          <a:p>
            <a:r>
              <a:rPr lang="en-US" sz="2800" dirty="0"/>
              <a:t>Use “may” or “should” to express non-mandatory provisions</a:t>
            </a:r>
          </a:p>
          <a:p>
            <a:r>
              <a:rPr lang="en-US" sz="2800" dirty="0"/>
              <a:t>Use “will”  to express future requirements or when certain conditions are met</a:t>
            </a:r>
          </a:p>
          <a:p>
            <a:endParaRPr lang="en-US" dirty="0"/>
          </a:p>
        </p:txBody>
      </p:sp>
      <p:sp>
        <p:nvSpPr>
          <p:cNvPr id="3" name="Title 2"/>
          <p:cNvSpPr>
            <a:spLocks noGrp="1"/>
          </p:cNvSpPr>
          <p:nvPr>
            <p:ph type="title"/>
          </p:nvPr>
        </p:nvSpPr>
        <p:spPr/>
        <p:txBody>
          <a:bodyPr/>
          <a:lstStyle/>
          <a:p>
            <a:r>
              <a:rPr lang="en-US" dirty="0"/>
              <a:t>Shall, May, Should, or Will</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188</a:t>
            </a:fld>
            <a:endParaRPr lang="en-US">
              <a:solidFill>
                <a:prstClr val="black"/>
              </a:solidFill>
            </a:endParaRPr>
          </a:p>
        </p:txBody>
      </p:sp>
    </p:spTree>
    <p:extLst>
      <p:ext uri="{BB962C8B-B14F-4D97-AF65-F5344CB8AC3E}">
        <p14:creationId xmlns:p14="http://schemas.microsoft.com/office/powerpoint/2010/main" val="146329974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65760" indent="-256032" fontAlgn="auto">
              <a:spcAft>
                <a:spcPts val="0"/>
              </a:spcAft>
              <a:buFont typeface="Wingdings 3"/>
              <a:buChar char=""/>
              <a:defRPr/>
            </a:pPr>
            <a:r>
              <a:rPr lang="en-US" dirty="0"/>
              <a:t>Specifications for term contracts when issued for the first time will be sent to selected competitive vendors for their review and comment prior to the request for formal bid </a:t>
            </a:r>
          </a:p>
          <a:p>
            <a:pPr marL="365760" indent="-256032" fontAlgn="auto">
              <a:spcAft>
                <a:spcPts val="0"/>
              </a:spcAft>
              <a:buFont typeface="Wingdings 3"/>
              <a:buChar char=""/>
              <a:defRPr/>
            </a:pPr>
            <a:r>
              <a:rPr lang="en-US" dirty="0"/>
              <a:t>It is not the intent to either write or approve any specifications that are restrictive and preclude competitive bidding </a:t>
            </a:r>
          </a:p>
          <a:p>
            <a:pPr marL="365760" indent="-256032" fontAlgn="auto">
              <a:spcAft>
                <a:spcPts val="0"/>
              </a:spcAft>
              <a:buFont typeface="Wingdings 3"/>
              <a:buChar char=""/>
              <a:defRPr/>
            </a:pPr>
            <a:r>
              <a:rPr lang="en-US" dirty="0"/>
              <a:t>It is not the intent to write or allow to be written specifications that are so open and nonspecific as to invite participation by vendors offering less than quality products</a:t>
            </a:r>
          </a:p>
        </p:txBody>
      </p:sp>
      <p:sp>
        <p:nvSpPr>
          <p:cNvPr id="2" name="Title 1"/>
          <p:cNvSpPr>
            <a:spLocks noGrp="1"/>
          </p:cNvSpPr>
          <p:nvPr>
            <p:ph type="title"/>
          </p:nvPr>
        </p:nvSpPr>
        <p:spPr/>
        <p:txBody>
          <a:bodyPr/>
          <a:lstStyle/>
          <a:p>
            <a:pPr fontAlgn="auto">
              <a:spcAft>
                <a:spcPts val="0"/>
              </a:spcAft>
              <a:defRPr/>
            </a:pPr>
            <a:r>
              <a:rPr lang="en-US" dirty="0"/>
              <a:t>Formulation and Restriction</a:t>
            </a:r>
          </a:p>
        </p:txBody>
      </p:sp>
      <p:sp>
        <p:nvSpPr>
          <p:cNvPr id="102402"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02403"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881CB994-99D9-4CF1-9A60-84B1A4F1BE2A}" type="slidenum">
              <a:rPr lang="en-US">
                <a:solidFill>
                  <a:prstClr val="black"/>
                </a:solidFill>
              </a:rPr>
              <a:pPr fontAlgn="base">
                <a:spcBef>
                  <a:spcPct val="0"/>
                </a:spcBef>
                <a:spcAft>
                  <a:spcPct val="0"/>
                </a:spcAft>
              </a:pPr>
              <a:t>189</a:t>
            </a:fld>
            <a:endParaRPr lang="en-US">
              <a:solidFill>
                <a:prstClr val="black"/>
              </a:solidFill>
            </a:endParaRPr>
          </a:p>
        </p:txBody>
      </p:sp>
    </p:spTree>
    <p:extLst>
      <p:ext uri="{BB962C8B-B14F-4D97-AF65-F5344CB8AC3E}">
        <p14:creationId xmlns:p14="http://schemas.microsoft.com/office/powerpoint/2010/main" val="955111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Goods, merchandise, furniture, equipment, automotive equipment of every kind, and other personal property purchased by the agencies of the state and governing authorities, </a:t>
            </a:r>
            <a:r>
              <a:rPr lang="en-US" b="1" dirty="0"/>
              <a:t>but not</a:t>
            </a:r>
            <a:r>
              <a:rPr lang="en-US" dirty="0"/>
              <a:t> commodities purchased for resale or raw materials converted into products for resale</a:t>
            </a:r>
          </a:p>
        </p:txBody>
      </p:sp>
      <p:sp>
        <p:nvSpPr>
          <p:cNvPr id="3" name="Title 2"/>
          <p:cNvSpPr>
            <a:spLocks noGrp="1"/>
          </p:cNvSpPr>
          <p:nvPr>
            <p:ph type="title"/>
          </p:nvPr>
        </p:nvSpPr>
        <p:spPr/>
        <p:txBody>
          <a:bodyPr/>
          <a:lstStyle/>
          <a:p>
            <a:r>
              <a:rPr lang="en-US" dirty="0"/>
              <a:t>Commodity</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01137618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Content Placeholder 2"/>
          <p:cNvSpPr>
            <a:spLocks noGrp="1"/>
          </p:cNvSpPr>
          <p:nvPr>
            <p:ph idx="1"/>
          </p:nvPr>
        </p:nvSpPr>
        <p:spPr/>
        <p:txBody>
          <a:bodyPr/>
          <a:lstStyle/>
          <a:p>
            <a:endParaRPr lang="en-US" dirty="0"/>
          </a:p>
          <a:p>
            <a:r>
              <a:rPr lang="en-US" dirty="0"/>
              <a:t>Welcome and invite vendor participation, but do not tolerate vendor dictations</a:t>
            </a:r>
          </a:p>
          <a:p>
            <a:r>
              <a:rPr lang="en-US" dirty="0"/>
              <a:t>In some cases, specifications will invite bids on a single product or service or major repair part</a:t>
            </a:r>
          </a:p>
          <a:p>
            <a:endParaRPr lang="en-US" dirty="0"/>
          </a:p>
        </p:txBody>
      </p:sp>
      <p:sp>
        <p:nvSpPr>
          <p:cNvPr id="2" name="Title 1"/>
          <p:cNvSpPr>
            <a:spLocks noGrp="1"/>
          </p:cNvSpPr>
          <p:nvPr>
            <p:ph type="title"/>
          </p:nvPr>
        </p:nvSpPr>
        <p:spPr/>
        <p:txBody>
          <a:bodyPr/>
          <a:lstStyle/>
          <a:p>
            <a:pPr fontAlgn="auto">
              <a:spcAft>
                <a:spcPts val="0"/>
              </a:spcAft>
              <a:defRPr/>
            </a:pPr>
            <a:r>
              <a:rPr lang="en-US" dirty="0"/>
              <a:t>Formulation and Restriction</a:t>
            </a:r>
          </a:p>
        </p:txBody>
      </p:sp>
      <p:sp>
        <p:nvSpPr>
          <p:cNvPr id="103426"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03427"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E39F639A-B44F-414C-9171-A05A22AF1AF8}" type="slidenum">
              <a:rPr lang="en-US">
                <a:solidFill>
                  <a:prstClr val="black"/>
                </a:solidFill>
              </a:rPr>
              <a:pPr fontAlgn="base">
                <a:spcBef>
                  <a:spcPct val="0"/>
                </a:spcBef>
                <a:spcAft>
                  <a:spcPct val="0"/>
                </a:spcAft>
              </a:pPr>
              <a:t>190</a:t>
            </a:fld>
            <a:endParaRPr lang="en-US">
              <a:solidFill>
                <a:prstClr val="black"/>
              </a:solidFill>
            </a:endParaRPr>
          </a:p>
        </p:txBody>
      </p:sp>
    </p:spTree>
    <p:extLst>
      <p:ext uri="{BB962C8B-B14F-4D97-AF65-F5344CB8AC3E}">
        <p14:creationId xmlns:p14="http://schemas.microsoft.com/office/powerpoint/2010/main" val="318521259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10972800" cy="5105400"/>
          </a:xfrm>
        </p:spPr>
        <p:txBody>
          <a:bodyPr/>
          <a:lstStyle/>
          <a:p>
            <a:r>
              <a:rPr lang="en-US" sz="2500" dirty="0"/>
              <a:t>Since use of a brand name specification is restrictive, it may be used only when the Chief Procurement Officer makes a determination that only the identified brand name item or items will satisfy the State's needs </a:t>
            </a:r>
          </a:p>
          <a:p>
            <a:r>
              <a:rPr lang="en-US" sz="2500" dirty="0"/>
              <a:t> Agencies shall seek to identify sources from which the designated brand name item or items can be obtained and shall solicit such sources to achieve whatever degree of competition is practicable</a:t>
            </a:r>
          </a:p>
          <a:p>
            <a:endParaRPr lang="en-US" sz="2500" dirty="0"/>
          </a:p>
          <a:p>
            <a:endParaRPr lang="en-US" dirty="0"/>
          </a:p>
        </p:txBody>
      </p:sp>
      <p:sp>
        <p:nvSpPr>
          <p:cNvPr id="3" name="Title 2"/>
          <p:cNvSpPr>
            <a:spLocks noGrp="1"/>
          </p:cNvSpPr>
          <p:nvPr>
            <p:ph type="title"/>
          </p:nvPr>
        </p:nvSpPr>
        <p:spPr/>
        <p:txBody>
          <a:bodyPr>
            <a:normAutofit fontScale="90000"/>
          </a:bodyPr>
          <a:lstStyle/>
          <a:p>
            <a:pPr algn="ctr"/>
            <a:r>
              <a:rPr lang="en-US" dirty="0"/>
              <a:t>Authority to Prepare Brand Name Specification</a:t>
            </a:r>
            <a:br>
              <a:rPr lang="en-US" dirty="0"/>
            </a:br>
            <a:endParaRPr lang="en-US" dirty="0"/>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191</a:t>
            </a:fld>
            <a:endParaRPr lang="en-US">
              <a:solidFill>
                <a:prstClr val="black"/>
              </a:solidFill>
            </a:endParaRPr>
          </a:p>
        </p:txBody>
      </p:sp>
    </p:spTree>
    <p:extLst>
      <p:ext uri="{BB962C8B-B14F-4D97-AF65-F5344CB8AC3E}">
        <p14:creationId xmlns:p14="http://schemas.microsoft.com/office/powerpoint/2010/main" val="136163820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10972800" cy="5029200"/>
          </a:xfrm>
        </p:spPr>
        <p:txBody>
          <a:bodyPr/>
          <a:lstStyle/>
          <a:p>
            <a:r>
              <a:rPr lang="en-US" sz="2800" dirty="0"/>
              <a:t>When using brand name or equal, seek to designate as many different brands as are practicable as “or equal”</a:t>
            </a:r>
          </a:p>
          <a:p>
            <a:r>
              <a:rPr lang="en-US" sz="2800" dirty="0"/>
              <a:t>Be clear that use of brand name or equal is for the purpose of describing the standard or quality, performance, and characteristics desired and is not to limit or restrict competition</a:t>
            </a:r>
          </a:p>
          <a:p>
            <a:r>
              <a:rPr lang="en-US" sz="2800" dirty="0"/>
              <a:t>List two or more brand names and model numbers and  “or equal”, then list the salient features common to all of the identified, acceptable products</a:t>
            </a:r>
          </a:p>
          <a:p>
            <a:pPr marL="109537" indent="0">
              <a:buNone/>
            </a:pPr>
            <a:endParaRPr lang="en-US" dirty="0"/>
          </a:p>
        </p:txBody>
      </p:sp>
      <p:sp>
        <p:nvSpPr>
          <p:cNvPr id="3" name="Title 2"/>
          <p:cNvSpPr>
            <a:spLocks noGrp="1"/>
          </p:cNvSpPr>
          <p:nvPr>
            <p:ph type="title"/>
          </p:nvPr>
        </p:nvSpPr>
        <p:spPr/>
        <p:txBody>
          <a:bodyPr/>
          <a:lstStyle/>
          <a:p>
            <a:r>
              <a:rPr lang="en-US" dirty="0"/>
              <a:t>The Right Way</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192</a:t>
            </a:fld>
            <a:endParaRPr lang="en-US">
              <a:solidFill>
                <a:prstClr val="black"/>
              </a:solidFill>
            </a:endParaRPr>
          </a:p>
        </p:txBody>
      </p:sp>
    </p:spTree>
    <p:extLst>
      <p:ext uri="{BB962C8B-B14F-4D97-AF65-F5344CB8AC3E}">
        <p14:creationId xmlns:p14="http://schemas.microsoft.com/office/powerpoint/2010/main" val="121451114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Content Placeholder 2"/>
          <p:cNvSpPr>
            <a:spLocks noGrp="1"/>
          </p:cNvSpPr>
          <p:nvPr>
            <p:ph idx="1"/>
          </p:nvPr>
        </p:nvSpPr>
        <p:spPr/>
        <p:txBody>
          <a:bodyPr/>
          <a:lstStyle/>
          <a:p>
            <a:endParaRPr lang="en-US" dirty="0"/>
          </a:p>
          <a:p>
            <a:r>
              <a:rPr lang="en-US" dirty="0"/>
              <a:t>The requirements regarding the purposes and non-restrictiveness of specifications shall apply to all specifications, including, but not limited to, those prepared by architects, engineers, designers, and draftsmen for public contracts</a:t>
            </a:r>
          </a:p>
        </p:txBody>
      </p:sp>
      <p:sp>
        <p:nvSpPr>
          <p:cNvPr id="2" name="Title 1"/>
          <p:cNvSpPr>
            <a:spLocks noGrp="1"/>
          </p:cNvSpPr>
          <p:nvPr>
            <p:ph type="title"/>
          </p:nvPr>
        </p:nvSpPr>
        <p:spPr/>
        <p:txBody>
          <a:bodyPr>
            <a:normAutofit fontScale="90000"/>
          </a:bodyPr>
          <a:lstStyle/>
          <a:p>
            <a:pPr fontAlgn="auto">
              <a:spcAft>
                <a:spcPts val="0"/>
              </a:spcAft>
              <a:defRPr/>
            </a:pPr>
            <a:r>
              <a:rPr lang="en-US" dirty="0"/>
              <a:t>Specifications Prepared by Architects and Engineers</a:t>
            </a:r>
          </a:p>
        </p:txBody>
      </p:sp>
      <p:sp>
        <p:nvSpPr>
          <p:cNvPr id="109570"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09571"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A4E7F676-89B0-4F6A-A166-24441B870FA6}" type="slidenum">
              <a:rPr lang="en-US">
                <a:solidFill>
                  <a:prstClr val="black"/>
                </a:solidFill>
              </a:rPr>
              <a:pPr fontAlgn="base">
                <a:spcBef>
                  <a:spcPct val="0"/>
                </a:spcBef>
                <a:spcAft>
                  <a:spcPct val="0"/>
                </a:spcAft>
              </a:pPr>
              <a:t>193</a:t>
            </a:fld>
            <a:endParaRPr lang="en-US">
              <a:solidFill>
                <a:prstClr val="black"/>
              </a:solidFill>
            </a:endParaRPr>
          </a:p>
        </p:txBody>
      </p:sp>
    </p:spTree>
    <p:extLst>
      <p:ext uri="{BB962C8B-B14F-4D97-AF65-F5344CB8AC3E}">
        <p14:creationId xmlns:p14="http://schemas.microsoft.com/office/powerpoint/2010/main" val="352249333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Procurement manual is your best friend!</a:t>
            </a:r>
          </a:p>
          <a:p>
            <a:r>
              <a:rPr lang="en-US" dirty="0"/>
              <a:t>OPTFM Team is a phone call or email away!</a:t>
            </a:r>
          </a:p>
          <a:p>
            <a:r>
              <a:rPr lang="en-US" dirty="0"/>
              <a:t>OPTFM Web-site </a:t>
            </a:r>
          </a:p>
          <a:p>
            <a:r>
              <a:rPr lang="en-US" dirty="0"/>
              <a:t>CMPA/CPPO resources</a:t>
            </a:r>
          </a:p>
        </p:txBody>
      </p:sp>
      <p:sp>
        <p:nvSpPr>
          <p:cNvPr id="3" name="Title 2"/>
          <p:cNvSpPr>
            <a:spLocks noGrp="1"/>
          </p:cNvSpPr>
          <p:nvPr>
            <p:ph type="title"/>
          </p:nvPr>
        </p:nvSpPr>
        <p:spPr/>
        <p:txBody>
          <a:bodyPr>
            <a:normAutofit fontScale="90000"/>
          </a:bodyPr>
          <a:lstStyle/>
          <a:p>
            <a:r>
              <a:rPr lang="en-US" dirty="0"/>
              <a:t>Ready to Bid?</a:t>
            </a:r>
            <a:br>
              <a:rPr lang="en-US" dirty="0"/>
            </a:br>
            <a:r>
              <a:rPr lang="en-US" dirty="0"/>
              <a:t>Where to start…..</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194</a:t>
            </a:fld>
            <a:endParaRPr lang="en-US">
              <a:solidFill>
                <a:prstClr val="black"/>
              </a:solidFill>
            </a:endParaRPr>
          </a:p>
        </p:txBody>
      </p:sp>
    </p:spTree>
    <p:extLst>
      <p:ext uri="{BB962C8B-B14F-4D97-AF65-F5344CB8AC3E}">
        <p14:creationId xmlns:p14="http://schemas.microsoft.com/office/powerpoint/2010/main" val="60705762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5066" y="1417638"/>
            <a:ext cx="10784417" cy="4525962"/>
          </a:xfrm>
        </p:spPr>
        <p:txBody>
          <a:bodyPr/>
          <a:lstStyle/>
          <a:p>
            <a:pPr>
              <a:lnSpc>
                <a:spcPct val="150000"/>
              </a:lnSpc>
            </a:pPr>
            <a:r>
              <a:rPr lang="en-US" sz="2400" dirty="0"/>
              <a:t>Invitation for Bid Content </a:t>
            </a:r>
            <a:r>
              <a:rPr lang="en-US" sz="2400" b="1" dirty="0"/>
              <a:t>SHALL</a:t>
            </a:r>
            <a:r>
              <a:rPr lang="en-US" sz="2400" dirty="0"/>
              <a:t> include the following items:</a:t>
            </a:r>
          </a:p>
          <a:p>
            <a:pPr lvl="1">
              <a:lnSpc>
                <a:spcPct val="150000"/>
              </a:lnSpc>
            </a:pPr>
            <a:r>
              <a:rPr lang="en-US" sz="2000" dirty="0"/>
              <a:t>(1) Instructions and information to bidders concerning the bid submission requirements, including the time and date set for receipt of bids, the address of the office to which bids are to be delivered, the maximum time for bid acceptance by the State, and any other special information. </a:t>
            </a:r>
          </a:p>
          <a:p>
            <a:pPr lvl="1">
              <a:lnSpc>
                <a:spcPct val="150000"/>
              </a:lnSpc>
            </a:pPr>
            <a:r>
              <a:rPr lang="en-US" sz="2000" dirty="0"/>
              <a:t>(2) The purchase description, evaluation factors, delivery or performance schedule, and such inspection and acceptance requirements as are not included in the purchase description. </a:t>
            </a:r>
          </a:p>
          <a:p>
            <a:pPr lvl="1">
              <a:lnSpc>
                <a:spcPct val="150000"/>
              </a:lnSpc>
            </a:pPr>
            <a:r>
              <a:rPr lang="en-US" sz="2000" dirty="0"/>
              <a:t>(3) The contract terms and conditions, including warranty and bonding or other security requirements, as applicable. </a:t>
            </a:r>
            <a:endParaRPr lang="en-US" sz="2800" dirty="0"/>
          </a:p>
          <a:p>
            <a:pPr>
              <a:lnSpc>
                <a:spcPct val="150000"/>
              </a:lnSpc>
            </a:pPr>
            <a:r>
              <a:rPr lang="en-US" sz="2400" dirty="0"/>
              <a:t>The failure to include the items listed above will be cause for rejection</a:t>
            </a:r>
          </a:p>
        </p:txBody>
      </p:sp>
      <p:sp>
        <p:nvSpPr>
          <p:cNvPr id="3" name="Title 2"/>
          <p:cNvSpPr>
            <a:spLocks noGrp="1"/>
          </p:cNvSpPr>
          <p:nvPr>
            <p:ph type="title"/>
          </p:nvPr>
        </p:nvSpPr>
        <p:spPr/>
        <p:txBody>
          <a:bodyPr/>
          <a:lstStyle/>
          <a:p>
            <a:r>
              <a:rPr lang="en-US" dirty="0"/>
              <a:t>Invitation for Bid Content</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195</a:t>
            </a:fld>
            <a:endParaRPr lang="en-US">
              <a:solidFill>
                <a:prstClr val="black"/>
              </a:solidFill>
            </a:endParaRPr>
          </a:p>
        </p:txBody>
      </p:sp>
    </p:spTree>
    <p:extLst>
      <p:ext uri="{BB962C8B-B14F-4D97-AF65-F5344CB8AC3E}">
        <p14:creationId xmlns:p14="http://schemas.microsoft.com/office/powerpoint/2010/main" val="228743957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65760" indent="-256032" fontAlgn="auto">
              <a:spcAft>
                <a:spcPts val="0"/>
              </a:spcAft>
              <a:buFont typeface="Wingdings 3"/>
              <a:buChar char=""/>
              <a:defRPr/>
            </a:pPr>
            <a:r>
              <a:rPr lang="en-US" dirty="0"/>
              <a:t>Public Notice</a:t>
            </a:r>
          </a:p>
          <a:p>
            <a:pPr marL="621792" lvl="1" fontAlgn="auto">
              <a:spcBef>
                <a:spcPts val="324"/>
              </a:spcBef>
              <a:spcAft>
                <a:spcPts val="0"/>
              </a:spcAft>
              <a:buFont typeface="Verdana"/>
              <a:buChar char="◦"/>
              <a:defRPr/>
            </a:pPr>
            <a:r>
              <a:rPr lang="en-US" dirty="0"/>
              <a:t>Public notice of Invitation for Bids when anticipated expenditure is more than $75,000, shall be made in compliance with Section 31-7-13(c), Mississippi Code of 1972, Annotated.</a:t>
            </a:r>
          </a:p>
          <a:p>
            <a:pPr marL="365760" indent="-256032" fontAlgn="auto">
              <a:spcAft>
                <a:spcPts val="0"/>
              </a:spcAft>
              <a:buFont typeface="Wingdings 3"/>
              <a:buChar char=""/>
              <a:defRPr/>
            </a:pPr>
            <a:r>
              <a:rPr lang="en-US" dirty="0"/>
              <a:t>Bid Opening</a:t>
            </a:r>
          </a:p>
          <a:p>
            <a:pPr marL="621792" lvl="1" fontAlgn="auto">
              <a:spcBef>
                <a:spcPts val="324"/>
              </a:spcBef>
              <a:spcAft>
                <a:spcPts val="0"/>
              </a:spcAft>
              <a:buFont typeface="Verdana"/>
              <a:buChar char="◦"/>
              <a:defRPr/>
            </a:pPr>
            <a:r>
              <a:rPr lang="en-US" dirty="0"/>
              <a:t>Bids shall be opened publicly in the presence of one or more witnesses at the time and place designated in the Invitation for Bids. The name of each bidder shall be recorded.  The amount of each bid and such other relevant information as may be specified by regulation may be recorded; the record and each bid shall be open to public inspection as provided in Section 1.108, Public Access to Procurement Information.</a:t>
            </a:r>
          </a:p>
        </p:txBody>
      </p:sp>
      <p:sp>
        <p:nvSpPr>
          <p:cNvPr id="2" name="Title 1"/>
          <p:cNvSpPr>
            <a:spLocks noGrp="1"/>
          </p:cNvSpPr>
          <p:nvPr>
            <p:ph type="title"/>
          </p:nvPr>
        </p:nvSpPr>
        <p:spPr/>
        <p:txBody>
          <a:bodyPr/>
          <a:lstStyle/>
          <a:p>
            <a:pPr fontAlgn="auto">
              <a:spcAft>
                <a:spcPts val="0"/>
              </a:spcAft>
              <a:defRPr/>
            </a:pPr>
            <a:r>
              <a:rPr lang="en-US" dirty="0"/>
              <a:t>Public Notice and Opening</a:t>
            </a:r>
          </a:p>
        </p:txBody>
      </p:sp>
      <p:sp>
        <p:nvSpPr>
          <p:cNvPr id="143362"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43363"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A5F907AB-B77B-4566-A457-D282A4551380}" type="slidenum">
              <a:rPr lang="en-US">
                <a:solidFill>
                  <a:prstClr val="black"/>
                </a:solidFill>
              </a:rPr>
              <a:pPr fontAlgn="base">
                <a:spcBef>
                  <a:spcPct val="0"/>
                </a:spcBef>
                <a:spcAft>
                  <a:spcPct val="0"/>
                </a:spcAft>
              </a:pPr>
              <a:t>196</a:t>
            </a:fld>
            <a:endParaRPr lang="en-US">
              <a:solidFill>
                <a:prstClr val="black"/>
              </a:solidFill>
            </a:endParaRPr>
          </a:p>
        </p:txBody>
      </p:sp>
    </p:spTree>
    <p:extLst>
      <p:ext uri="{BB962C8B-B14F-4D97-AF65-F5344CB8AC3E}">
        <p14:creationId xmlns:p14="http://schemas.microsoft.com/office/powerpoint/2010/main" val="363941782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Correction or Withdrawal</a:t>
            </a:r>
          </a:p>
        </p:txBody>
      </p:sp>
      <p:sp>
        <p:nvSpPr>
          <p:cNvPr id="145410"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45411"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D3FD367E-C4D3-49FF-8DE0-168A16941736}" type="slidenum">
              <a:rPr lang="en-US">
                <a:solidFill>
                  <a:prstClr val="black"/>
                </a:solidFill>
              </a:rPr>
              <a:pPr fontAlgn="base">
                <a:spcBef>
                  <a:spcPct val="0"/>
                </a:spcBef>
                <a:spcAft>
                  <a:spcPct val="0"/>
                </a:spcAft>
              </a:pPr>
              <a:t>197</a:t>
            </a:fld>
            <a:endParaRPr lang="en-US">
              <a:solidFill>
                <a:prstClr val="black"/>
              </a:solidFill>
            </a:endParaRPr>
          </a:p>
        </p:txBody>
      </p:sp>
      <p:sp>
        <p:nvSpPr>
          <p:cNvPr id="7" name="Content Placeholder 2"/>
          <p:cNvSpPr txBox="1">
            <a:spLocks/>
          </p:cNvSpPr>
          <p:nvPr/>
        </p:nvSpPr>
        <p:spPr bwMode="auto">
          <a:xfrm>
            <a:off x="690465" y="1295400"/>
            <a:ext cx="10891935"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760" indent="-256032" fontAlgn="auto">
              <a:spcAft>
                <a:spcPts val="0"/>
              </a:spcAft>
              <a:buFont typeface="Wingdings 3"/>
              <a:buChar char=""/>
              <a:defRPr/>
            </a:pPr>
            <a:r>
              <a:rPr lang="en-US" dirty="0"/>
              <a:t>Public Notice Correction or withdrawal of inadvertently erroneous bids before or after award, or cancellation of awards or contracts based on such bid mistakes shall be permitted in accordance with regulations </a:t>
            </a:r>
          </a:p>
          <a:p>
            <a:pPr marL="365760" indent="-256032" fontAlgn="auto">
              <a:spcAft>
                <a:spcPts val="0"/>
              </a:spcAft>
              <a:buFont typeface="Wingdings 3"/>
              <a:buChar char=""/>
              <a:defRPr/>
            </a:pPr>
            <a:r>
              <a:rPr lang="en-US" dirty="0"/>
              <a:t>After bid opening, no changes in bid prices or other provisions of bids prejudicial to the interest of the State or fair competition shall be permitted</a:t>
            </a:r>
          </a:p>
          <a:p>
            <a:pPr marL="365760" indent="-256032" fontAlgn="auto">
              <a:spcAft>
                <a:spcPts val="0"/>
              </a:spcAft>
              <a:buFont typeface="Wingdings 3"/>
              <a:buChar char=""/>
              <a:defRPr/>
            </a:pPr>
            <a:r>
              <a:rPr lang="en-US" dirty="0"/>
              <a:t>Except as provided by regulation, all decisions to permit the correction or withdrawal of bids, or to cancel awards or contracts based on bid mistakes shall be supported in writing</a:t>
            </a:r>
          </a:p>
          <a:p>
            <a:pPr marL="365760" indent="-256032" fontAlgn="auto">
              <a:spcAft>
                <a:spcPts val="0"/>
              </a:spcAft>
              <a:buFont typeface="Wingdings 3"/>
              <a:buChar char=""/>
              <a:defRPr/>
            </a:pPr>
            <a:endParaRPr lang="en-US" dirty="0"/>
          </a:p>
          <a:p>
            <a:pPr marL="365760" indent="-256032" fontAlgn="auto">
              <a:spcAft>
                <a:spcPts val="0"/>
              </a:spcAft>
              <a:buFont typeface="Wingdings 3"/>
              <a:buChar char=""/>
              <a:defRPr/>
            </a:pPr>
            <a:endParaRPr lang="en-US" dirty="0"/>
          </a:p>
          <a:p>
            <a:pPr marL="365760" indent="-256032" fontAlgn="auto">
              <a:spcAft>
                <a:spcPts val="0"/>
              </a:spcAft>
              <a:buFont typeface="Wingdings 3"/>
              <a:buChar char=""/>
              <a:defRPr/>
            </a:pPr>
            <a:endParaRPr lang="en-US" dirty="0"/>
          </a:p>
        </p:txBody>
      </p:sp>
    </p:spTree>
    <p:extLst>
      <p:ext uri="{BB962C8B-B14F-4D97-AF65-F5344CB8AC3E}">
        <p14:creationId xmlns:p14="http://schemas.microsoft.com/office/powerpoint/2010/main" val="94205356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Content Placeholder 2"/>
          <p:cNvSpPr>
            <a:spLocks noGrp="1"/>
          </p:cNvSpPr>
          <p:nvPr>
            <p:ph idx="1"/>
          </p:nvPr>
        </p:nvSpPr>
        <p:spPr/>
        <p:txBody>
          <a:bodyPr/>
          <a:lstStyle/>
          <a:p>
            <a:r>
              <a:rPr lang="en-US" sz="2400" dirty="0"/>
              <a:t>Bids shall be unconditionally accepted without alteration or correction, except as authorized by regulations</a:t>
            </a:r>
          </a:p>
          <a:p>
            <a:r>
              <a:rPr lang="en-US" sz="2400" dirty="0"/>
              <a:t>Bids shall be evaluated based on the requirements set forth in the Invitation for Bids</a:t>
            </a:r>
          </a:p>
          <a:p>
            <a:r>
              <a:rPr lang="en-US" sz="2400" dirty="0"/>
              <a:t>Those criteria that will affect the bid price and be considered in evaluation for award shall be objectively measurable </a:t>
            </a:r>
          </a:p>
          <a:p>
            <a:r>
              <a:rPr lang="en-US" sz="2400" dirty="0"/>
              <a:t>The Invitation for Bids shall set forth the evaluation criteria to be used</a:t>
            </a:r>
          </a:p>
          <a:p>
            <a:r>
              <a:rPr lang="en-US" sz="2400" u="sng" dirty="0"/>
              <a:t>No criteria may be used in evaluation that are not set forth in the Invitation for Bids</a:t>
            </a:r>
          </a:p>
        </p:txBody>
      </p:sp>
      <p:sp>
        <p:nvSpPr>
          <p:cNvPr id="2" name="Title 1"/>
          <p:cNvSpPr>
            <a:spLocks noGrp="1"/>
          </p:cNvSpPr>
          <p:nvPr>
            <p:ph type="title"/>
          </p:nvPr>
        </p:nvSpPr>
        <p:spPr/>
        <p:txBody>
          <a:bodyPr>
            <a:normAutofit/>
          </a:bodyPr>
          <a:lstStyle/>
          <a:p>
            <a:pPr fontAlgn="auto">
              <a:spcAft>
                <a:spcPts val="0"/>
              </a:spcAft>
              <a:defRPr/>
            </a:pPr>
            <a:r>
              <a:rPr lang="en-US" dirty="0"/>
              <a:t>Bid Acceptance &amp; Evaluation</a:t>
            </a:r>
          </a:p>
        </p:txBody>
      </p:sp>
      <p:sp>
        <p:nvSpPr>
          <p:cNvPr id="144386"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44387"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5657A015-23D9-4CB6-8CDB-B26565FD5627}" type="slidenum">
              <a:rPr lang="en-US">
                <a:solidFill>
                  <a:prstClr val="black"/>
                </a:solidFill>
              </a:rPr>
              <a:pPr fontAlgn="base">
                <a:spcBef>
                  <a:spcPct val="0"/>
                </a:spcBef>
                <a:spcAft>
                  <a:spcPct val="0"/>
                </a:spcAft>
              </a:pPr>
              <a:t>198</a:t>
            </a:fld>
            <a:endParaRPr lang="en-US">
              <a:solidFill>
                <a:prstClr val="black"/>
              </a:solidFill>
            </a:endParaRPr>
          </a:p>
        </p:txBody>
      </p:sp>
    </p:spTree>
    <p:extLst>
      <p:ext uri="{BB962C8B-B14F-4D97-AF65-F5344CB8AC3E}">
        <p14:creationId xmlns:p14="http://schemas.microsoft.com/office/powerpoint/2010/main" val="420498062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7255" y="1242147"/>
            <a:ext cx="10972800" cy="4525962"/>
          </a:xfrm>
        </p:spPr>
        <p:txBody>
          <a:bodyPr/>
          <a:lstStyle/>
          <a:p>
            <a:r>
              <a:rPr lang="en-US" sz="2000" dirty="0"/>
              <a:t>Generally speaking, the process is very similar</a:t>
            </a:r>
          </a:p>
          <a:p>
            <a:r>
              <a:rPr lang="en-US" sz="2000" dirty="0"/>
              <a:t>Invitations for Bids contain mostly the same information, with the addition of details about how bidders will be selected to participate in the auction, the request for quotes, and other details about the auction</a:t>
            </a:r>
          </a:p>
          <a:p>
            <a:r>
              <a:rPr lang="en-US" sz="2000" dirty="0"/>
              <a:t>OPTFM has all necessary information to conduct an auction on its website including a Bid Packet Template and a Timeline Example </a:t>
            </a:r>
          </a:p>
          <a:p>
            <a:endParaRPr lang="en-US" dirty="0"/>
          </a:p>
        </p:txBody>
      </p:sp>
      <p:sp>
        <p:nvSpPr>
          <p:cNvPr id="3" name="Title 2"/>
          <p:cNvSpPr>
            <a:spLocks noGrp="1"/>
          </p:cNvSpPr>
          <p:nvPr>
            <p:ph type="title"/>
          </p:nvPr>
        </p:nvSpPr>
        <p:spPr/>
        <p:txBody>
          <a:bodyPr/>
          <a:lstStyle/>
          <a:p>
            <a:r>
              <a:rPr lang="en-US" dirty="0"/>
              <a:t>How are Reverse Auctions Different?	</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199</a:t>
            </a:fld>
            <a:endParaRPr lang="en-US">
              <a:solidFill>
                <a:prstClr val="black"/>
              </a:solidFill>
            </a:endParaRPr>
          </a:p>
        </p:txBody>
      </p:sp>
      <p:pic>
        <p:nvPicPr>
          <p:cNvPr id="6" name="Picture 5"/>
          <p:cNvPicPr>
            <a:picLocks noChangeAspect="1"/>
          </p:cNvPicPr>
          <p:nvPr/>
        </p:nvPicPr>
        <p:blipFill>
          <a:blip r:embed="rId3"/>
          <a:stretch>
            <a:fillRect/>
          </a:stretch>
        </p:blipFill>
        <p:spPr>
          <a:xfrm>
            <a:off x="3582118" y="3427985"/>
            <a:ext cx="4100512" cy="2843022"/>
          </a:xfrm>
          <a:prstGeom prst="rect">
            <a:avLst/>
          </a:prstGeom>
        </p:spPr>
      </p:pic>
    </p:spTree>
    <p:extLst>
      <p:ext uri="{BB962C8B-B14F-4D97-AF65-F5344CB8AC3E}">
        <p14:creationId xmlns:p14="http://schemas.microsoft.com/office/powerpoint/2010/main" val="352821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Agenda</a:t>
            </a:r>
          </a:p>
          <a:p>
            <a:r>
              <a:rPr lang="en-US" dirty="0"/>
              <a:t>Housekeeping Reminders</a:t>
            </a:r>
          </a:p>
          <a:p>
            <a:pPr lvl="1"/>
            <a:r>
              <a:rPr lang="en-US" dirty="0"/>
              <a:t>Cell Phones</a:t>
            </a:r>
          </a:p>
          <a:p>
            <a:pPr lvl="1"/>
            <a:r>
              <a:rPr lang="en-US" dirty="0"/>
              <a:t>Lunch and Breaks</a:t>
            </a:r>
          </a:p>
          <a:p>
            <a:pPr lvl="1"/>
            <a:r>
              <a:rPr lang="en-US" dirty="0"/>
              <a:t>Restrooms </a:t>
            </a:r>
          </a:p>
          <a:p>
            <a:r>
              <a:rPr lang="en-US" dirty="0"/>
              <a:t>Test</a:t>
            </a:r>
          </a:p>
          <a:p>
            <a:r>
              <a:rPr lang="en-US" dirty="0"/>
              <a:t>Be Engaged!!</a:t>
            </a:r>
          </a:p>
          <a:p>
            <a:endParaRPr lang="en-US" dirty="0"/>
          </a:p>
          <a:p>
            <a:endParaRPr lang="en-US" dirty="0"/>
          </a:p>
          <a:p>
            <a:pPr lvl="1"/>
            <a:endParaRPr lang="en-US" dirty="0"/>
          </a:p>
          <a:p>
            <a:endParaRPr lang="en-US" dirty="0"/>
          </a:p>
        </p:txBody>
      </p:sp>
      <p:sp>
        <p:nvSpPr>
          <p:cNvPr id="3" name="Title 2"/>
          <p:cNvSpPr>
            <a:spLocks noGrp="1"/>
          </p:cNvSpPr>
          <p:nvPr>
            <p:ph type="title"/>
          </p:nvPr>
        </p:nvSpPr>
        <p:spPr/>
        <p:txBody>
          <a:bodyPr>
            <a:normAutofit/>
          </a:bodyPr>
          <a:lstStyle/>
          <a:p>
            <a:r>
              <a:rPr lang="en-US" dirty="0"/>
              <a:t>Introduction/General Information</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011252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"Equipment" shall be construed to include: automobiles, trucks, tractors, office appliances and all other equipment of every kind and description</a:t>
            </a:r>
          </a:p>
        </p:txBody>
      </p:sp>
      <p:sp>
        <p:nvSpPr>
          <p:cNvPr id="3" name="Title 2"/>
          <p:cNvSpPr>
            <a:spLocks noGrp="1"/>
          </p:cNvSpPr>
          <p:nvPr>
            <p:ph type="title"/>
          </p:nvPr>
        </p:nvSpPr>
        <p:spPr/>
        <p:txBody>
          <a:bodyPr/>
          <a:lstStyle/>
          <a:p>
            <a:r>
              <a:rPr lang="en-US" dirty="0"/>
              <a:t>Equipment</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21594918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Responsive Bidder – a person who has submitted a bid which conforms in all material respects to the Invitation for Bids</a:t>
            </a:r>
          </a:p>
          <a:p>
            <a:r>
              <a:rPr lang="en-US" dirty="0"/>
              <a:t>Responsible Bidder or – a person who has the capability in all respects to perform fully the contract requirements and the integrity and reliability which will assure good faith performance</a:t>
            </a:r>
          </a:p>
          <a:p>
            <a:pPr marL="109537" indent="0">
              <a:buNone/>
            </a:pPr>
            <a:endParaRPr lang="en-US" dirty="0"/>
          </a:p>
        </p:txBody>
      </p:sp>
      <p:sp>
        <p:nvSpPr>
          <p:cNvPr id="3" name="Title 2"/>
          <p:cNvSpPr>
            <a:spLocks noGrp="1"/>
          </p:cNvSpPr>
          <p:nvPr>
            <p:ph type="title"/>
          </p:nvPr>
        </p:nvSpPr>
        <p:spPr/>
        <p:txBody>
          <a:bodyPr/>
          <a:lstStyle/>
          <a:p>
            <a:r>
              <a:rPr lang="en-US" dirty="0"/>
              <a:t>Responsive vs. Responsible</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200</a:t>
            </a:fld>
            <a:endParaRPr lang="en-US">
              <a:solidFill>
                <a:prstClr val="black"/>
              </a:solidFill>
            </a:endParaRPr>
          </a:p>
        </p:txBody>
      </p:sp>
    </p:spTree>
    <p:extLst>
      <p:ext uri="{BB962C8B-B14F-4D97-AF65-F5344CB8AC3E}">
        <p14:creationId xmlns:p14="http://schemas.microsoft.com/office/powerpoint/2010/main" val="42465499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Content Placeholder 2"/>
          <p:cNvSpPr>
            <a:spLocks noGrp="1"/>
          </p:cNvSpPr>
          <p:nvPr>
            <p:ph idx="1"/>
          </p:nvPr>
        </p:nvSpPr>
        <p:spPr/>
        <p:txBody>
          <a:bodyPr/>
          <a:lstStyle/>
          <a:p>
            <a:r>
              <a:rPr lang="en-US" dirty="0"/>
              <a:t>The contract shall be awarded with reasonable promptness by written notice to the lowest responsible bidder whose bid meets the requirements and criteria set forth in the Invitation for Bids</a:t>
            </a:r>
          </a:p>
        </p:txBody>
      </p:sp>
      <p:sp>
        <p:nvSpPr>
          <p:cNvPr id="2" name="Title 1"/>
          <p:cNvSpPr>
            <a:spLocks noGrp="1"/>
          </p:cNvSpPr>
          <p:nvPr>
            <p:ph type="title"/>
          </p:nvPr>
        </p:nvSpPr>
        <p:spPr/>
        <p:txBody>
          <a:bodyPr/>
          <a:lstStyle/>
          <a:p>
            <a:pPr fontAlgn="auto">
              <a:spcAft>
                <a:spcPts val="0"/>
              </a:spcAft>
              <a:defRPr/>
            </a:pPr>
            <a:r>
              <a:rPr lang="en-US" dirty="0"/>
              <a:t>Award</a:t>
            </a:r>
          </a:p>
        </p:txBody>
      </p:sp>
      <p:sp>
        <p:nvSpPr>
          <p:cNvPr id="146434"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46435"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AFF84C24-2226-496F-AB5C-E09D685CE7DF}" type="slidenum">
              <a:rPr lang="en-US">
                <a:solidFill>
                  <a:prstClr val="black"/>
                </a:solidFill>
              </a:rPr>
              <a:pPr fontAlgn="base">
                <a:spcBef>
                  <a:spcPct val="0"/>
                </a:spcBef>
                <a:spcAft>
                  <a:spcPct val="0"/>
                </a:spcAft>
              </a:pPr>
              <a:t>201</a:t>
            </a:fld>
            <a:endParaRPr lang="en-US">
              <a:solidFill>
                <a:prstClr val="black"/>
              </a:solidFill>
            </a:endParaRPr>
          </a:p>
        </p:txBody>
      </p:sp>
    </p:spTree>
    <p:extLst>
      <p:ext uri="{BB962C8B-B14F-4D97-AF65-F5344CB8AC3E}">
        <p14:creationId xmlns:p14="http://schemas.microsoft.com/office/powerpoint/2010/main" val="108285946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Content Placeholder 2"/>
          <p:cNvSpPr>
            <a:spLocks noGrp="1"/>
          </p:cNvSpPr>
          <p:nvPr>
            <p:ph idx="1"/>
          </p:nvPr>
        </p:nvSpPr>
        <p:spPr/>
        <p:txBody>
          <a:bodyPr/>
          <a:lstStyle/>
          <a:p>
            <a:r>
              <a:rPr lang="en-US" dirty="0"/>
              <a:t>Use when determined in writing that the use of competitive sealed bidding is either not practicable or not advantageous to the State, a contract may be entered into by competitive sealed proposals </a:t>
            </a:r>
          </a:p>
          <a:p>
            <a:r>
              <a:rPr lang="en-US" dirty="0"/>
              <a:t>1st Prior approval must be obtained from the PPRB</a:t>
            </a:r>
          </a:p>
          <a:p>
            <a:r>
              <a:rPr lang="en-US" dirty="0"/>
              <a:t>Refer to Procurement Manual for specifics regarding advertising requirements, evaluation techniques, and award procedures.  </a:t>
            </a:r>
          </a:p>
          <a:p>
            <a:r>
              <a:rPr lang="en-US" dirty="0"/>
              <a:t>Many new requirements from HB 1109! (Sections 31-7-401 – 31-7-423 of the MS Code) </a:t>
            </a:r>
          </a:p>
        </p:txBody>
      </p:sp>
      <p:sp>
        <p:nvSpPr>
          <p:cNvPr id="2" name="Title 1"/>
          <p:cNvSpPr>
            <a:spLocks noGrp="1"/>
          </p:cNvSpPr>
          <p:nvPr>
            <p:ph type="title"/>
          </p:nvPr>
        </p:nvSpPr>
        <p:spPr/>
        <p:txBody>
          <a:bodyPr/>
          <a:lstStyle/>
          <a:p>
            <a:pPr fontAlgn="auto">
              <a:spcAft>
                <a:spcPts val="0"/>
              </a:spcAft>
              <a:defRPr/>
            </a:pPr>
            <a:r>
              <a:rPr lang="en-US" dirty="0"/>
              <a:t>Request for Proposals</a:t>
            </a:r>
          </a:p>
        </p:txBody>
      </p:sp>
      <p:sp>
        <p:nvSpPr>
          <p:cNvPr id="149506"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49507"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F1F920E0-60D8-4A9E-982E-47098840D8C4}" type="slidenum">
              <a:rPr lang="en-US">
                <a:solidFill>
                  <a:prstClr val="black"/>
                </a:solidFill>
              </a:rPr>
              <a:pPr fontAlgn="base">
                <a:spcBef>
                  <a:spcPct val="0"/>
                </a:spcBef>
                <a:spcAft>
                  <a:spcPct val="0"/>
                </a:spcAft>
              </a:pPr>
              <a:t>202</a:t>
            </a:fld>
            <a:endParaRPr lang="en-US">
              <a:solidFill>
                <a:prstClr val="black"/>
              </a:solidFill>
            </a:endParaRPr>
          </a:p>
        </p:txBody>
      </p:sp>
    </p:spTree>
    <p:extLst>
      <p:ext uri="{BB962C8B-B14F-4D97-AF65-F5344CB8AC3E}">
        <p14:creationId xmlns:p14="http://schemas.microsoft.com/office/powerpoint/2010/main" val="288251040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Content Placeholder 2"/>
          <p:cNvSpPr>
            <a:spLocks noGrp="1"/>
          </p:cNvSpPr>
          <p:nvPr>
            <p:ph idx="1"/>
          </p:nvPr>
        </p:nvSpPr>
        <p:spPr/>
        <p:txBody>
          <a:bodyPr/>
          <a:lstStyle/>
          <a:p>
            <a:r>
              <a:rPr lang="en-US" sz="2800" dirty="0"/>
              <a:t>The term “practicable” denotes what may be accomplished or put into practical application</a:t>
            </a:r>
          </a:p>
          <a:p>
            <a:r>
              <a:rPr lang="en-US" sz="2800" dirty="0"/>
              <a:t>“Advantageous” denotes a judgmental assessment of what is in the State’s best interest</a:t>
            </a:r>
          </a:p>
          <a:p>
            <a:r>
              <a:rPr lang="en-US" sz="2800" dirty="0"/>
              <a:t>Competitive sealed bidding may be practicable; that is, reasonably possible but not necessarily advantageous; that is, in the State’s best interest</a:t>
            </a:r>
          </a:p>
        </p:txBody>
      </p:sp>
      <p:sp>
        <p:nvSpPr>
          <p:cNvPr id="2" name="Title 1"/>
          <p:cNvSpPr>
            <a:spLocks noGrp="1"/>
          </p:cNvSpPr>
          <p:nvPr>
            <p:ph type="title"/>
          </p:nvPr>
        </p:nvSpPr>
        <p:spPr/>
        <p:txBody>
          <a:bodyPr>
            <a:normAutofit fontScale="90000"/>
          </a:bodyPr>
          <a:lstStyle/>
          <a:p>
            <a:pPr fontAlgn="auto">
              <a:spcAft>
                <a:spcPts val="0"/>
              </a:spcAft>
              <a:defRPr/>
            </a:pPr>
            <a:r>
              <a:rPr lang="en-US" dirty="0"/>
              <a:t>“Practicable” Distinguished from “Advantageous”</a:t>
            </a:r>
          </a:p>
        </p:txBody>
      </p:sp>
      <p:sp>
        <p:nvSpPr>
          <p:cNvPr id="154626"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54627"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573B7070-F5B1-4EBD-AD17-F1DDD025D372}" type="slidenum">
              <a:rPr lang="en-US">
                <a:solidFill>
                  <a:prstClr val="black"/>
                </a:solidFill>
              </a:rPr>
              <a:pPr fontAlgn="base">
                <a:spcBef>
                  <a:spcPct val="0"/>
                </a:spcBef>
                <a:spcAft>
                  <a:spcPct val="0"/>
                </a:spcAft>
              </a:pPr>
              <a:t>203</a:t>
            </a:fld>
            <a:endParaRPr lang="en-US">
              <a:solidFill>
                <a:prstClr val="black"/>
              </a:solidFill>
            </a:endParaRPr>
          </a:p>
        </p:txBody>
      </p:sp>
    </p:spTree>
    <p:extLst>
      <p:ext uri="{BB962C8B-B14F-4D97-AF65-F5344CB8AC3E}">
        <p14:creationId xmlns:p14="http://schemas.microsoft.com/office/powerpoint/2010/main" val="253616953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0383" y="1417638"/>
            <a:ext cx="10235681" cy="4462462"/>
          </a:xfrm>
        </p:spPr>
        <p:txBody>
          <a:bodyPr>
            <a:normAutofit/>
          </a:bodyPr>
          <a:lstStyle/>
          <a:p>
            <a:pPr>
              <a:defRPr/>
            </a:pPr>
            <a:r>
              <a:rPr lang="en-US" dirty="0"/>
              <a:t>Discussions may be conducted with responsible offerors who are reasonably susceptible of being selected for award </a:t>
            </a:r>
          </a:p>
          <a:p>
            <a:pPr>
              <a:defRPr/>
            </a:pPr>
            <a:r>
              <a:rPr lang="en-US" dirty="0"/>
              <a:t>Offerors shall be accorded fair and equal treatment with respect to any opportunity for discussion and revision of proposals</a:t>
            </a:r>
          </a:p>
          <a:p>
            <a:r>
              <a:rPr lang="en-US" dirty="0"/>
              <a:t>Award shall be made to the responsible offeror whose proposal is determined in writing to be the most advantageous to the State </a:t>
            </a:r>
          </a:p>
          <a:p>
            <a:r>
              <a:rPr lang="en-US" dirty="0"/>
              <a:t>No other factors or criteria (other than those identified in the proposal) shall be used in the evaluation</a:t>
            </a:r>
          </a:p>
          <a:p>
            <a:r>
              <a:rPr lang="en-US" dirty="0"/>
              <a:t>Public Records Act</a:t>
            </a:r>
          </a:p>
          <a:p>
            <a:pPr marL="365760" indent="-256032" fontAlgn="auto">
              <a:spcAft>
                <a:spcPts val="0"/>
              </a:spcAft>
              <a:buFont typeface="Wingdings 3"/>
              <a:buChar char=""/>
              <a:defRPr/>
            </a:pPr>
            <a:endParaRPr lang="en-US" dirty="0"/>
          </a:p>
        </p:txBody>
      </p:sp>
      <p:sp>
        <p:nvSpPr>
          <p:cNvPr id="2" name="Title 1"/>
          <p:cNvSpPr>
            <a:spLocks noGrp="1"/>
          </p:cNvSpPr>
          <p:nvPr>
            <p:ph type="title"/>
          </p:nvPr>
        </p:nvSpPr>
        <p:spPr/>
        <p:txBody>
          <a:bodyPr/>
          <a:lstStyle/>
          <a:p>
            <a:pPr fontAlgn="auto">
              <a:spcAft>
                <a:spcPts val="0"/>
              </a:spcAft>
              <a:defRPr/>
            </a:pPr>
            <a:r>
              <a:rPr lang="en-US" dirty="0"/>
              <a:t>  General RFP Information</a:t>
            </a:r>
          </a:p>
        </p:txBody>
      </p:sp>
      <p:sp>
        <p:nvSpPr>
          <p:cNvPr id="152578"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52579"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FED97B8B-A99E-4F26-82B6-D83B46E682F9}" type="slidenum">
              <a:rPr lang="en-US">
                <a:solidFill>
                  <a:prstClr val="black"/>
                </a:solidFill>
              </a:rPr>
              <a:pPr fontAlgn="base">
                <a:spcBef>
                  <a:spcPct val="0"/>
                </a:spcBef>
                <a:spcAft>
                  <a:spcPct val="0"/>
                </a:spcAft>
              </a:pPr>
              <a:t>204</a:t>
            </a:fld>
            <a:endParaRPr lang="en-US">
              <a:solidFill>
                <a:prstClr val="black"/>
              </a:solidFill>
            </a:endParaRPr>
          </a:p>
        </p:txBody>
      </p:sp>
    </p:spTree>
    <p:extLst>
      <p:ext uri="{BB962C8B-B14F-4D97-AF65-F5344CB8AC3E}">
        <p14:creationId xmlns:p14="http://schemas.microsoft.com/office/powerpoint/2010/main" val="78203078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a:t>
            </a:r>
            <a:r>
              <a:rPr lang="en-US" sz="3600" dirty="0"/>
              <a:t>Difference between IFB &amp; RFP</a:t>
            </a:r>
            <a:endParaRPr lang="en-US" dirty="0"/>
          </a:p>
        </p:txBody>
      </p:sp>
      <p:sp>
        <p:nvSpPr>
          <p:cNvPr id="6" name="Text Placeholder 5"/>
          <p:cNvSpPr>
            <a:spLocks noGrp="1"/>
          </p:cNvSpPr>
          <p:nvPr>
            <p:ph type="body" idx="1"/>
          </p:nvPr>
        </p:nvSpPr>
        <p:spPr>
          <a:xfrm>
            <a:off x="1981200" y="1416050"/>
            <a:ext cx="4040188" cy="762000"/>
          </a:xfrm>
        </p:spPr>
        <p:txBody>
          <a:bodyPr/>
          <a:lstStyle/>
          <a:p>
            <a:r>
              <a:rPr lang="en-US" dirty="0"/>
              <a:t>Invitation for Bid (IFB)</a:t>
            </a:r>
          </a:p>
        </p:txBody>
      </p:sp>
      <p:sp>
        <p:nvSpPr>
          <p:cNvPr id="7" name="Text Placeholder 6"/>
          <p:cNvSpPr>
            <a:spLocks noGrp="1"/>
          </p:cNvSpPr>
          <p:nvPr>
            <p:ph type="body" sz="half" idx="3"/>
          </p:nvPr>
        </p:nvSpPr>
        <p:spPr>
          <a:xfrm>
            <a:off x="6304382" y="1416050"/>
            <a:ext cx="4041775" cy="762000"/>
          </a:xfrm>
        </p:spPr>
        <p:txBody>
          <a:bodyPr/>
          <a:lstStyle/>
          <a:p>
            <a:r>
              <a:rPr lang="en-US" dirty="0"/>
              <a:t>Request for Proposals (RFP)</a:t>
            </a:r>
          </a:p>
        </p:txBody>
      </p:sp>
      <p:sp>
        <p:nvSpPr>
          <p:cNvPr id="2" name="Content Placeholder 1"/>
          <p:cNvSpPr>
            <a:spLocks noGrp="1"/>
          </p:cNvSpPr>
          <p:nvPr>
            <p:ph sz="quarter" idx="2"/>
          </p:nvPr>
        </p:nvSpPr>
        <p:spPr>
          <a:xfrm>
            <a:off x="2048885" y="2438732"/>
            <a:ext cx="4040188" cy="3941763"/>
          </a:xfrm>
        </p:spPr>
        <p:txBody>
          <a:bodyPr/>
          <a:lstStyle/>
          <a:p>
            <a:r>
              <a:rPr lang="en-US" dirty="0"/>
              <a:t>IFB may be used to procure high-cost items with easily definable characteristics</a:t>
            </a:r>
          </a:p>
          <a:p>
            <a:r>
              <a:rPr lang="en-US" dirty="0"/>
              <a:t>IFB may be used when “what” and “how” is known</a:t>
            </a:r>
          </a:p>
          <a:p>
            <a:r>
              <a:rPr lang="en-US" dirty="0"/>
              <a:t>Any state agency can issue an IFB </a:t>
            </a:r>
          </a:p>
          <a:p>
            <a:r>
              <a:rPr lang="en-US" dirty="0"/>
              <a:t>Remember reverse auction is the primary method of receiving bids </a:t>
            </a:r>
          </a:p>
          <a:p>
            <a:endParaRPr lang="en-US" dirty="0"/>
          </a:p>
        </p:txBody>
      </p:sp>
      <p:sp>
        <p:nvSpPr>
          <p:cNvPr id="8" name="Content Placeholder 7"/>
          <p:cNvSpPr>
            <a:spLocks noGrp="1"/>
          </p:cNvSpPr>
          <p:nvPr>
            <p:ph sz="quarter" idx="4"/>
          </p:nvPr>
        </p:nvSpPr>
        <p:spPr>
          <a:xfrm>
            <a:off x="6219177" y="2332586"/>
            <a:ext cx="4041775" cy="3941763"/>
          </a:xfrm>
        </p:spPr>
        <p:txBody>
          <a:bodyPr/>
          <a:lstStyle/>
          <a:p>
            <a:r>
              <a:rPr lang="en-US" dirty="0"/>
              <a:t>RFP may be used when the award will be based on more than price alone </a:t>
            </a:r>
          </a:p>
          <a:p>
            <a:r>
              <a:rPr lang="en-US" dirty="0"/>
              <a:t>RFP may be used when  “what” is known but not “how” or “how” may vary from one vendor to another</a:t>
            </a:r>
          </a:p>
          <a:p>
            <a:r>
              <a:rPr lang="en-US" dirty="0"/>
              <a:t>Only Certified Purchasing Offices can issue a RFP without prior approval from PPRB	</a:t>
            </a:r>
          </a:p>
          <a:p>
            <a:endParaRPr lang="en-US" dirty="0"/>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205</a:t>
            </a:fld>
            <a:endParaRPr lang="en-US">
              <a:solidFill>
                <a:prstClr val="black"/>
              </a:solidFill>
            </a:endParaRPr>
          </a:p>
        </p:txBody>
      </p:sp>
    </p:spTree>
    <p:extLst>
      <p:ext uri="{BB962C8B-B14F-4D97-AF65-F5344CB8AC3E}">
        <p14:creationId xmlns:p14="http://schemas.microsoft.com/office/powerpoint/2010/main" val="116011038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accordance with Chapter 3, Section 3.107.18 of the Manual, the Agency Procurement Officer is authorized to provide debriefings that furnish the basis of the source selection decision and contract award. Debriefings may only be conducted when utilizing the competitive sealed proposal process as authorized in Chapter 3, Section 3.107. </a:t>
            </a:r>
          </a:p>
        </p:txBody>
      </p:sp>
      <p:sp>
        <p:nvSpPr>
          <p:cNvPr id="3" name="Title 2"/>
          <p:cNvSpPr>
            <a:spLocks noGrp="1"/>
          </p:cNvSpPr>
          <p:nvPr>
            <p:ph type="title"/>
          </p:nvPr>
        </p:nvSpPr>
        <p:spPr/>
        <p:txBody>
          <a:bodyPr/>
          <a:lstStyle/>
          <a:p>
            <a:r>
              <a:rPr lang="en-US" dirty="0"/>
              <a:t>Debriefings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206</a:t>
            </a:fld>
            <a:endParaRPr lang="en-US">
              <a:solidFill>
                <a:prstClr val="black"/>
              </a:solidFill>
            </a:endParaRPr>
          </a:p>
        </p:txBody>
      </p:sp>
    </p:spTree>
    <p:extLst>
      <p:ext uri="{BB962C8B-B14F-4D97-AF65-F5344CB8AC3E}">
        <p14:creationId xmlns:p14="http://schemas.microsoft.com/office/powerpoint/2010/main" val="202502884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Break into groups to complete “Right item specification activity”</a:t>
            </a:r>
          </a:p>
        </p:txBody>
      </p:sp>
      <p:sp>
        <p:nvSpPr>
          <p:cNvPr id="3" name="Title 2"/>
          <p:cNvSpPr>
            <a:spLocks noGrp="1"/>
          </p:cNvSpPr>
          <p:nvPr>
            <p:ph type="title"/>
          </p:nvPr>
        </p:nvSpPr>
        <p:spPr/>
        <p:txBody>
          <a:bodyPr/>
          <a:lstStyle/>
          <a:p>
            <a:r>
              <a:rPr lang="en-US" dirty="0"/>
              <a:t>Activity</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207</a:t>
            </a:fld>
            <a:endParaRPr lang="en-US">
              <a:solidFill>
                <a:prstClr val="black"/>
              </a:solidFill>
            </a:endParaRPr>
          </a:p>
        </p:txBody>
      </p:sp>
      <p:pic>
        <p:nvPicPr>
          <p:cNvPr id="1026" name="Picture 2" descr="Image result for back ho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897" y="2208972"/>
            <a:ext cx="5792434" cy="3224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410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SP577327\Local Settings\Temporary Internet Files\Content.IE5\B2UPH64W\MP900315598[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38601" y="1981201"/>
            <a:ext cx="4193359" cy="29912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normAutofit fontScale="90000"/>
          </a:bodyPr>
          <a:lstStyle/>
          <a:p>
            <a:pPr algn="ctr" fontAlgn="auto">
              <a:spcAft>
                <a:spcPts val="0"/>
              </a:spcAft>
              <a:defRPr/>
            </a:pPr>
            <a:r>
              <a:rPr lang="en-US" dirty="0"/>
              <a:t>Review Questions</a:t>
            </a:r>
            <a:br>
              <a:rPr lang="en-US" dirty="0"/>
            </a:br>
            <a:r>
              <a:rPr lang="en-US" dirty="0"/>
              <a:t>Page -129-</a:t>
            </a:r>
          </a:p>
        </p:txBody>
      </p:sp>
      <p:sp>
        <p:nvSpPr>
          <p:cNvPr id="192513"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92514"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985A0143-C928-497B-9F3E-9D9D516BFFF4}" type="slidenum">
              <a:rPr lang="en-US">
                <a:solidFill>
                  <a:prstClr val="black"/>
                </a:solidFill>
              </a:rPr>
              <a:pPr fontAlgn="base">
                <a:spcBef>
                  <a:spcPct val="0"/>
                </a:spcBef>
                <a:spcAft>
                  <a:spcPct val="0"/>
                </a:spcAft>
              </a:pPr>
              <a:t>208</a:t>
            </a:fld>
            <a:endParaRPr lang="en-US">
              <a:solidFill>
                <a:prstClr val="black"/>
              </a:solidFill>
            </a:endParaRPr>
          </a:p>
        </p:txBody>
      </p:sp>
    </p:spTree>
    <p:extLst>
      <p:ext uri="{BB962C8B-B14F-4D97-AF65-F5344CB8AC3E}">
        <p14:creationId xmlns:p14="http://schemas.microsoft.com/office/powerpoint/2010/main" val="3499170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Desks, chairs, tables, seats, filing cabinets, bookcases and all other items of a similar nature as well as dormitory furniture, appliances, carpets and all other items of personal property generally referred to as home, office or school furniture</a:t>
            </a:r>
          </a:p>
        </p:txBody>
      </p:sp>
      <p:sp>
        <p:nvSpPr>
          <p:cNvPr id="3" name="Title 2"/>
          <p:cNvSpPr>
            <a:spLocks noGrp="1"/>
          </p:cNvSpPr>
          <p:nvPr>
            <p:ph type="title"/>
          </p:nvPr>
        </p:nvSpPr>
        <p:spPr/>
        <p:txBody>
          <a:bodyPr/>
          <a:lstStyle/>
          <a:p>
            <a:r>
              <a:rPr lang="en-US" dirty="0"/>
              <a:t>Furniture</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136098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SP577327\Local Settings\Temporary Internet Files\Content.IE5\B2UPH64W\MP900315598[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38601" y="1981201"/>
            <a:ext cx="4193359" cy="29912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56684" y="734585"/>
            <a:ext cx="10972800" cy="1143000"/>
          </a:xfrm>
        </p:spPr>
        <p:txBody>
          <a:bodyPr>
            <a:normAutofit fontScale="90000"/>
          </a:bodyPr>
          <a:lstStyle/>
          <a:p>
            <a:pPr algn="ctr" fontAlgn="auto">
              <a:spcAft>
                <a:spcPts val="0"/>
              </a:spcAft>
              <a:defRPr/>
            </a:pPr>
            <a:r>
              <a:rPr lang="en-US" dirty="0"/>
              <a:t>Review Questions</a:t>
            </a:r>
            <a:br>
              <a:rPr lang="en-US" dirty="0"/>
            </a:br>
            <a:r>
              <a:rPr lang="en-US" dirty="0"/>
              <a:t>Page -27-</a:t>
            </a:r>
            <a:br>
              <a:rPr lang="en-US" dirty="0"/>
            </a:br>
            <a:endParaRPr lang="en-US" dirty="0"/>
          </a:p>
        </p:txBody>
      </p:sp>
      <p:sp>
        <p:nvSpPr>
          <p:cNvPr id="192513"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192514"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5A0143-C928-497B-9F3E-9D9D516BFFF4}"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430844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Users\Samuel L. Washington\AppData\Local\Microsoft\Windows\Temporary Internet Files\Content.IE5\088QL114\MP900401794[1].jpg"/>
          <p:cNvPicPr>
            <a:picLocks noGrp="1" noChangeAspect="1" noChangeArrowheads="1"/>
          </p:cNvPicPr>
          <p:nvPr>
            <p:ph idx="1"/>
          </p:nvPr>
        </p:nvPicPr>
        <p:blipFill>
          <a:blip r:embed="rId3"/>
          <a:srcRect/>
          <a:stretch>
            <a:fillRect/>
          </a:stretch>
        </p:blipFill>
        <p:spPr>
          <a:xfrm>
            <a:off x="6096000" y="1676400"/>
            <a:ext cx="4343400" cy="4152900"/>
          </a:xfrm>
        </p:spPr>
      </p:pic>
      <p:sp>
        <p:nvSpPr>
          <p:cNvPr id="28674"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28675"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BDE41D-906D-4775-AA74-427D35A71E1F}"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Title 4"/>
          <p:cNvSpPr>
            <a:spLocks noGrp="1"/>
          </p:cNvSpPr>
          <p:nvPr>
            <p:ph type="title"/>
          </p:nvPr>
        </p:nvSpPr>
        <p:spPr/>
        <p:txBody>
          <a:bodyPr/>
          <a:lstStyle/>
          <a:p>
            <a:pPr algn="ctr" fontAlgn="auto">
              <a:spcAft>
                <a:spcPts val="0"/>
              </a:spcAft>
              <a:defRPr/>
            </a:pPr>
            <a:r>
              <a:rPr lang="en-US" dirty="0"/>
              <a:t>IT’S THE LAW</a:t>
            </a:r>
          </a:p>
        </p:txBody>
      </p:sp>
      <p:sp>
        <p:nvSpPr>
          <p:cNvPr id="28677" name="Text Placeholder 6"/>
          <p:cNvSpPr>
            <a:spLocks noGrp="1"/>
          </p:cNvSpPr>
          <p:nvPr>
            <p:ph type="body" idx="4294967295"/>
          </p:nvPr>
        </p:nvSpPr>
        <p:spPr>
          <a:xfrm>
            <a:off x="2209800" y="1447800"/>
            <a:ext cx="3733800" cy="1454150"/>
          </a:xfrm>
        </p:spPr>
        <p:txBody>
          <a:bodyPr/>
          <a:lstStyle/>
          <a:p>
            <a:r>
              <a:rPr lang="en-US" dirty="0"/>
              <a:t>Mississippi Purchasing Laws</a:t>
            </a:r>
          </a:p>
          <a:p>
            <a:r>
              <a:rPr lang="en-US" dirty="0"/>
              <a:t>Legal and Contractual Issues</a:t>
            </a:r>
          </a:p>
        </p:txBody>
      </p:sp>
    </p:spTree>
    <p:extLst>
      <p:ext uri="{BB962C8B-B14F-4D97-AF65-F5344CB8AC3E}">
        <p14:creationId xmlns:p14="http://schemas.microsoft.com/office/powerpoint/2010/main" val="4093495932"/>
      </p:ext>
    </p:extLst>
  </p:cSld>
  <p:clrMapOvr>
    <a:masterClrMapping/>
  </p:clrMapOvr>
  <p:transition>
    <p:pull dir="l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a:spLocks noGrp="1"/>
          </p:cNvSpPr>
          <p:nvPr>
            <p:ph idx="1"/>
          </p:nvPr>
        </p:nvSpPr>
        <p:spPr/>
        <p:txBody>
          <a:bodyPr/>
          <a:lstStyle/>
          <a:p>
            <a:r>
              <a:rPr lang="en-US" dirty="0"/>
              <a:t>Identify the most common laws from the Mississippi Code of 1972 Annotated pertaining to purchasing</a:t>
            </a:r>
          </a:p>
          <a:p>
            <a:r>
              <a:rPr lang="en-US" dirty="0"/>
              <a:t>Explain the applicability of each section of law</a:t>
            </a:r>
          </a:p>
          <a:p>
            <a:r>
              <a:rPr lang="en-US" dirty="0"/>
              <a:t>Discuss protests and actions required by agencies</a:t>
            </a:r>
          </a:p>
          <a:p>
            <a:r>
              <a:rPr lang="en-US" dirty="0"/>
              <a:t>Understand suspensions and debarment</a:t>
            </a:r>
          </a:p>
          <a:p>
            <a:r>
              <a:rPr lang="en-US" dirty="0"/>
              <a:t>Legal and Contractual Remedies</a:t>
            </a:r>
          </a:p>
          <a:p>
            <a:pPr marL="109537" indent="0">
              <a:buNone/>
            </a:pPr>
            <a:endParaRPr lang="en-US" dirty="0"/>
          </a:p>
        </p:txBody>
      </p:sp>
      <p:sp>
        <p:nvSpPr>
          <p:cNvPr id="29698"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29699"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FFD8D52-6ACC-4AC4-85BB-50E5B6B4B628}"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Title 4"/>
          <p:cNvSpPr>
            <a:spLocks noGrp="1"/>
          </p:cNvSpPr>
          <p:nvPr>
            <p:ph type="title"/>
          </p:nvPr>
        </p:nvSpPr>
        <p:spPr/>
        <p:txBody>
          <a:bodyPr/>
          <a:lstStyle/>
          <a:p>
            <a:pPr fontAlgn="auto">
              <a:spcAft>
                <a:spcPts val="0"/>
              </a:spcAft>
              <a:defRPr/>
            </a:pPr>
            <a:r>
              <a:rPr lang="en-US" dirty="0"/>
              <a:t>Unit Objectives</a:t>
            </a:r>
          </a:p>
        </p:txBody>
      </p:sp>
    </p:spTree>
    <p:extLst>
      <p:ext uri="{BB962C8B-B14F-4D97-AF65-F5344CB8AC3E}">
        <p14:creationId xmlns:p14="http://schemas.microsoft.com/office/powerpoint/2010/main" val="1757751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65760" indent="-256032" fontAlgn="auto">
              <a:spcAft>
                <a:spcPts val="0"/>
              </a:spcAft>
              <a:buFont typeface="Wingdings 3"/>
              <a:buChar char=""/>
              <a:defRPr/>
            </a:pPr>
            <a:r>
              <a:rPr lang="en-US" sz="2400" dirty="0"/>
              <a:t>MS Code section 31-7-1</a:t>
            </a:r>
          </a:p>
          <a:p>
            <a:pPr marL="621792" lvl="1" fontAlgn="auto">
              <a:spcBef>
                <a:spcPts val="324"/>
              </a:spcBef>
              <a:spcAft>
                <a:spcPts val="0"/>
              </a:spcAft>
              <a:buFont typeface="Verdana"/>
              <a:buChar char="◦"/>
              <a:defRPr/>
            </a:pPr>
            <a:r>
              <a:rPr lang="en-US" sz="2400" dirty="0"/>
              <a:t>Defines common terms used in purchasing</a:t>
            </a:r>
          </a:p>
          <a:p>
            <a:pPr marL="365760" indent="-256032" fontAlgn="auto">
              <a:spcAft>
                <a:spcPts val="0"/>
              </a:spcAft>
              <a:buFont typeface="Wingdings 3"/>
              <a:buChar char=""/>
              <a:defRPr/>
            </a:pPr>
            <a:r>
              <a:rPr lang="en-US" sz="2400" dirty="0"/>
              <a:t>MS Code section 31-7-3</a:t>
            </a:r>
          </a:p>
          <a:p>
            <a:pPr marL="621792" lvl="1" fontAlgn="auto">
              <a:spcBef>
                <a:spcPts val="324"/>
              </a:spcBef>
              <a:spcAft>
                <a:spcPts val="0"/>
              </a:spcAft>
              <a:buFont typeface="Verdana"/>
              <a:buChar char="◦"/>
              <a:defRPr/>
            </a:pPr>
            <a:r>
              <a:rPr lang="en-US" sz="2400" dirty="0"/>
              <a:t>Grants administrative authority to DFA</a:t>
            </a:r>
          </a:p>
          <a:p>
            <a:pPr marL="365760" indent="-256032" fontAlgn="auto">
              <a:spcAft>
                <a:spcPts val="0"/>
              </a:spcAft>
              <a:buFont typeface="Wingdings 3"/>
              <a:buChar char=""/>
              <a:defRPr/>
            </a:pPr>
            <a:r>
              <a:rPr lang="en-US" sz="2400" dirty="0"/>
              <a:t>MS Code section 31-7-5</a:t>
            </a:r>
          </a:p>
          <a:p>
            <a:pPr marL="621792" lvl="1" fontAlgn="auto">
              <a:spcBef>
                <a:spcPts val="324"/>
              </a:spcBef>
              <a:spcAft>
                <a:spcPts val="0"/>
              </a:spcAft>
              <a:buFont typeface="Verdana"/>
              <a:buChar char="◦"/>
              <a:defRPr/>
            </a:pPr>
            <a:r>
              <a:rPr lang="en-US" sz="2400" dirty="0"/>
              <a:t>Directs DFA to establish rules and regulations governing its operations, establishes OPTFM</a:t>
            </a:r>
          </a:p>
          <a:p>
            <a:pPr marL="365760" indent="-256032" fontAlgn="auto">
              <a:spcAft>
                <a:spcPts val="0"/>
              </a:spcAft>
              <a:buFont typeface="Wingdings 3"/>
              <a:buChar char=""/>
              <a:defRPr/>
            </a:pPr>
            <a:r>
              <a:rPr lang="en-US" sz="2400" dirty="0"/>
              <a:t>MS Code section 31-7-7</a:t>
            </a:r>
          </a:p>
          <a:p>
            <a:pPr marL="621792" lvl="1" fontAlgn="auto">
              <a:spcBef>
                <a:spcPts val="324"/>
              </a:spcBef>
              <a:spcAft>
                <a:spcPts val="0"/>
              </a:spcAft>
              <a:buFont typeface="Verdana"/>
              <a:buChar char="◦"/>
              <a:defRPr/>
            </a:pPr>
            <a:r>
              <a:rPr lang="en-US" sz="2400" dirty="0"/>
              <a:t>Prescribes duties for the Office of General Services (DFA)</a:t>
            </a:r>
          </a:p>
          <a:p>
            <a:pPr marL="365760" indent="-256032" fontAlgn="auto">
              <a:spcAft>
                <a:spcPts val="0"/>
              </a:spcAft>
              <a:buFont typeface="Wingdings 3"/>
              <a:buChar char=""/>
              <a:defRPr/>
            </a:pPr>
            <a:r>
              <a:rPr lang="en-US" sz="2400" dirty="0"/>
              <a:t>MS Code section 31-7-9</a:t>
            </a:r>
          </a:p>
          <a:p>
            <a:pPr marL="621792" lvl="1" fontAlgn="auto">
              <a:spcBef>
                <a:spcPts val="324"/>
              </a:spcBef>
              <a:spcAft>
                <a:spcPts val="0"/>
              </a:spcAft>
              <a:buFont typeface="Verdana"/>
              <a:buChar char="◦"/>
              <a:defRPr/>
            </a:pPr>
            <a:r>
              <a:rPr lang="en-US" sz="2400" dirty="0"/>
              <a:t>Grants authority to OPTFM to develop purchasing regulations for agencies and governing authorities, subject to approval by PPRB</a:t>
            </a:r>
          </a:p>
          <a:p>
            <a:pPr marL="621792" lvl="1" fontAlgn="auto">
              <a:spcBef>
                <a:spcPts val="324"/>
              </a:spcBef>
              <a:spcAft>
                <a:spcPts val="0"/>
              </a:spcAft>
              <a:buFont typeface="Verdana"/>
              <a:buChar char="◦"/>
              <a:defRPr/>
            </a:pPr>
            <a:endParaRPr lang="en-US" dirty="0"/>
          </a:p>
          <a:p>
            <a:pPr marL="393192" lvl="1" indent="0" fontAlgn="auto">
              <a:spcBef>
                <a:spcPts val="324"/>
              </a:spcBef>
              <a:spcAft>
                <a:spcPts val="0"/>
              </a:spcAft>
              <a:buNone/>
              <a:defRPr/>
            </a:pPr>
            <a:endParaRPr lang="en-US" sz="1300" dirty="0"/>
          </a:p>
        </p:txBody>
      </p:sp>
      <p:sp>
        <p:nvSpPr>
          <p:cNvPr id="30722"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30723"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C24BECA-9FD2-4617-AE6F-E49CB8CC709C}"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Title 4"/>
          <p:cNvSpPr>
            <a:spLocks noGrp="1"/>
          </p:cNvSpPr>
          <p:nvPr>
            <p:ph type="title"/>
          </p:nvPr>
        </p:nvSpPr>
        <p:spPr/>
        <p:txBody>
          <a:bodyPr>
            <a:normAutofit/>
          </a:bodyPr>
          <a:lstStyle/>
          <a:p>
            <a:pPr fontAlgn="auto">
              <a:spcAft>
                <a:spcPts val="0"/>
              </a:spcAft>
              <a:defRPr/>
            </a:pPr>
            <a:r>
              <a:rPr lang="en-US" sz="3400" dirty="0"/>
              <a:t>Primary Laws Governing Purchasing</a:t>
            </a:r>
          </a:p>
        </p:txBody>
      </p:sp>
    </p:spTree>
    <p:extLst>
      <p:ext uri="{BB962C8B-B14F-4D97-AF65-F5344CB8AC3E}">
        <p14:creationId xmlns:p14="http://schemas.microsoft.com/office/powerpoint/2010/main" val="473873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0" y="1295400"/>
            <a:ext cx="8229600" cy="4767262"/>
          </a:xfrm>
        </p:spPr>
        <p:txBody>
          <a:bodyPr>
            <a:normAutofit fontScale="77500" lnSpcReduction="20000"/>
          </a:bodyPr>
          <a:lstStyle/>
          <a:p>
            <a:pPr marL="365760" indent="-256032" fontAlgn="auto">
              <a:spcAft>
                <a:spcPts val="0"/>
              </a:spcAft>
              <a:buFont typeface="Wingdings 3"/>
              <a:buChar char=""/>
              <a:defRPr/>
            </a:pPr>
            <a:r>
              <a:rPr lang="en-US" dirty="0"/>
              <a:t>MS Code section 31-7-10</a:t>
            </a:r>
          </a:p>
          <a:p>
            <a:pPr marL="621792" lvl="1" fontAlgn="auto">
              <a:spcBef>
                <a:spcPts val="324"/>
              </a:spcBef>
              <a:spcAft>
                <a:spcPts val="0"/>
              </a:spcAft>
              <a:buFont typeface="Verdana"/>
              <a:buChar char="◦"/>
              <a:defRPr/>
            </a:pPr>
            <a:r>
              <a:rPr lang="en-US" dirty="0"/>
              <a:t>Lease purchase program for state agency equipment; participation by school districts; Master Lease-Purchase Program Fund</a:t>
            </a:r>
          </a:p>
          <a:p>
            <a:pPr marL="365760" indent="-256032" fontAlgn="auto">
              <a:spcAft>
                <a:spcPts val="0"/>
              </a:spcAft>
              <a:buFont typeface="Wingdings 3"/>
              <a:buChar char=""/>
              <a:defRPr/>
            </a:pPr>
            <a:r>
              <a:rPr lang="en-US" dirty="0"/>
              <a:t>MS Code section 31-7-11</a:t>
            </a:r>
          </a:p>
          <a:p>
            <a:pPr marL="621792" lvl="1" fontAlgn="auto">
              <a:spcBef>
                <a:spcPts val="324"/>
              </a:spcBef>
              <a:spcAft>
                <a:spcPts val="0"/>
              </a:spcAft>
              <a:buFont typeface="Verdana"/>
              <a:buChar char="◦"/>
              <a:defRPr/>
            </a:pPr>
            <a:r>
              <a:rPr lang="en-US" dirty="0"/>
              <a:t>Directs agencies to report purchasing practices to DFA, authorizes DFA to supervise purchasing practices of agencies</a:t>
            </a:r>
          </a:p>
          <a:p>
            <a:pPr marL="365760" indent="-256032" fontAlgn="auto">
              <a:spcAft>
                <a:spcPts val="0"/>
              </a:spcAft>
              <a:buFont typeface="Wingdings 3"/>
              <a:buChar char=""/>
              <a:defRPr/>
            </a:pPr>
            <a:r>
              <a:rPr lang="en-US" dirty="0"/>
              <a:t>MS Code section 31-7-12</a:t>
            </a:r>
          </a:p>
          <a:p>
            <a:pPr marL="621792" lvl="1" fontAlgn="auto">
              <a:spcBef>
                <a:spcPts val="324"/>
              </a:spcBef>
              <a:spcAft>
                <a:spcPts val="0"/>
              </a:spcAft>
              <a:buFont typeface="Verdana"/>
              <a:buChar char="◦"/>
              <a:defRPr/>
            </a:pPr>
            <a:r>
              <a:rPr lang="en-US" dirty="0"/>
              <a:t>Establishes the terms for use of state contracts for agencies and governing authorities</a:t>
            </a:r>
          </a:p>
          <a:p>
            <a:pPr marL="365760" indent="-256032" fontAlgn="auto">
              <a:spcAft>
                <a:spcPts val="0"/>
              </a:spcAft>
              <a:buFont typeface="Wingdings 3"/>
              <a:buChar char=""/>
              <a:defRPr/>
            </a:pPr>
            <a:r>
              <a:rPr lang="en-US" b="1" dirty="0"/>
              <a:t>MS Code section 31-7-13</a:t>
            </a:r>
          </a:p>
          <a:p>
            <a:pPr marL="621792" lvl="1" fontAlgn="auto">
              <a:spcBef>
                <a:spcPts val="324"/>
              </a:spcBef>
              <a:spcAft>
                <a:spcPts val="0"/>
              </a:spcAft>
              <a:buFont typeface="Verdana"/>
              <a:buChar char="◦"/>
              <a:defRPr/>
            </a:pPr>
            <a:r>
              <a:rPr lang="en-US" dirty="0"/>
              <a:t>Establishes bid requirements and exceptions for agencies and governing authorities</a:t>
            </a:r>
          </a:p>
          <a:p>
            <a:pPr marL="365760" indent="-256032" fontAlgn="auto">
              <a:spcAft>
                <a:spcPts val="0"/>
              </a:spcAft>
              <a:buFont typeface="Wingdings 3"/>
              <a:buChar char=""/>
              <a:defRPr/>
            </a:pPr>
            <a:r>
              <a:rPr lang="en-US" dirty="0"/>
              <a:t>MS Code section 31-7-15</a:t>
            </a:r>
          </a:p>
          <a:p>
            <a:pPr marL="621792" lvl="1" fontAlgn="auto">
              <a:spcBef>
                <a:spcPts val="324"/>
              </a:spcBef>
              <a:spcAft>
                <a:spcPts val="0"/>
              </a:spcAft>
              <a:buFont typeface="Verdana"/>
              <a:buChar char="◦"/>
              <a:defRPr/>
            </a:pPr>
            <a:r>
              <a:rPr lang="en-US" dirty="0"/>
              <a:t>Narrowly written preferences for awarding contracts for commodities to MS suppliers when price, quality, and service are equal; requires procurement of products made from recovered materials required when within 10% of low bid, and requires products purchased from MIB when “economically feasible” </a:t>
            </a:r>
          </a:p>
          <a:p>
            <a:pPr marL="393192" lvl="1" indent="0" fontAlgn="auto">
              <a:spcBef>
                <a:spcPts val="324"/>
              </a:spcBef>
              <a:spcAft>
                <a:spcPts val="0"/>
              </a:spcAft>
              <a:buNone/>
              <a:defRPr/>
            </a:pPr>
            <a:endParaRPr lang="en-US" sz="1200" dirty="0"/>
          </a:p>
          <a:p>
            <a:pPr marL="365760" indent="-256032" fontAlgn="auto">
              <a:spcAft>
                <a:spcPts val="0"/>
              </a:spcAft>
              <a:buFont typeface="Wingdings 3"/>
              <a:buChar char=""/>
              <a:defRPr/>
            </a:pPr>
            <a:endParaRPr lang="en-US" dirty="0"/>
          </a:p>
        </p:txBody>
      </p:sp>
      <p:sp>
        <p:nvSpPr>
          <p:cNvPr id="31746"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31747"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781D74-E20E-48B1-A409-6877EE54F5AB}"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Title 4"/>
          <p:cNvSpPr>
            <a:spLocks noGrp="1"/>
          </p:cNvSpPr>
          <p:nvPr>
            <p:ph type="title"/>
          </p:nvPr>
        </p:nvSpPr>
        <p:spPr/>
        <p:txBody>
          <a:bodyPr>
            <a:normAutofit/>
          </a:bodyPr>
          <a:lstStyle/>
          <a:p>
            <a:pPr fontAlgn="auto">
              <a:spcAft>
                <a:spcPts val="0"/>
              </a:spcAft>
              <a:defRPr/>
            </a:pPr>
            <a:r>
              <a:rPr lang="en-US" sz="3400" dirty="0"/>
              <a:t>Primary Laws Governing Purchasing</a:t>
            </a:r>
          </a:p>
        </p:txBody>
      </p:sp>
    </p:spTree>
    <p:extLst>
      <p:ext uri="{BB962C8B-B14F-4D97-AF65-F5344CB8AC3E}">
        <p14:creationId xmlns:p14="http://schemas.microsoft.com/office/powerpoint/2010/main" val="270872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p:cNvSpPr>
            <a:spLocks noGrp="1"/>
          </p:cNvSpPr>
          <p:nvPr>
            <p:ph idx="1"/>
          </p:nvPr>
        </p:nvSpPr>
        <p:spPr/>
        <p:txBody>
          <a:bodyPr/>
          <a:lstStyle/>
          <a:p>
            <a:r>
              <a:rPr lang="en-US" sz="2500" dirty="0"/>
              <a:t>MS Code section 31-7-38</a:t>
            </a:r>
          </a:p>
          <a:p>
            <a:pPr lvl="1"/>
            <a:r>
              <a:rPr lang="en-US" sz="2500" dirty="0"/>
              <a:t>Establishments of Group Purchasing Agreements for public hospitals and regional health centers</a:t>
            </a:r>
          </a:p>
          <a:p>
            <a:r>
              <a:rPr lang="en-US" sz="2500" dirty="0"/>
              <a:t>MS Code section 31-7-55</a:t>
            </a:r>
          </a:p>
          <a:p>
            <a:pPr lvl="1"/>
            <a:r>
              <a:rPr lang="en-US" sz="2500" dirty="0"/>
              <a:t>Penalties for intentional, willful, and knowing violation</a:t>
            </a:r>
          </a:p>
          <a:p>
            <a:pPr lvl="1"/>
            <a:r>
              <a:rPr lang="en-US" sz="2500" dirty="0"/>
              <a:t>Misdemeanor and fines </a:t>
            </a:r>
          </a:p>
          <a:p>
            <a:r>
              <a:rPr lang="en-US" sz="2500" dirty="0"/>
              <a:t>MS Code section 31-7-57</a:t>
            </a:r>
          </a:p>
          <a:p>
            <a:pPr lvl="1"/>
            <a:r>
              <a:rPr lang="en-US" sz="2500" dirty="0"/>
              <a:t>Individual liability for unlawful expenditures; may be penalized up to 3 times amount of expenditure </a:t>
            </a:r>
          </a:p>
          <a:p>
            <a:pPr lvl="1"/>
            <a:r>
              <a:rPr lang="en-US" sz="2500" dirty="0"/>
              <a:t>Vendor Recovery</a:t>
            </a:r>
          </a:p>
          <a:p>
            <a:pPr marL="392113" lvl="1" indent="0">
              <a:buNone/>
            </a:pPr>
            <a:endParaRPr lang="en-US" sz="1100" dirty="0"/>
          </a:p>
          <a:p>
            <a:pPr lvl="1"/>
            <a:endParaRPr lang="en-US" sz="2100" dirty="0"/>
          </a:p>
          <a:p>
            <a:pPr marL="392113" lvl="1" indent="0">
              <a:buNone/>
            </a:pPr>
            <a:endParaRPr lang="en-US" sz="1100" dirty="0"/>
          </a:p>
          <a:p>
            <a:pPr lvl="1"/>
            <a:endParaRPr lang="en-US" dirty="0"/>
          </a:p>
          <a:p>
            <a:pPr marL="392113" lvl="1" indent="0">
              <a:buNone/>
            </a:pPr>
            <a:r>
              <a:rPr lang="en-US" dirty="0"/>
              <a:t> </a:t>
            </a:r>
          </a:p>
          <a:p>
            <a:endParaRPr lang="en-US" dirty="0"/>
          </a:p>
        </p:txBody>
      </p:sp>
      <p:sp>
        <p:nvSpPr>
          <p:cNvPr id="32770"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32771"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D2FA26-8566-4791-BF11-9492910FA5A2}"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Title 4"/>
          <p:cNvSpPr>
            <a:spLocks noGrp="1"/>
          </p:cNvSpPr>
          <p:nvPr>
            <p:ph type="title"/>
          </p:nvPr>
        </p:nvSpPr>
        <p:spPr/>
        <p:txBody>
          <a:bodyPr>
            <a:normAutofit/>
          </a:bodyPr>
          <a:lstStyle/>
          <a:p>
            <a:pPr fontAlgn="auto">
              <a:spcAft>
                <a:spcPts val="0"/>
              </a:spcAft>
              <a:defRPr/>
            </a:pPr>
            <a:r>
              <a:rPr lang="en-US" sz="3400" dirty="0"/>
              <a:t>Primary Laws Governing Purchasing</a:t>
            </a:r>
          </a:p>
        </p:txBody>
      </p:sp>
    </p:spTree>
    <p:extLst>
      <p:ext uri="{BB962C8B-B14F-4D97-AF65-F5344CB8AC3E}">
        <p14:creationId xmlns:p14="http://schemas.microsoft.com/office/powerpoint/2010/main" val="1162114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500" dirty="0"/>
              <a:t>MS Code section 31-7-303</a:t>
            </a:r>
          </a:p>
          <a:p>
            <a:pPr lvl="1"/>
            <a:r>
              <a:rPr lang="en-US" sz="2500" dirty="0"/>
              <a:t>Time for filing requisition for payment of invoice; time for mailing </a:t>
            </a:r>
          </a:p>
          <a:p>
            <a:r>
              <a:rPr lang="en-US" sz="2500" dirty="0"/>
              <a:t>MS Code section 31-7-305</a:t>
            </a:r>
          </a:p>
          <a:p>
            <a:pPr lvl="1"/>
            <a:r>
              <a:rPr lang="en-US" sz="2500" dirty="0"/>
              <a:t>Recordkeeping and notice requirements; time for mailing check in payment of invoice </a:t>
            </a:r>
          </a:p>
          <a:p>
            <a:pPr marL="365125" lvl="1" indent="-255588">
              <a:spcBef>
                <a:spcPts val="400"/>
              </a:spcBef>
              <a:buSzPct val="68000"/>
              <a:buFont typeface="Wingdings 3" pitchFamily="18" charset="2"/>
              <a:buChar char=""/>
            </a:pPr>
            <a:r>
              <a:rPr lang="en-US" sz="2500" dirty="0"/>
              <a:t>MS Code sections 31-7-401 thru 31-7-423 </a:t>
            </a:r>
          </a:p>
          <a:p>
            <a:pPr lvl="1">
              <a:buSzPct val="68000"/>
            </a:pPr>
            <a:r>
              <a:rPr lang="en-US" sz="2500" dirty="0"/>
              <a:t>Standards and procedures for the issuance of Requests for Proposals/Qualifications </a:t>
            </a:r>
          </a:p>
          <a:p>
            <a:pPr marL="365125" lvl="1" indent="-255588">
              <a:spcBef>
                <a:spcPts val="400"/>
              </a:spcBef>
              <a:buSzPct val="68000"/>
              <a:buFont typeface="Wingdings 3" pitchFamily="18" charset="2"/>
              <a:buChar char=""/>
            </a:pPr>
            <a:r>
              <a:rPr lang="en-US" sz="2500" dirty="0"/>
              <a:t>MS Code section 27-104-7 </a:t>
            </a:r>
          </a:p>
          <a:p>
            <a:pPr lvl="1">
              <a:buSzPct val="68000"/>
            </a:pPr>
            <a:r>
              <a:rPr lang="en-US" sz="2500" dirty="0"/>
              <a:t>PPRB statute; establishes purview over commodities, services, construction, leasing </a:t>
            </a:r>
          </a:p>
          <a:p>
            <a:pPr marL="392113" lvl="1" indent="0">
              <a:buSzPct val="68000"/>
              <a:buNone/>
            </a:pPr>
            <a:endParaRPr lang="en-US" sz="2500" dirty="0"/>
          </a:p>
          <a:p>
            <a:endParaRPr lang="en-US" dirty="0"/>
          </a:p>
        </p:txBody>
      </p:sp>
      <p:sp>
        <p:nvSpPr>
          <p:cNvPr id="3" name="Title 2"/>
          <p:cNvSpPr>
            <a:spLocks noGrp="1"/>
          </p:cNvSpPr>
          <p:nvPr>
            <p:ph type="title"/>
          </p:nvPr>
        </p:nvSpPr>
        <p:spPr/>
        <p:txBody>
          <a:bodyPr>
            <a:normAutofit/>
          </a:bodyPr>
          <a:lstStyle/>
          <a:p>
            <a:r>
              <a:rPr lang="en-US" sz="3400" dirty="0"/>
              <a:t>Primary Laws Governing Purchasing</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666455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Content Placeholder 1"/>
          <p:cNvSpPr>
            <a:spLocks noGrp="1"/>
          </p:cNvSpPr>
          <p:nvPr>
            <p:ph idx="1"/>
          </p:nvPr>
        </p:nvSpPr>
        <p:spPr/>
        <p:txBody>
          <a:bodyPr/>
          <a:lstStyle/>
          <a:p>
            <a:r>
              <a:rPr lang="en-US" dirty="0"/>
              <a:t>Who has the Right to Protest?</a:t>
            </a:r>
          </a:p>
          <a:p>
            <a:r>
              <a:rPr lang="en-US" dirty="0"/>
              <a:t>How does the Vendor file a protest?</a:t>
            </a:r>
          </a:p>
          <a:p>
            <a:r>
              <a:rPr lang="en-US" dirty="0"/>
              <a:t>Stay of Procurement</a:t>
            </a:r>
          </a:p>
          <a:p>
            <a:r>
              <a:rPr lang="en-US" dirty="0"/>
              <a:t>Who has the Authority to Resolve Protests?</a:t>
            </a:r>
          </a:p>
          <a:p>
            <a:r>
              <a:rPr lang="en-US" dirty="0"/>
              <a:t>What should the Agency do once a decision is made?</a:t>
            </a:r>
          </a:p>
          <a:p>
            <a:r>
              <a:rPr lang="en-US" dirty="0"/>
              <a:t>Vendors can Appeal to PPRB </a:t>
            </a:r>
          </a:p>
          <a:p>
            <a:endParaRPr lang="en-US" dirty="0"/>
          </a:p>
          <a:p>
            <a:pPr marL="109537" indent="0">
              <a:buNone/>
            </a:pPr>
            <a:r>
              <a:rPr lang="en-US" b="1" dirty="0"/>
              <a:t>Remember this is the OPTFM Procurement Manual process.  Processes governing protests under the purview of the BOB, OPSCR, and ITS are contained within their regulations.  </a:t>
            </a:r>
          </a:p>
          <a:p>
            <a:endParaRPr lang="en-US" dirty="0"/>
          </a:p>
          <a:p>
            <a:endParaRPr lang="en-US" dirty="0"/>
          </a:p>
        </p:txBody>
      </p:sp>
      <p:sp>
        <p:nvSpPr>
          <p:cNvPr id="164866"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164867"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2206883-F1DA-45E1-A27C-E856E7206CFF}"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Title 4"/>
          <p:cNvSpPr>
            <a:spLocks noGrp="1"/>
          </p:cNvSpPr>
          <p:nvPr>
            <p:ph type="title"/>
          </p:nvPr>
        </p:nvSpPr>
        <p:spPr/>
        <p:txBody>
          <a:bodyPr>
            <a:normAutofit/>
          </a:bodyPr>
          <a:lstStyle/>
          <a:p>
            <a:pPr fontAlgn="auto">
              <a:spcAft>
                <a:spcPts val="0"/>
              </a:spcAft>
              <a:defRPr/>
            </a:pPr>
            <a:r>
              <a:rPr lang="en-US" dirty="0"/>
              <a:t>Protests</a:t>
            </a:r>
          </a:p>
        </p:txBody>
      </p:sp>
    </p:spTree>
    <p:extLst>
      <p:ext uri="{BB962C8B-B14F-4D97-AF65-F5344CB8AC3E}">
        <p14:creationId xmlns:p14="http://schemas.microsoft.com/office/powerpoint/2010/main" val="2385058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a:t>Name</a:t>
            </a:r>
          </a:p>
          <a:p>
            <a:r>
              <a:rPr lang="en-US" dirty="0"/>
              <a:t>Agency</a:t>
            </a:r>
          </a:p>
          <a:p>
            <a:r>
              <a:rPr lang="en-US" dirty="0"/>
              <a:t>Years in Procurement</a:t>
            </a:r>
          </a:p>
          <a:p>
            <a:r>
              <a:rPr lang="en-US" dirty="0"/>
              <a:t>Procurement Duties</a:t>
            </a:r>
          </a:p>
        </p:txBody>
      </p:sp>
      <p:sp>
        <p:nvSpPr>
          <p:cNvPr id="6" name="Title 5"/>
          <p:cNvSpPr>
            <a:spLocks noGrp="1"/>
          </p:cNvSpPr>
          <p:nvPr>
            <p:ph type="title"/>
          </p:nvPr>
        </p:nvSpPr>
        <p:spPr/>
        <p:txBody>
          <a:bodyPr/>
          <a:lstStyle/>
          <a:p>
            <a:r>
              <a:rPr lang="en-US" dirty="0"/>
              <a:t>ICE BREAKER!!!</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828390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Content Placeholder 1"/>
          <p:cNvSpPr>
            <a:spLocks noGrp="1"/>
          </p:cNvSpPr>
          <p:nvPr>
            <p:ph idx="1"/>
          </p:nvPr>
        </p:nvSpPr>
        <p:spPr/>
        <p:txBody>
          <a:bodyPr/>
          <a:lstStyle/>
          <a:p>
            <a:r>
              <a:rPr lang="en-US" sz="2400" b="1" dirty="0"/>
              <a:t>Interested Party - </a:t>
            </a:r>
            <a:r>
              <a:rPr lang="en-US" sz="2400" dirty="0"/>
              <a:t>an actual or prospective bidder, offeror, or contractor that may be aggrieved by the solicitation or award of a contract, or by the protest</a:t>
            </a:r>
          </a:p>
          <a:p>
            <a:r>
              <a:rPr lang="en-US" sz="2400" b="1" dirty="0"/>
              <a:t>Protestor -  </a:t>
            </a:r>
            <a:r>
              <a:rPr lang="en-US" sz="2400" dirty="0"/>
              <a:t>any actual or prospective bidder, offeror, or contractor who is aggrieved in connection with the solicitation or the award of a contract and who files a protest</a:t>
            </a:r>
          </a:p>
          <a:p>
            <a:r>
              <a:rPr lang="en-US" sz="2400" b="1" dirty="0"/>
              <a:t>Attorney General - </a:t>
            </a:r>
            <a:r>
              <a:rPr lang="en-US" sz="2400" dirty="0"/>
              <a:t>the individual assigned by the Attorney General to provide legal assistance to the Department of Finance and Administration</a:t>
            </a:r>
          </a:p>
          <a:p>
            <a:r>
              <a:rPr lang="en-US" sz="2400" b="1" dirty="0"/>
              <a:t>Chief Procurement Officer</a:t>
            </a:r>
            <a:r>
              <a:rPr lang="en-US" sz="2400" dirty="0"/>
              <a:t> – person holding the position as the Director of OPTFM</a:t>
            </a:r>
            <a:endParaRPr lang="en-US" sz="1600" b="1" dirty="0"/>
          </a:p>
          <a:p>
            <a:endParaRPr lang="en-US" sz="2400" dirty="0"/>
          </a:p>
          <a:p>
            <a:endParaRPr lang="en-US" dirty="0"/>
          </a:p>
          <a:p>
            <a:pPr marL="109537" indent="0">
              <a:buNone/>
            </a:pPr>
            <a:endParaRPr lang="en-US" dirty="0"/>
          </a:p>
        </p:txBody>
      </p:sp>
      <p:sp>
        <p:nvSpPr>
          <p:cNvPr id="163842"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163843"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3EAE3D-5315-44CC-9BCC-F634F707CAB6}"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Title 4"/>
          <p:cNvSpPr>
            <a:spLocks noGrp="1"/>
          </p:cNvSpPr>
          <p:nvPr>
            <p:ph type="title"/>
          </p:nvPr>
        </p:nvSpPr>
        <p:spPr/>
        <p:txBody>
          <a:bodyPr/>
          <a:lstStyle/>
          <a:p>
            <a:pPr fontAlgn="auto">
              <a:spcAft>
                <a:spcPts val="0"/>
              </a:spcAft>
              <a:defRPr/>
            </a:pPr>
            <a:r>
              <a:rPr lang="en-US" dirty="0"/>
              <a:t>Key Terms	</a:t>
            </a:r>
          </a:p>
        </p:txBody>
      </p:sp>
    </p:spTree>
    <p:extLst>
      <p:ext uri="{BB962C8B-B14F-4D97-AF65-F5344CB8AC3E}">
        <p14:creationId xmlns:p14="http://schemas.microsoft.com/office/powerpoint/2010/main" val="909531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2174" y="943256"/>
            <a:ext cx="10972800" cy="5167088"/>
          </a:xfrm>
        </p:spPr>
        <p:txBody>
          <a:bodyPr/>
          <a:lstStyle/>
          <a:p>
            <a:r>
              <a:rPr lang="en-US" sz="2200" dirty="0">
                <a:latin typeface="+mj-lt"/>
              </a:rPr>
              <a:t>Agency procured publication of state reference materials.  After bids were received, Agency requested samples.  Agency awarded to high bidder whose samples they preferred.  Low bidder protested, stating that IFB did not indicate award would be based in part on samples.  Who won?</a:t>
            </a:r>
          </a:p>
          <a:p>
            <a:pPr marL="109537" indent="0">
              <a:buNone/>
            </a:pPr>
            <a:endParaRPr lang="en-US" sz="2200" dirty="0">
              <a:latin typeface="+mj-lt"/>
            </a:endParaRPr>
          </a:p>
          <a:p>
            <a:r>
              <a:rPr lang="en-US" sz="2200" dirty="0">
                <a:latin typeface="+mj-lt"/>
              </a:rPr>
              <a:t>Agency procured construction (fill dirt), using unit prices.  Agency awarded to apparent low total bid, but an extension calculation error was discovered.  Agency corrected unit prices to match total entered by bidder.  Second low protested, claiming Agency impermissibly allowed changing of bid after opening.  Who won?</a:t>
            </a:r>
          </a:p>
          <a:p>
            <a:pPr marL="109537" indent="0">
              <a:buNone/>
            </a:pPr>
            <a:endParaRPr lang="en-US" sz="2200" dirty="0">
              <a:latin typeface="+mj-lt"/>
            </a:endParaRPr>
          </a:p>
          <a:p>
            <a:r>
              <a:rPr lang="en-US" sz="2200" dirty="0">
                <a:latin typeface="+mj-lt"/>
              </a:rPr>
              <a:t>Agency procured deployment of oyster cultch.  LA contractor bid and did not include the LA preference law.  Agency rejected the bid.  At protest hearing, contractor argued the law was in its bid submission and that Agency removed it to conspire against LA contractor and award to a MS company.  Who won?  </a:t>
            </a:r>
          </a:p>
          <a:p>
            <a:endParaRPr lang="en-US" sz="2200" dirty="0">
              <a:latin typeface="+mj-lt"/>
            </a:endParaRPr>
          </a:p>
          <a:p>
            <a:endParaRPr lang="en-US" dirty="0"/>
          </a:p>
          <a:p>
            <a:endParaRPr lang="en-US" dirty="0"/>
          </a:p>
        </p:txBody>
      </p:sp>
      <p:sp>
        <p:nvSpPr>
          <p:cNvPr id="3" name="Title 2"/>
          <p:cNvSpPr>
            <a:spLocks noGrp="1"/>
          </p:cNvSpPr>
          <p:nvPr>
            <p:ph type="title"/>
          </p:nvPr>
        </p:nvSpPr>
        <p:spPr>
          <a:xfrm>
            <a:off x="803238" y="-80364"/>
            <a:ext cx="10972800" cy="1143000"/>
          </a:xfrm>
        </p:spPr>
        <p:txBody>
          <a:bodyPr/>
          <a:lstStyle/>
          <a:p>
            <a:pPr algn="ctr"/>
            <a:r>
              <a:rPr lang="en-US" dirty="0"/>
              <a:t>Sample Protests	</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052223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6943" y="1165452"/>
            <a:ext cx="10972800" cy="4525962"/>
          </a:xfrm>
        </p:spPr>
        <p:txBody>
          <a:bodyPr/>
          <a:lstStyle/>
          <a:p>
            <a:pPr marL="571500" indent="-571500"/>
            <a:r>
              <a:rPr lang="en-US" sz="2400" dirty="0">
                <a:latin typeface="+mj-lt"/>
              </a:rPr>
              <a:t>Follow your own rules (consult applicable manuals before conducting procurements) </a:t>
            </a:r>
          </a:p>
          <a:p>
            <a:pPr marL="0" indent="0">
              <a:buNone/>
            </a:pPr>
            <a:endParaRPr lang="en-US" sz="2400" dirty="0">
              <a:latin typeface="+mj-lt"/>
            </a:endParaRPr>
          </a:p>
          <a:p>
            <a:pPr marL="571500" indent="-571500"/>
            <a:r>
              <a:rPr lang="en-US" sz="2400" dirty="0">
                <a:latin typeface="+mj-lt"/>
              </a:rPr>
              <a:t>Treat all vendors equally </a:t>
            </a:r>
          </a:p>
          <a:p>
            <a:pPr marL="0" indent="0">
              <a:buNone/>
            </a:pPr>
            <a:endParaRPr lang="en-US" sz="2400" dirty="0">
              <a:latin typeface="+mj-lt"/>
            </a:endParaRPr>
          </a:p>
          <a:p>
            <a:pPr marL="571500" indent="-571500"/>
            <a:r>
              <a:rPr lang="en-US" sz="2400" dirty="0">
                <a:latin typeface="+mj-lt"/>
              </a:rPr>
              <a:t>Conduct pre-bid meetings with vendors, get feedback on your bid packet and specifications</a:t>
            </a:r>
          </a:p>
          <a:p>
            <a:pPr marL="0" indent="0">
              <a:buNone/>
            </a:pPr>
            <a:endParaRPr lang="en-US" sz="2400" dirty="0">
              <a:latin typeface="+mj-lt"/>
            </a:endParaRPr>
          </a:p>
          <a:p>
            <a:pPr marL="571500" indent="-571500"/>
            <a:r>
              <a:rPr lang="en-US" sz="2400" dirty="0">
                <a:latin typeface="+mj-lt"/>
              </a:rPr>
              <a:t>Hold vendor debriefings</a:t>
            </a:r>
          </a:p>
          <a:p>
            <a:pPr marL="0" indent="0">
              <a:buNone/>
            </a:pPr>
            <a:r>
              <a:rPr lang="en-US" sz="2400" dirty="0">
                <a:latin typeface="+mj-lt"/>
              </a:rPr>
              <a:t> </a:t>
            </a:r>
          </a:p>
          <a:p>
            <a:pPr marL="571500" indent="-571500"/>
            <a:r>
              <a:rPr lang="en-US" sz="2400" dirty="0">
                <a:latin typeface="+mj-lt"/>
              </a:rPr>
              <a:t>Document, document, document </a:t>
            </a:r>
          </a:p>
          <a:p>
            <a:pPr marL="0" indent="0">
              <a:buNone/>
            </a:pPr>
            <a:endParaRPr lang="en-US" sz="3200" dirty="0">
              <a:latin typeface="+mj-lt"/>
            </a:endParaRPr>
          </a:p>
          <a:p>
            <a:pPr marL="109537" indent="0">
              <a:buNone/>
            </a:pPr>
            <a:endParaRPr lang="en-US" dirty="0"/>
          </a:p>
        </p:txBody>
      </p:sp>
      <p:sp>
        <p:nvSpPr>
          <p:cNvPr id="3" name="Title 2"/>
          <p:cNvSpPr>
            <a:spLocks noGrp="1"/>
          </p:cNvSpPr>
          <p:nvPr>
            <p:ph type="title"/>
          </p:nvPr>
        </p:nvSpPr>
        <p:spPr/>
        <p:txBody>
          <a:bodyPr/>
          <a:lstStyle/>
          <a:p>
            <a:pPr algn="ctr"/>
            <a:r>
              <a:rPr lang="en-US" dirty="0"/>
              <a:t>Tips on Preventing Protests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4008846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fontAlgn="auto">
              <a:spcAft>
                <a:spcPts val="0"/>
              </a:spcAft>
              <a:buFont typeface="Wingdings 3"/>
              <a:buChar char=""/>
              <a:defRPr/>
            </a:pPr>
            <a:r>
              <a:rPr lang="en-US" dirty="0"/>
              <a:t>Suspension</a:t>
            </a:r>
          </a:p>
          <a:p>
            <a:pPr marL="621792" lvl="1" fontAlgn="auto">
              <a:spcBef>
                <a:spcPts val="324"/>
              </a:spcBef>
              <a:spcAft>
                <a:spcPts val="0"/>
              </a:spcAft>
              <a:buFont typeface="Verdana"/>
              <a:buChar char="◦"/>
              <a:defRPr/>
            </a:pPr>
            <a:r>
              <a:rPr lang="en-US" dirty="0"/>
              <a:t>DFA or the Agency Head, after consultation with the AG, may suspend a contractor pending the outcome of an investigation regarding grounds for debarment</a:t>
            </a:r>
          </a:p>
          <a:p>
            <a:pPr marL="621792" lvl="1" fontAlgn="auto">
              <a:spcBef>
                <a:spcPts val="324"/>
              </a:spcBef>
              <a:spcAft>
                <a:spcPts val="0"/>
              </a:spcAft>
              <a:buFont typeface="Verdana"/>
              <a:buChar char="◦"/>
              <a:defRPr/>
            </a:pPr>
            <a:r>
              <a:rPr lang="en-US" dirty="0"/>
              <a:t>Contractor will not be awarded any contracts during the suspension nor will any bids or proposals be accepted from the contractor</a:t>
            </a:r>
          </a:p>
          <a:p>
            <a:pPr marL="621792" lvl="1" fontAlgn="auto">
              <a:spcBef>
                <a:spcPts val="324"/>
              </a:spcBef>
              <a:spcAft>
                <a:spcPts val="0"/>
              </a:spcAft>
              <a:buFont typeface="Verdana"/>
              <a:buChar char="◦"/>
              <a:defRPr/>
            </a:pPr>
            <a:r>
              <a:rPr lang="en-US" dirty="0"/>
              <a:t>Suspension remains in effect until ended by the officer who issued the suspension or after three (3) months</a:t>
            </a:r>
          </a:p>
          <a:p>
            <a:pPr marL="365760" indent="-256032" fontAlgn="auto">
              <a:spcAft>
                <a:spcPts val="0"/>
              </a:spcAft>
              <a:buFont typeface="Wingdings 3"/>
              <a:buChar char=""/>
              <a:defRPr/>
            </a:pPr>
            <a:r>
              <a:rPr lang="en-US" dirty="0"/>
              <a:t>Debarment</a:t>
            </a:r>
          </a:p>
          <a:p>
            <a:pPr marL="621792" lvl="1" fontAlgn="auto">
              <a:spcBef>
                <a:spcPts val="324"/>
              </a:spcBef>
              <a:spcAft>
                <a:spcPts val="0"/>
              </a:spcAft>
              <a:buFont typeface="Verdana"/>
              <a:buChar char="◦"/>
              <a:defRPr/>
            </a:pPr>
            <a:r>
              <a:rPr lang="en-US" sz="2400" dirty="0"/>
              <a:t>DFA or the Agency Head, after consultation with the using agency and the Attorney General, shall have authority to debar a person for cause from consideration for award of contracts.</a:t>
            </a:r>
          </a:p>
          <a:p>
            <a:pPr marL="621792" lvl="1" fontAlgn="auto">
              <a:spcBef>
                <a:spcPts val="324"/>
              </a:spcBef>
              <a:spcAft>
                <a:spcPts val="0"/>
              </a:spcAft>
              <a:buFont typeface="Verdana"/>
              <a:buChar char="◦"/>
              <a:defRPr/>
            </a:pPr>
            <a:endParaRPr lang="en-US" sz="2200" dirty="0"/>
          </a:p>
          <a:p>
            <a:pPr marL="621792" lvl="1" fontAlgn="auto">
              <a:spcBef>
                <a:spcPts val="324"/>
              </a:spcBef>
              <a:spcAft>
                <a:spcPts val="0"/>
              </a:spcAft>
              <a:buFont typeface="Verdana"/>
              <a:buChar char="◦"/>
              <a:defRPr/>
            </a:pPr>
            <a:endParaRPr lang="en-US" dirty="0"/>
          </a:p>
        </p:txBody>
      </p:sp>
      <p:sp>
        <p:nvSpPr>
          <p:cNvPr id="168962"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168963"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EB3278-19CE-4010-AC0D-F6BBF0E2378B}"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Title 4"/>
          <p:cNvSpPr>
            <a:spLocks noGrp="1"/>
          </p:cNvSpPr>
          <p:nvPr>
            <p:ph type="title"/>
          </p:nvPr>
        </p:nvSpPr>
        <p:spPr/>
        <p:txBody>
          <a:bodyPr>
            <a:normAutofit/>
          </a:bodyPr>
          <a:lstStyle/>
          <a:p>
            <a:pPr fontAlgn="auto">
              <a:spcAft>
                <a:spcPts val="0"/>
              </a:spcAft>
              <a:defRPr/>
            </a:pPr>
            <a:r>
              <a:rPr lang="en-US" sz="3200" dirty="0"/>
              <a:t>Contractor Suspension and Debarment</a:t>
            </a:r>
          </a:p>
        </p:txBody>
      </p:sp>
    </p:spTree>
    <p:extLst>
      <p:ext uri="{BB962C8B-B14F-4D97-AF65-F5344CB8AC3E}">
        <p14:creationId xmlns:p14="http://schemas.microsoft.com/office/powerpoint/2010/main" val="2903846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Content Placeholder 1"/>
          <p:cNvSpPr>
            <a:spLocks noGrp="1"/>
          </p:cNvSpPr>
          <p:nvPr>
            <p:ph idx="1"/>
          </p:nvPr>
        </p:nvSpPr>
        <p:spPr/>
        <p:txBody>
          <a:bodyPr/>
          <a:lstStyle/>
          <a:p>
            <a:r>
              <a:rPr lang="en-US" dirty="0"/>
              <a:t>Debarment</a:t>
            </a:r>
          </a:p>
          <a:p>
            <a:pPr lvl="1"/>
            <a:r>
              <a:rPr lang="en-US" sz="2400" dirty="0"/>
              <a:t>Causes for debarment</a:t>
            </a:r>
          </a:p>
          <a:p>
            <a:pPr lvl="2"/>
            <a:r>
              <a:rPr lang="en-US" sz="2200" dirty="0"/>
              <a:t>Conviction of a crime in obtaining/attempting to obtain public contracts</a:t>
            </a:r>
          </a:p>
          <a:p>
            <a:pPr lvl="2"/>
            <a:r>
              <a:rPr lang="en-US" sz="2200" dirty="0"/>
              <a:t>Conviction for an offense indicating a lack of business integrity or honesty</a:t>
            </a:r>
          </a:p>
          <a:p>
            <a:pPr lvl="2"/>
            <a:r>
              <a:rPr lang="en-US" sz="2200" dirty="0"/>
              <a:t>Conviction for antitrust violations</a:t>
            </a:r>
          </a:p>
          <a:p>
            <a:pPr lvl="2"/>
            <a:r>
              <a:rPr lang="en-US" sz="2200" dirty="0"/>
              <a:t>Contract violations deemed worthy of debarment</a:t>
            </a:r>
          </a:p>
          <a:p>
            <a:pPr lvl="2"/>
            <a:r>
              <a:rPr lang="en-US" sz="2200" dirty="0"/>
              <a:t>Any other cause deemed worthy of debarment by DFA or the Agency Head</a:t>
            </a:r>
          </a:p>
          <a:p>
            <a:pPr lvl="2"/>
            <a:r>
              <a:rPr lang="en-US" sz="2200" dirty="0"/>
              <a:t>Ethical violations</a:t>
            </a:r>
            <a:endParaRPr lang="en-US" dirty="0"/>
          </a:p>
        </p:txBody>
      </p:sp>
      <p:sp>
        <p:nvSpPr>
          <p:cNvPr id="169986"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169987"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B677D1-F5E3-4417-9A62-3A07D6758284}"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Title 4"/>
          <p:cNvSpPr>
            <a:spLocks noGrp="1"/>
          </p:cNvSpPr>
          <p:nvPr>
            <p:ph type="title"/>
          </p:nvPr>
        </p:nvSpPr>
        <p:spPr/>
        <p:txBody>
          <a:bodyPr>
            <a:normAutofit/>
          </a:bodyPr>
          <a:lstStyle/>
          <a:p>
            <a:pPr fontAlgn="auto">
              <a:spcAft>
                <a:spcPts val="0"/>
              </a:spcAft>
              <a:defRPr/>
            </a:pPr>
            <a:r>
              <a:rPr lang="en-US" sz="3200" dirty="0"/>
              <a:t>Causes for Contractor Debarment</a:t>
            </a:r>
          </a:p>
        </p:txBody>
      </p:sp>
    </p:spTree>
    <p:extLst>
      <p:ext uri="{BB962C8B-B14F-4D97-AF65-F5344CB8AC3E}">
        <p14:creationId xmlns:p14="http://schemas.microsoft.com/office/powerpoint/2010/main" val="3234941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Content Placeholder 1"/>
          <p:cNvSpPr>
            <a:spLocks noGrp="1"/>
          </p:cNvSpPr>
          <p:nvPr>
            <p:ph idx="1"/>
          </p:nvPr>
        </p:nvSpPr>
        <p:spPr/>
        <p:txBody>
          <a:bodyPr/>
          <a:lstStyle/>
          <a:p>
            <a:r>
              <a:rPr lang="en-US" dirty="0"/>
              <a:t>Debarment</a:t>
            </a:r>
          </a:p>
          <a:p>
            <a:pPr lvl="1"/>
            <a:r>
              <a:rPr lang="en-US" dirty="0"/>
              <a:t>Contractor may request a hearing after notification of debarment</a:t>
            </a:r>
          </a:p>
          <a:p>
            <a:pPr lvl="1"/>
            <a:r>
              <a:rPr lang="en-US" dirty="0"/>
              <a:t>Hearing must be requested in writing within seven (7) days of the debarment notification</a:t>
            </a:r>
          </a:p>
          <a:p>
            <a:pPr lvl="1"/>
            <a:r>
              <a:rPr lang="en-US" dirty="0"/>
              <a:t>Debarment should last for a period of two (2) years</a:t>
            </a:r>
          </a:p>
          <a:p>
            <a:pPr lvl="1"/>
            <a:r>
              <a:rPr lang="en-US" dirty="0"/>
              <a:t>DFA will maintain a list of all debarred contractors</a:t>
            </a:r>
          </a:p>
          <a:p>
            <a:pPr lvl="1"/>
            <a:r>
              <a:rPr lang="en-US" dirty="0"/>
              <a:t>Agency debarments apply to that agency’s contracts.  DFA debarments apply statewide.</a:t>
            </a:r>
          </a:p>
        </p:txBody>
      </p:sp>
      <p:sp>
        <p:nvSpPr>
          <p:cNvPr id="171010"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171011"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988CA7-3950-4876-8F7B-AE335D32F353}"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Title 4"/>
          <p:cNvSpPr>
            <a:spLocks noGrp="1"/>
          </p:cNvSpPr>
          <p:nvPr>
            <p:ph type="title"/>
          </p:nvPr>
        </p:nvSpPr>
        <p:spPr/>
        <p:txBody>
          <a:bodyPr>
            <a:normAutofit/>
          </a:bodyPr>
          <a:lstStyle/>
          <a:p>
            <a:pPr fontAlgn="auto">
              <a:spcAft>
                <a:spcPts val="0"/>
              </a:spcAft>
              <a:defRPr/>
            </a:pPr>
            <a:r>
              <a:rPr lang="en-US" sz="3200" dirty="0"/>
              <a:t>Debarment Hearings and Notification</a:t>
            </a:r>
          </a:p>
        </p:txBody>
      </p:sp>
    </p:spTree>
    <p:extLst>
      <p:ext uri="{BB962C8B-B14F-4D97-AF65-F5344CB8AC3E}">
        <p14:creationId xmlns:p14="http://schemas.microsoft.com/office/powerpoint/2010/main" val="1616549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138"/>
            <a:ext cx="8229600" cy="5224462"/>
          </a:xfrm>
        </p:spPr>
        <p:txBody>
          <a:bodyPr/>
          <a:lstStyle/>
          <a:p>
            <a:r>
              <a:rPr lang="en-US" dirty="0"/>
              <a:t> </a:t>
            </a:r>
            <a:r>
              <a:rPr lang="en-US" sz="2200" dirty="0"/>
              <a:t>The Mississippi Procurement Code establishes procedures and remedies to resolve contract and breach of contract controversies between the State and a contractor</a:t>
            </a:r>
          </a:p>
          <a:p>
            <a:endParaRPr lang="en-US" sz="800" dirty="0"/>
          </a:p>
          <a:p>
            <a:r>
              <a:rPr lang="en-US" sz="2200" dirty="0"/>
              <a:t>It is the State's policy, consistent with the Code, to try to resolve all controversies by mutual agreement</a:t>
            </a:r>
          </a:p>
          <a:p>
            <a:endParaRPr lang="en-US" sz="800" dirty="0"/>
          </a:p>
          <a:p>
            <a:r>
              <a:rPr lang="en-US" sz="2200" dirty="0"/>
              <a:t>Disputes Clause should be included in all Mississippi Contracts (6.103.07 of Procurement Manual)</a:t>
            </a:r>
            <a:endParaRPr lang="en-US" dirty="0"/>
          </a:p>
        </p:txBody>
      </p:sp>
      <p:sp>
        <p:nvSpPr>
          <p:cNvPr id="3" name="Title 2"/>
          <p:cNvSpPr>
            <a:spLocks noGrp="1"/>
          </p:cNvSpPr>
          <p:nvPr>
            <p:ph type="title"/>
          </p:nvPr>
        </p:nvSpPr>
        <p:spPr/>
        <p:txBody>
          <a:bodyPr/>
          <a:lstStyle/>
          <a:p>
            <a:pPr algn="ctr"/>
            <a:r>
              <a:rPr lang="en-US" dirty="0"/>
              <a:t>Contractual Remedies</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669345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9974" y="1221256"/>
            <a:ext cx="10972800" cy="4525962"/>
          </a:xfrm>
        </p:spPr>
        <p:txBody>
          <a:bodyPr/>
          <a:lstStyle/>
          <a:p>
            <a:r>
              <a:rPr lang="en-US" sz="2400" dirty="0"/>
              <a:t>The Agency Procurement Officer is authorized to provide debriefings that furnish the basis of the source selection decision and contract award</a:t>
            </a:r>
          </a:p>
          <a:p>
            <a:pPr lvl="1"/>
            <a:r>
              <a:rPr lang="en-US" sz="2000" dirty="0"/>
              <a:t>Debriefings may only be conducted when utilizing the competitive sealed proposal process as authorized and no earlier than the 8</a:t>
            </a:r>
            <a:r>
              <a:rPr lang="en-US" sz="2000" baseline="30000" dirty="0"/>
              <a:t>th</a:t>
            </a:r>
            <a:r>
              <a:rPr lang="en-US" sz="2000" dirty="0"/>
              <a:t> day after award </a:t>
            </a:r>
          </a:p>
          <a:p>
            <a:pPr lvl="1"/>
            <a:r>
              <a:rPr lang="en-US" sz="2000" dirty="0"/>
              <a:t>A post-award debriefing may include:</a:t>
            </a:r>
          </a:p>
          <a:p>
            <a:pPr marL="109537" indent="0">
              <a:buNone/>
            </a:pPr>
            <a:r>
              <a:rPr lang="en-US" sz="2000" dirty="0"/>
              <a:t>	(a) The agency’s evaluation of significant weaknesses or deficiencies in the proposal, if applicable; </a:t>
            </a:r>
          </a:p>
          <a:p>
            <a:pPr marL="109537" indent="0">
              <a:buNone/>
            </a:pPr>
            <a:r>
              <a:rPr lang="en-US" sz="2000" dirty="0"/>
              <a:t>	(b) The overall evaluated cost or price (including unit prices) and technical rating, if applicable, of the successful offer or and the debriefed offer or; </a:t>
            </a:r>
          </a:p>
          <a:p>
            <a:pPr marL="109537" indent="0">
              <a:buNone/>
            </a:pPr>
            <a:r>
              <a:rPr lang="en-US" sz="2000" dirty="0"/>
              <a:t>	(c) The overall ranking of all proposals, when any such ranking was developed during the source selection; </a:t>
            </a:r>
          </a:p>
          <a:p>
            <a:pPr marL="109537" indent="0">
              <a:buNone/>
            </a:pPr>
            <a:r>
              <a:rPr lang="en-US" sz="2000" dirty="0"/>
              <a:t>	(d) A summary of the rationale for award; </a:t>
            </a:r>
          </a:p>
          <a:p>
            <a:pPr marL="109537" indent="0">
              <a:buNone/>
            </a:pPr>
            <a:r>
              <a:rPr lang="en-US" sz="2000" dirty="0"/>
              <a:t>	(e) Reasonable responses to relevant questions about whether source selection procedures contained in the Request for Proposals and applicable law were followed. </a:t>
            </a:r>
          </a:p>
          <a:p>
            <a:pPr lvl="1"/>
            <a:endParaRPr lang="en-US" sz="2000" dirty="0"/>
          </a:p>
          <a:p>
            <a:pPr lvl="2"/>
            <a:endParaRPr lang="en-US" sz="1800" dirty="0"/>
          </a:p>
          <a:p>
            <a:pPr lvl="1"/>
            <a:endParaRPr lang="en-US" sz="1600" dirty="0"/>
          </a:p>
          <a:p>
            <a:pPr marL="109537" indent="0">
              <a:buNone/>
            </a:pPr>
            <a:endParaRPr lang="en-US" sz="2200" dirty="0"/>
          </a:p>
        </p:txBody>
      </p:sp>
      <p:sp>
        <p:nvSpPr>
          <p:cNvPr id="3" name="Title 2"/>
          <p:cNvSpPr>
            <a:spLocks noGrp="1"/>
          </p:cNvSpPr>
          <p:nvPr>
            <p:ph type="title"/>
          </p:nvPr>
        </p:nvSpPr>
        <p:spPr/>
        <p:txBody>
          <a:bodyPr/>
          <a:lstStyle/>
          <a:p>
            <a:pPr algn="ctr"/>
            <a:r>
              <a:rPr lang="en-US" dirty="0"/>
              <a:t>Debriefings</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818669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192514"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5A0143-C928-497B-9F3E-9D9D516BFFF4}"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Title 4"/>
          <p:cNvSpPr>
            <a:spLocks noGrp="1"/>
          </p:cNvSpPr>
          <p:nvPr>
            <p:ph type="title"/>
          </p:nvPr>
        </p:nvSpPr>
        <p:spPr>
          <a:noFill/>
        </p:spPr>
        <p:txBody>
          <a:bodyPr>
            <a:normAutofit fontScale="90000"/>
          </a:bodyPr>
          <a:lstStyle/>
          <a:p>
            <a:pPr algn="ctr" fontAlgn="auto">
              <a:spcAft>
                <a:spcPts val="0"/>
              </a:spcAft>
              <a:defRPr/>
            </a:pPr>
            <a:r>
              <a:rPr lang="en-US" dirty="0"/>
              <a:t>Review Questions</a:t>
            </a:r>
            <a:br>
              <a:rPr lang="en-US" dirty="0"/>
            </a:br>
            <a:r>
              <a:rPr lang="en-US" dirty="0"/>
              <a:t>Page -76-</a:t>
            </a:r>
          </a:p>
        </p:txBody>
      </p:sp>
      <p:pic>
        <p:nvPicPr>
          <p:cNvPr id="1026" name="Picture 2" descr="C:\Documents and Settings\SP577327\Local Settings\Temporary Internet Files\Content.IE5\B2UPH64W\MP900315598[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38601" y="1981201"/>
            <a:ext cx="4193359" cy="2991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098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STEPS IN THE PROCUREMENT CYCLE</a:t>
            </a:r>
          </a:p>
        </p:txBody>
      </p:sp>
      <p:sp>
        <p:nvSpPr>
          <p:cNvPr id="112641"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Times New Roman"/>
                <a:ea typeface="+mn-ea"/>
                <a:cs typeface="+mn-cs"/>
              </a:rPr>
              <a:t>Provided by the Office of Purchasing, Travel, and Fleet Management</a:t>
            </a:r>
          </a:p>
        </p:txBody>
      </p:sp>
      <p:sp>
        <p:nvSpPr>
          <p:cNvPr id="112642"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A723D5-73FF-42FD-B24D-666FDB7E4F84}" type="slidenum">
              <a:rPr kumimoji="0" lang="en-US" sz="1000" b="0" i="0" u="none" strike="noStrike" kern="1200" cap="none" spc="0" normalizeH="0" baseline="0" noProof="0">
                <a:ln>
                  <a:noFill/>
                </a:ln>
                <a:solidFill>
                  <a:prstClr val="white"/>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000" b="0" i="0" u="none" strike="noStrike" kern="1200" cap="none" spc="0" normalizeH="0" baseline="0" noProof="0">
              <a:ln>
                <a:noFill/>
              </a:ln>
              <a:solidFill>
                <a:prstClr val="white"/>
              </a:solidFill>
              <a:effectLst/>
              <a:uLnTx/>
              <a:uFillTx/>
              <a:latin typeface="Times New Roman"/>
              <a:ea typeface="+mn-ea"/>
              <a:cs typeface="+mn-cs"/>
            </a:endParaRPr>
          </a:p>
        </p:txBody>
      </p:sp>
      <p:pic>
        <p:nvPicPr>
          <p:cNvPr id="112644" name="Picture 3" descr="C:\Users\Samuel L. Washington\AppData\Local\Microsoft\Windows\Temporary Internet Files\Content.IE5\0X2CAWHP\MP900442456[1].jpg"/>
          <p:cNvPicPr>
            <a:picLocks noChangeAspect="1" noChangeArrowheads="1"/>
          </p:cNvPicPr>
          <p:nvPr/>
        </p:nvPicPr>
        <p:blipFill>
          <a:blip r:embed="rId3"/>
          <a:srcRect/>
          <a:stretch>
            <a:fillRect/>
          </a:stretch>
        </p:blipFill>
        <p:spPr bwMode="auto">
          <a:xfrm>
            <a:off x="1828801" y="1524000"/>
            <a:ext cx="3400425" cy="2260600"/>
          </a:xfrm>
          <a:prstGeom prst="rect">
            <a:avLst/>
          </a:prstGeom>
          <a:noFill/>
          <a:ln w="9525">
            <a:noFill/>
            <a:miter lim="800000"/>
            <a:headEnd/>
            <a:tailEnd/>
          </a:ln>
        </p:spPr>
      </p:pic>
      <p:pic>
        <p:nvPicPr>
          <p:cNvPr id="112645" name="Picture 9" descr="C:\Users\Samuel L. Washington\AppData\Local\Microsoft\Windows\Temporary Internet Files\Content.IE5\F69P15F2\MP900442284[1].jpg"/>
          <p:cNvPicPr>
            <a:picLocks noChangeAspect="1" noChangeArrowheads="1"/>
          </p:cNvPicPr>
          <p:nvPr/>
        </p:nvPicPr>
        <p:blipFill>
          <a:blip r:embed="rId4"/>
          <a:srcRect/>
          <a:stretch>
            <a:fillRect/>
          </a:stretch>
        </p:blipFill>
        <p:spPr bwMode="auto">
          <a:xfrm>
            <a:off x="6553200" y="3886200"/>
            <a:ext cx="1771650" cy="2362200"/>
          </a:xfrm>
          <a:prstGeom prst="rect">
            <a:avLst/>
          </a:prstGeom>
          <a:noFill/>
          <a:ln w="9525">
            <a:noFill/>
            <a:miter lim="800000"/>
            <a:headEnd/>
            <a:tailEnd/>
          </a:ln>
        </p:spPr>
      </p:pic>
      <p:pic>
        <p:nvPicPr>
          <p:cNvPr id="112646" name="Picture 10" descr="C:\Users\Samuel L. Washington\AppData\Local\Microsoft\Windows\Temporary Internet Files\Content.IE5\EM4T0VQF\MP900408988[1].jpg"/>
          <p:cNvPicPr>
            <a:picLocks noChangeAspect="1" noChangeArrowheads="1"/>
          </p:cNvPicPr>
          <p:nvPr/>
        </p:nvPicPr>
        <p:blipFill>
          <a:blip r:embed="rId5"/>
          <a:srcRect/>
          <a:stretch>
            <a:fillRect/>
          </a:stretch>
        </p:blipFill>
        <p:spPr bwMode="auto">
          <a:xfrm>
            <a:off x="3962400" y="3886200"/>
            <a:ext cx="1625600" cy="2438400"/>
          </a:xfrm>
          <a:prstGeom prst="rect">
            <a:avLst/>
          </a:prstGeom>
          <a:noFill/>
          <a:ln w="9525">
            <a:noFill/>
            <a:miter lim="800000"/>
            <a:headEnd/>
            <a:tailEnd/>
          </a:ln>
        </p:spPr>
      </p:pic>
      <p:pic>
        <p:nvPicPr>
          <p:cNvPr id="112647" name="Picture 12" descr="C:\Users\Samuel L. Washington\AppData\Local\Microsoft\Windows\Temporary Internet Files\Content.IE5\F69P15F2\MP900430820[1].jpg"/>
          <p:cNvPicPr>
            <a:picLocks noChangeAspect="1" noChangeArrowheads="1"/>
          </p:cNvPicPr>
          <p:nvPr/>
        </p:nvPicPr>
        <p:blipFill>
          <a:blip r:embed="rId6"/>
          <a:srcRect/>
          <a:stretch>
            <a:fillRect/>
          </a:stretch>
        </p:blipFill>
        <p:spPr bwMode="auto">
          <a:xfrm>
            <a:off x="7467600" y="1447801"/>
            <a:ext cx="2971800" cy="2233613"/>
          </a:xfrm>
          <a:prstGeom prst="rect">
            <a:avLst/>
          </a:prstGeom>
          <a:noFill/>
          <a:ln w="9525">
            <a:noFill/>
            <a:miter lim="800000"/>
            <a:headEnd/>
            <a:tailEnd/>
          </a:ln>
        </p:spPr>
      </p:pic>
      <p:pic>
        <p:nvPicPr>
          <p:cNvPr id="112648" name="Picture 23" descr="C:\Users\Samuel L. Washington\AppData\Local\Microsoft\Windows\Temporary Internet Files\Content.IE5\567ULTDR\MC900292404[1].wmf"/>
          <p:cNvPicPr>
            <a:picLocks noChangeAspect="1" noChangeArrowheads="1"/>
          </p:cNvPicPr>
          <p:nvPr/>
        </p:nvPicPr>
        <p:blipFill>
          <a:blip r:embed="rId7"/>
          <a:srcRect/>
          <a:stretch>
            <a:fillRect/>
          </a:stretch>
        </p:blipFill>
        <p:spPr bwMode="auto">
          <a:xfrm>
            <a:off x="5486401" y="1600201"/>
            <a:ext cx="1827213" cy="1827213"/>
          </a:xfrm>
          <a:prstGeom prst="rect">
            <a:avLst/>
          </a:prstGeom>
          <a:noFill/>
          <a:ln w="9525">
            <a:noFill/>
            <a:miter lim="800000"/>
            <a:headEnd/>
            <a:tailEnd/>
          </a:ln>
        </p:spPr>
      </p:pic>
      <p:pic>
        <p:nvPicPr>
          <p:cNvPr id="112649" name="Picture 24" descr="C:\Users\Samuel L. Washington\AppData\Local\Microsoft\Windows\Temporary Internet Files\Content.IE5\567ULTDR\MC900104726[1].wmf"/>
          <p:cNvPicPr>
            <a:picLocks noChangeAspect="1" noChangeArrowheads="1"/>
          </p:cNvPicPr>
          <p:nvPr/>
        </p:nvPicPr>
        <p:blipFill>
          <a:blip r:embed="rId8"/>
          <a:srcRect/>
          <a:stretch>
            <a:fillRect/>
          </a:stretch>
        </p:blipFill>
        <p:spPr bwMode="auto">
          <a:xfrm>
            <a:off x="8534400" y="4648201"/>
            <a:ext cx="1816100" cy="1103313"/>
          </a:xfrm>
          <a:prstGeom prst="rect">
            <a:avLst/>
          </a:prstGeom>
          <a:noFill/>
          <a:ln w="9525">
            <a:noFill/>
            <a:miter lim="800000"/>
            <a:headEnd/>
            <a:tailEnd/>
          </a:ln>
        </p:spPr>
      </p:pic>
      <p:pic>
        <p:nvPicPr>
          <p:cNvPr id="112650" name="Picture 25" descr="C:\Users\Samuel L. Washington\AppData\Local\Microsoft\Windows\Temporary Internet Files\Content.IE5\0X2CAWHP\MC900442163[1].png"/>
          <p:cNvPicPr>
            <a:picLocks noChangeAspect="1" noChangeArrowheads="1"/>
          </p:cNvPicPr>
          <p:nvPr/>
        </p:nvPicPr>
        <p:blipFill>
          <a:blip r:embed="rId9"/>
          <a:srcRect/>
          <a:stretch>
            <a:fillRect/>
          </a:stretch>
        </p:blipFill>
        <p:spPr bwMode="auto">
          <a:xfrm>
            <a:off x="1828800" y="4114800"/>
            <a:ext cx="1905000" cy="1905000"/>
          </a:xfrm>
          <a:prstGeom prst="rect">
            <a:avLst/>
          </a:prstGeom>
          <a:noFill/>
          <a:ln w="9525">
            <a:noFill/>
            <a:miter lim="800000"/>
            <a:headEnd/>
            <a:tailEnd/>
          </a:ln>
        </p:spPr>
      </p:pic>
    </p:spTree>
    <p:extLst>
      <p:ext uri="{BB962C8B-B14F-4D97-AF65-F5344CB8AC3E}">
        <p14:creationId xmlns:p14="http://schemas.microsoft.com/office/powerpoint/2010/main" val="3653349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Mississippi Procurement Organization</a:t>
            </a:r>
          </a:p>
        </p:txBody>
      </p:sp>
      <p:sp>
        <p:nvSpPr>
          <p:cNvPr id="20481" name="Footer Placeholder 4"/>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Times New Roman"/>
                <a:ea typeface="+mn-ea"/>
                <a:cs typeface="+mn-cs"/>
              </a:rPr>
              <a:t>Provided by the Office of Purchasing, Travel, and Fleet Management</a:t>
            </a:r>
          </a:p>
        </p:txBody>
      </p:sp>
      <p:sp>
        <p:nvSpPr>
          <p:cNvPr id="20482"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E2FF70-8316-459D-8807-59A94578D5D5}" type="slidenum">
              <a:rPr kumimoji="0" lang="en-US" sz="1000" b="0" i="0" u="none" strike="noStrike" kern="1200" cap="none" spc="0" normalizeH="0" baseline="0" noProof="0">
                <a:ln>
                  <a:noFill/>
                </a:ln>
                <a:solidFill>
                  <a:prstClr val="white"/>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a:ln>
                <a:noFill/>
              </a:ln>
              <a:solidFill>
                <a:prstClr val="white"/>
              </a:solidFill>
              <a:effectLst/>
              <a:uLnTx/>
              <a:uFillTx/>
              <a:latin typeface="Times New Roman"/>
              <a:ea typeface="+mn-ea"/>
              <a:cs typeface="+mn-cs"/>
            </a:endParaRPr>
          </a:p>
        </p:txBody>
      </p:sp>
      <p:grpSp>
        <p:nvGrpSpPr>
          <p:cNvPr id="10" name="Group 9"/>
          <p:cNvGrpSpPr/>
          <p:nvPr/>
        </p:nvGrpSpPr>
        <p:grpSpPr>
          <a:xfrm>
            <a:off x="3007151" y="1548631"/>
            <a:ext cx="2041322" cy="1131837"/>
            <a:chOff x="500828" y="71257"/>
            <a:chExt cx="1886396" cy="1131837"/>
          </a:xfrm>
        </p:grpSpPr>
        <p:sp>
          <p:nvSpPr>
            <p:cNvPr id="11" name="Plaque 10"/>
            <p:cNvSpPr/>
            <p:nvPr/>
          </p:nvSpPr>
          <p:spPr>
            <a:xfrm>
              <a:off x="500828" y="71257"/>
              <a:ext cx="1886396" cy="1131837"/>
            </a:xfrm>
            <a:prstGeom prst="plaque">
              <a:avLst/>
            </a:prstGeom>
            <a:solidFill>
              <a:schemeClr val="accent2"/>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12" name="Plaque 4"/>
            <p:cNvSpPr txBox="1"/>
            <p:nvPr/>
          </p:nvSpPr>
          <p:spPr>
            <a:xfrm>
              <a:off x="634220" y="204649"/>
              <a:ext cx="1619612" cy="865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Information Technology Services Board (ITSB)</a:t>
              </a:r>
            </a:p>
          </p:txBody>
        </p:sp>
      </p:grpSp>
      <p:grpSp>
        <p:nvGrpSpPr>
          <p:cNvPr id="13" name="Group 12"/>
          <p:cNvGrpSpPr/>
          <p:nvPr/>
        </p:nvGrpSpPr>
        <p:grpSpPr>
          <a:xfrm>
            <a:off x="6638702" y="1557312"/>
            <a:ext cx="1886396" cy="1131837"/>
            <a:chOff x="3597498" y="-2571"/>
            <a:chExt cx="1886396" cy="1131837"/>
          </a:xfrm>
        </p:grpSpPr>
        <p:sp>
          <p:nvSpPr>
            <p:cNvPr id="14" name="Plaque 13"/>
            <p:cNvSpPr/>
            <p:nvPr/>
          </p:nvSpPr>
          <p:spPr>
            <a:xfrm>
              <a:off x="3597498" y="-2571"/>
              <a:ext cx="1886396" cy="1131837"/>
            </a:xfrm>
            <a:prstGeom prst="plaque">
              <a:avLst/>
            </a:prstGeom>
            <a:solidFill>
              <a:schemeClr val="accent3"/>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5" name="Plaque 4"/>
            <p:cNvSpPr txBox="1"/>
            <p:nvPr/>
          </p:nvSpPr>
          <p:spPr>
            <a:xfrm>
              <a:off x="3730890" y="188815"/>
              <a:ext cx="1619612" cy="865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Public Procurement Review Board (PPRB)</a:t>
              </a:r>
              <a:r>
                <a:rPr kumimoji="0" lang="en-US" sz="1400" b="0" i="0" u="none" strike="noStrike" kern="1200" cap="none" spc="0" normalizeH="0" baseline="0" noProof="0" dirty="0">
                  <a:ln>
                    <a:noFill/>
                  </a:ln>
                  <a:solidFill>
                    <a:prstClr val="white"/>
                  </a:solidFill>
                  <a:effectLst/>
                  <a:uLnTx/>
                  <a:uFillTx/>
                  <a:latin typeface="Arial"/>
                  <a:ea typeface="+mn-ea"/>
                  <a:cs typeface="+mn-cs"/>
                </a:rPr>
                <a:t>	</a:t>
              </a:r>
            </a:p>
          </p:txBody>
        </p:sp>
      </p:grpSp>
      <p:grpSp>
        <p:nvGrpSpPr>
          <p:cNvPr id="16" name="Group 15"/>
          <p:cNvGrpSpPr/>
          <p:nvPr/>
        </p:nvGrpSpPr>
        <p:grpSpPr>
          <a:xfrm>
            <a:off x="3007151" y="3177406"/>
            <a:ext cx="2060372" cy="1131837"/>
            <a:chOff x="582622" y="1396918"/>
            <a:chExt cx="1886396" cy="1131837"/>
          </a:xfrm>
        </p:grpSpPr>
        <p:sp>
          <p:nvSpPr>
            <p:cNvPr id="17" name="Up Arrow 16"/>
            <p:cNvSpPr/>
            <p:nvPr/>
          </p:nvSpPr>
          <p:spPr>
            <a:xfrm>
              <a:off x="582622" y="1396918"/>
              <a:ext cx="1886396" cy="1131837"/>
            </a:xfrm>
            <a:prstGeom prst="upArrow">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8" name="Up Arrow 4"/>
            <p:cNvSpPr txBox="1"/>
            <p:nvPr/>
          </p:nvSpPr>
          <p:spPr>
            <a:xfrm>
              <a:off x="1054221" y="1679877"/>
              <a:ext cx="943198" cy="848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a:ea typeface="+mn-ea"/>
                  <a:cs typeface="+mn-cs"/>
                </a:rPr>
                <a:t>Mississippi Department of Information Technology Services (ITS)</a:t>
              </a:r>
            </a:p>
          </p:txBody>
        </p:sp>
      </p:grpSp>
      <p:grpSp>
        <p:nvGrpSpPr>
          <p:cNvPr id="19" name="Group 18"/>
          <p:cNvGrpSpPr/>
          <p:nvPr/>
        </p:nvGrpSpPr>
        <p:grpSpPr>
          <a:xfrm>
            <a:off x="6559976" y="3225031"/>
            <a:ext cx="2060372" cy="1131837"/>
            <a:chOff x="3597706" y="1359047"/>
            <a:chExt cx="1886396" cy="1131837"/>
          </a:xfrm>
        </p:grpSpPr>
        <p:sp>
          <p:nvSpPr>
            <p:cNvPr id="20" name="Up Arrow 19"/>
            <p:cNvSpPr/>
            <p:nvPr/>
          </p:nvSpPr>
          <p:spPr>
            <a:xfrm>
              <a:off x="3597706" y="1359047"/>
              <a:ext cx="1886396" cy="1131837"/>
            </a:xfrm>
            <a:prstGeom prst="upArrow">
              <a:avLst/>
            </a:prstGeom>
            <a:solidFill>
              <a:schemeClr val="accent3"/>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21" name="Up Arrow 4"/>
            <p:cNvSpPr txBox="1"/>
            <p:nvPr/>
          </p:nvSpPr>
          <p:spPr>
            <a:xfrm>
              <a:off x="4069305" y="1642006"/>
              <a:ext cx="943198" cy="848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a:ea typeface="+mn-ea"/>
                  <a:cs typeface="+mn-cs"/>
                </a:rPr>
                <a:t>Mississippi Department of Finance and Administration (DFA</a:t>
              </a:r>
              <a:r>
                <a:rPr kumimoji="0" lang="en-US" sz="900" b="1" i="0" u="none" strike="noStrike" kern="1200" cap="none" spc="0" normalizeH="0" baseline="0" noProof="0" dirty="0">
                  <a:ln>
                    <a:noFill/>
                  </a:ln>
                  <a:solidFill>
                    <a:prstClr val="white"/>
                  </a:solidFill>
                  <a:effectLst/>
                  <a:uLnTx/>
                  <a:uFillTx/>
                  <a:latin typeface="Times New Roman"/>
                  <a:ea typeface="+mn-ea"/>
                  <a:cs typeface="+mn-cs"/>
                </a:rPr>
                <a:t>)</a:t>
              </a:r>
            </a:p>
          </p:txBody>
        </p:sp>
      </p:grpSp>
      <p:grpSp>
        <p:nvGrpSpPr>
          <p:cNvPr id="22" name="Group 21"/>
          <p:cNvGrpSpPr/>
          <p:nvPr/>
        </p:nvGrpSpPr>
        <p:grpSpPr>
          <a:xfrm>
            <a:off x="3007151" y="4674590"/>
            <a:ext cx="2215298" cy="1273723"/>
            <a:chOff x="396114" y="2785951"/>
            <a:chExt cx="2273296" cy="1452170"/>
          </a:xfrm>
        </p:grpSpPr>
        <p:sp>
          <p:nvSpPr>
            <p:cNvPr id="23" name="Up Arrow 22"/>
            <p:cNvSpPr/>
            <p:nvPr/>
          </p:nvSpPr>
          <p:spPr>
            <a:xfrm>
              <a:off x="396114" y="2785951"/>
              <a:ext cx="2273296" cy="1452170"/>
            </a:xfrm>
            <a:prstGeom prst="upArrow">
              <a:avLst/>
            </a:prstGeom>
            <a:solidFill>
              <a:schemeClr val="accent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24" name="Up Arrow 4"/>
            <p:cNvSpPr txBox="1"/>
            <p:nvPr/>
          </p:nvSpPr>
          <p:spPr>
            <a:xfrm>
              <a:off x="858745" y="3148994"/>
              <a:ext cx="1278617" cy="675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Procurement Services</a:t>
              </a:r>
            </a:p>
          </p:txBody>
        </p:sp>
      </p:grpSp>
      <p:grpSp>
        <p:nvGrpSpPr>
          <p:cNvPr id="25" name="Group 24"/>
          <p:cNvGrpSpPr/>
          <p:nvPr/>
        </p:nvGrpSpPr>
        <p:grpSpPr>
          <a:xfrm>
            <a:off x="6405358" y="4618781"/>
            <a:ext cx="2581684" cy="1639987"/>
            <a:chOff x="3235159" y="2603635"/>
            <a:chExt cx="2581684" cy="1639987"/>
          </a:xfrm>
        </p:grpSpPr>
        <p:sp>
          <p:nvSpPr>
            <p:cNvPr id="26" name="Up Arrow 25"/>
            <p:cNvSpPr/>
            <p:nvPr/>
          </p:nvSpPr>
          <p:spPr>
            <a:xfrm>
              <a:off x="3235159" y="2603635"/>
              <a:ext cx="2581684" cy="1639987"/>
            </a:xfrm>
            <a:prstGeom prst="upArrow">
              <a:avLst/>
            </a:prstGeom>
            <a:solidFill>
              <a:schemeClr val="accent3"/>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27" name="Up Arrow 4"/>
            <p:cNvSpPr txBox="1"/>
            <p:nvPr/>
          </p:nvSpPr>
          <p:spPr>
            <a:xfrm>
              <a:off x="3880580" y="3013632"/>
              <a:ext cx="1290842" cy="12299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OPTFM</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OPSCR</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BOB</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RPM</a:t>
              </a:r>
            </a:p>
          </p:txBody>
        </p:sp>
      </p:grpSp>
    </p:spTree>
    <p:extLst>
      <p:ext uri="{BB962C8B-B14F-4D97-AF65-F5344CB8AC3E}">
        <p14:creationId xmlns:p14="http://schemas.microsoft.com/office/powerpoint/2010/main" val="364758350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752600" y="1219200"/>
          <a:ext cx="8686800" cy="5135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Mississippi Purchasing Process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2280268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Content Placeholder 2"/>
          <p:cNvSpPr>
            <a:spLocks noGrp="1"/>
          </p:cNvSpPr>
          <p:nvPr>
            <p:ph idx="1"/>
          </p:nvPr>
        </p:nvSpPr>
        <p:spPr/>
        <p:txBody>
          <a:bodyPr/>
          <a:lstStyle/>
          <a:p>
            <a:r>
              <a:rPr lang="en-US" dirty="0"/>
              <a:t>Authority to Make Small Purchases</a:t>
            </a:r>
          </a:p>
          <a:p>
            <a:r>
              <a:rPr lang="fr-FR" dirty="0"/>
              <a:t>Sole-Source Procurements</a:t>
            </a:r>
          </a:p>
          <a:p>
            <a:r>
              <a:rPr lang="en-US" dirty="0"/>
              <a:t>Emergency Procurements</a:t>
            </a:r>
          </a:p>
          <a:p>
            <a:r>
              <a:rPr lang="en-US" dirty="0"/>
              <a:t>Competitive Sealed Bids </a:t>
            </a:r>
          </a:p>
          <a:p>
            <a:pPr lvl="1"/>
            <a:r>
              <a:rPr lang="en-US" dirty="0"/>
              <a:t>Reverse Auctions</a:t>
            </a:r>
          </a:p>
          <a:p>
            <a:pPr lvl="1"/>
            <a:r>
              <a:rPr lang="en-US" dirty="0"/>
              <a:t>Traditional sealed bids </a:t>
            </a:r>
          </a:p>
          <a:p>
            <a:r>
              <a:rPr lang="en-US" dirty="0"/>
              <a:t>Competitive Sealed Proposals</a:t>
            </a:r>
          </a:p>
        </p:txBody>
      </p:sp>
      <p:sp>
        <p:nvSpPr>
          <p:cNvPr id="2" name="Title 1"/>
          <p:cNvSpPr>
            <a:spLocks noGrp="1"/>
          </p:cNvSpPr>
          <p:nvPr>
            <p:ph type="title"/>
          </p:nvPr>
        </p:nvSpPr>
        <p:spPr/>
        <p:txBody>
          <a:bodyPr/>
          <a:lstStyle/>
          <a:p>
            <a:pPr fontAlgn="auto">
              <a:spcAft>
                <a:spcPts val="0"/>
              </a:spcAft>
              <a:defRPr/>
            </a:pPr>
            <a:r>
              <a:rPr lang="en-US" dirty="0"/>
              <a:t>Method of Source Selection</a:t>
            </a:r>
          </a:p>
        </p:txBody>
      </p:sp>
      <p:sp>
        <p:nvSpPr>
          <p:cNvPr id="114690"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14691"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CB55885A-9C71-4E3A-9C2F-088560395C51}" type="slidenum">
              <a:rPr lang="en-US">
                <a:solidFill>
                  <a:prstClr val="black"/>
                </a:solidFill>
              </a:rPr>
              <a:pPr fontAlgn="base">
                <a:spcBef>
                  <a:spcPct val="0"/>
                </a:spcBef>
                <a:spcAft>
                  <a:spcPct val="0"/>
                </a:spcAft>
              </a:pPr>
              <a:t>41</a:t>
            </a:fld>
            <a:endParaRPr lang="en-US">
              <a:solidFill>
                <a:prstClr val="black"/>
              </a:solidFill>
            </a:endParaRPr>
          </a:p>
        </p:txBody>
      </p:sp>
    </p:spTree>
    <p:extLst>
      <p:ext uri="{BB962C8B-B14F-4D97-AF65-F5344CB8AC3E}">
        <p14:creationId xmlns:p14="http://schemas.microsoft.com/office/powerpoint/2010/main" val="1480251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Content Placeholder 2"/>
          <p:cNvSpPr>
            <a:spLocks noGrp="1"/>
          </p:cNvSpPr>
          <p:nvPr>
            <p:ph idx="1"/>
          </p:nvPr>
        </p:nvSpPr>
        <p:spPr>
          <a:xfrm>
            <a:off x="668866" y="1481138"/>
            <a:ext cx="10860617" cy="4538662"/>
          </a:xfrm>
        </p:spPr>
        <p:txBody>
          <a:bodyPr/>
          <a:lstStyle/>
          <a:p>
            <a:r>
              <a:rPr lang="en-US" b="1" dirty="0"/>
              <a:t>First method of source selection should always be State Contracts</a:t>
            </a:r>
            <a:r>
              <a:rPr lang="en-US" dirty="0"/>
              <a:t>:</a:t>
            </a:r>
          </a:p>
          <a:p>
            <a:pPr lvl="1"/>
            <a:r>
              <a:rPr lang="en-US" dirty="0"/>
              <a:t>Competitive</a:t>
            </a:r>
          </a:p>
          <a:p>
            <a:pPr lvl="1"/>
            <a:r>
              <a:rPr lang="en-US" dirty="0"/>
              <a:t>Negotiated</a:t>
            </a:r>
          </a:p>
          <a:p>
            <a:pPr lvl="1"/>
            <a:r>
              <a:rPr lang="en-US" dirty="0"/>
              <a:t>Cooperative</a:t>
            </a:r>
          </a:p>
          <a:p>
            <a:pPr lvl="1"/>
            <a:r>
              <a:rPr lang="en-US" dirty="0"/>
              <a:t>Statewide Agency</a:t>
            </a:r>
          </a:p>
        </p:txBody>
      </p:sp>
      <p:sp>
        <p:nvSpPr>
          <p:cNvPr id="2" name="Title 1"/>
          <p:cNvSpPr>
            <a:spLocks noGrp="1"/>
          </p:cNvSpPr>
          <p:nvPr>
            <p:ph type="title"/>
          </p:nvPr>
        </p:nvSpPr>
        <p:spPr>
          <a:xfrm>
            <a:off x="668867" y="338138"/>
            <a:ext cx="8305800" cy="1143000"/>
          </a:xfrm>
        </p:spPr>
        <p:txBody>
          <a:bodyPr>
            <a:normAutofit/>
          </a:bodyPr>
          <a:lstStyle/>
          <a:p>
            <a:pPr fontAlgn="auto">
              <a:spcAft>
                <a:spcPts val="0"/>
              </a:spcAft>
              <a:defRPr/>
            </a:pPr>
            <a:r>
              <a:rPr lang="en-US" dirty="0"/>
              <a:t>State Contract Purchases</a:t>
            </a:r>
          </a:p>
        </p:txBody>
      </p:sp>
      <p:sp>
        <p:nvSpPr>
          <p:cNvPr id="115714"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15715"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6ABF69D9-2BE4-4C21-8827-7EB051B02C3B}" type="slidenum">
              <a:rPr lang="en-US">
                <a:solidFill>
                  <a:prstClr val="black"/>
                </a:solidFill>
              </a:rPr>
              <a:pPr fontAlgn="base">
                <a:spcBef>
                  <a:spcPct val="0"/>
                </a:spcBef>
                <a:spcAft>
                  <a:spcPct val="0"/>
                </a:spcAft>
              </a:pPr>
              <a:t>42</a:t>
            </a:fld>
            <a:endParaRPr lang="en-US">
              <a:solidFill>
                <a:prstClr val="black"/>
              </a:solidFill>
            </a:endParaRPr>
          </a:p>
        </p:txBody>
      </p:sp>
    </p:spTree>
    <p:extLst>
      <p:ext uri="{BB962C8B-B14F-4D97-AF65-F5344CB8AC3E}">
        <p14:creationId xmlns:p14="http://schemas.microsoft.com/office/powerpoint/2010/main" val="2777060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Transactions from 31-7-13 (m)</a:t>
            </a:r>
          </a:p>
          <a:p>
            <a:pPr lvl="1"/>
            <a:r>
              <a:rPr lang="en-US" dirty="0"/>
              <a:t>Refer to </a:t>
            </a:r>
            <a:r>
              <a:rPr lang="en-US" dirty="0">
                <a:solidFill>
                  <a:srgbClr val="FF0000"/>
                </a:solidFill>
              </a:rPr>
              <a:t>pg. 83 of CMPA manual</a:t>
            </a:r>
          </a:p>
          <a:p>
            <a:pPr lvl="0">
              <a:buClr>
                <a:srgbClr val="2DA2BF"/>
              </a:buClr>
            </a:pPr>
            <a:r>
              <a:rPr lang="en-US" dirty="0">
                <a:solidFill>
                  <a:prstClr val="black"/>
                </a:solidFill>
              </a:rPr>
              <a:t>OPTFM approved exemptions</a:t>
            </a:r>
          </a:p>
          <a:p>
            <a:pPr marL="392113" lvl="1" indent="0">
              <a:buNone/>
            </a:pPr>
            <a:endParaRPr lang="en-US" dirty="0"/>
          </a:p>
          <a:p>
            <a:pPr marL="392113" lvl="1" indent="0">
              <a:buNone/>
            </a:pPr>
            <a:endParaRPr lang="en-US" dirty="0"/>
          </a:p>
          <a:p>
            <a:pPr lvl="1"/>
            <a:endParaRPr lang="en-US" dirty="0"/>
          </a:p>
          <a:p>
            <a:pPr marL="109537" indent="0">
              <a:buNone/>
            </a:pPr>
            <a:endParaRPr lang="en-US" dirty="0"/>
          </a:p>
        </p:txBody>
      </p:sp>
      <p:sp>
        <p:nvSpPr>
          <p:cNvPr id="3" name="Title 2"/>
          <p:cNvSpPr>
            <a:spLocks noGrp="1"/>
          </p:cNvSpPr>
          <p:nvPr>
            <p:ph type="title"/>
          </p:nvPr>
        </p:nvSpPr>
        <p:spPr/>
        <p:txBody>
          <a:bodyPr>
            <a:normAutofit/>
          </a:bodyPr>
          <a:lstStyle/>
          <a:p>
            <a:r>
              <a:rPr lang="en-US" sz="3000" dirty="0"/>
              <a:t>EXEMPTIONS FROM BID REQUIREMENTS </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43</a:t>
            </a:fld>
            <a:endParaRPr lang="en-US">
              <a:solidFill>
                <a:prstClr val="black"/>
              </a:solidFill>
            </a:endParaRPr>
          </a:p>
        </p:txBody>
      </p:sp>
      <p:pic>
        <p:nvPicPr>
          <p:cNvPr id="2050" name="Picture 2" descr="http://ts3.mm.bing.net/th?id=H.4663064381621918&amp;w=257&amp;h=76&amp;c=7&amp;rs=1&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3124200"/>
            <a:ext cx="5668879"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570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Content Placeholder 2"/>
          <p:cNvSpPr>
            <a:spLocks noGrp="1"/>
          </p:cNvSpPr>
          <p:nvPr>
            <p:ph idx="1"/>
          </p:nvPr>
        </p:nvSpPr>
        <p:spPr/>
        <p:txBody>
          <a:bodyPr/>
          <a:lstStyle/>
          <a:p>
            <a:r>
              <a:rPr lang="en-US" dirty="0"/>
              <a:t>Check competitive state contract for item</a:t>
            </a:r>
          </a:p>
          <a:p>
            <a:r>
              <a:rPr lang="en-US" dirty="0"/>
              <a:t>Purchases may be made on open market. Purchasing agent will obtain pricing from multiple sources to ensure competition, written bids not required</a:t>
            </a:r>
          </a:p>
          <a:p>
            <a:r>
              <a:rPr lang="en-US" dirty="0"/>
              <a:t>Purchase requisitions and purchase orders must be prepared and approved prior to making the purchase</a:t>
            </a:r>
          </a:p>
          <a:p>
            <a:r>
              <a:rPr lang="en-US" dirty="0"/>
              <a:t>Total cost must be used, items cannot be split up to avoid obtaining written bids</a:t>
            </a:r>
          </a:p>
        </p:txBody>
      </p:sp>
      <p:sp>
        <p:nvSpPr>
          <p:cNvPr id="2" name="Title 1"/>
          <p:cNvSpPr>
            <a:spLocks noGrp="1"/>
          </p:cNvSpPr>
          <p:nvPr>
            <p:ph type="title"/>
          </p:nvPr>
        </p:nvSpPr>
        <p:spPr/>
        <p:txBody>
          <a:bodyPr/>
          <a:lstStyle/>
          <a:p>
            <a:pPr fontAlgn="auto">
              <a:spcAft>
                <a:spcPts val="0"/>
              </a:spcAft>
              <a:defRPr/>
            </a:pPr>
            <a:r>
              <a:rPr lang="en-US" dirty="0"/>
              <a:t>Purchases less than $5,000.01</a:t>
            </a:r>
          </a:p>
        </p:txBody>
      </p:sp>
      <p:sp>
        <p:nvSpPr>
          <p:cNvPr id="121858"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21859"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39EF791A-E01E-425E-9526-75B8AB92E070}" type="slidenum">
              <a:rPr lang="en-US">
                <a:solidFill>
                  <a:prstClr val="black"/>
                </a:solidFill>
              </a:rPr>
              <a:pPr fontAlgn="base">
                <a:spcBef>
                  <a:spcPct val="0"/>
                </a:spcBef>
                <a:spcAft>
                  <a:spcPct val="0"/>
                </a:spcAft>
              </a:pPr>
              <a:t>44</a:t>
            </a:fld>
            <a:endParaRPr lang="en-US">
              <a:solidFill>
                <a:prstClr val="black"/>
              </a:solidFill>
            </a:endParaRPr>
          </a:p>
        </p:txBody>
      </p:sp>
    </p:spTree>
    <p:extLst>
      <p:ext uri="{BB962C8B-B14F-4D97-AF65-F5344CB8AC3E}">
        <p14:creationId xmlns:p14="http://schemas.microsoft.com/office/powerpoint/2010/main" val="3250769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Content Placeholder 2"/>
          <p:cNvSpPr>
            <a:spLocks noGrp="1"/>
          </p:cNvSpPr>
          <p:nvPr>
            <p:ph idx="1"/>
          </p:nvPr>
        </p:nvSpPr>
        <p:spPr/>
        <p:txBody>
          <a:bodyPr/>
          <a:lstStyle/>
          <a:p>
            <a:r>
              <a:rPr lang="en-US" dirty="0"/>
              <a:t>Small purchases costing more than $5,000 but not more than $75,000 require </a:t>
            </a:r>
            <a:r>
              <a:rPr lang="en-US" u="sng" dirty="0"/>
              <a:t>written</a:t>
            </a:r>
            <a:r>
              <a:rPr lang="en-US" dirty="0"/>
              <a:t> bids from two or more businesses.</a:t>
            </a:r>
          </a:p>
          <a:p>
            <a:pPr lvl="1"/>
            <a:r>
              <a:rPr lang="en-US" dirty="0"/>
              <a:t>Written Bid</a:t>
            </a:r>
          </a:p>
          <a:p>
            <a:pPr lvl="2"/>
            <a:r>
              <a:rPr lang="en-US" dirty="0"/>
              <a:t>A bid submitted on a bid form or a bid submitted on a vendor’s letterhead or identifiable bid form and signed by authorized personnel representing the vendor. </a:t>
            </a:r>
          </a:p>
          <a:p>
            <a:pPr lvl="3"/>
            <a:r>
              <a:rPr lang="en-US" dirty="0"/>
              <a:t>Bids submitted electronically shall not require the signature of the vendor’s representative unless required by agencies or governing authorities.</a:t>
            </a:r>
          </a:p>
        </p:txBody>
      </p:sp>
      <p:sp>
        <p:nvSpPr>
          <p:cNvPr id="2" name="Title 1"/>
          <p:cNvSpPr>
            <a:spLocks noGrp="1"/>
          </p:cNvSpPr>
          <p:nvPr>
            <p:ph type="title"/>
          </p:nvPr>
        </p:nvSpPr>
        <p:spPr/>
        <p:txBody>
          <a:bodyPr>
            <a:normAutofit fontScale="90000"/>
          </a:bodyPr>
          <a:lstStyle/>
          <a:p>
            <a:pPr fontAlgn="auto">
              <a:spcAft>
                <a:spcPts val="0"/>
              </a:spcAft>
              <a:defRPr/>
            </a:pPr>
            <a:r>
              <a:rPr lang="en-US" dirty="0"/>
              <a:t>Competitive Written Bid Between $5,000 and $75,000.01</a:t>
            </a:r>
          </a:p>
        </p:txBody>
      </p:sp>
      <p:sp>
        <p:nvSpPr>
          <p:cNvPr id="118786"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18787"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78F36DA6-3029-472B-8D3A-074937170041}" type="slidenum">
              <a:rPr lang="en-US">
                <a:solidFill>
                  <a:prstClr val="black"/>
                </a:solidFill>
              </a:rPr>
              <a:pPr fontAlgn="base">
                <a:spcBef>
                  <a:spcPct val="0"/>
                </a:spcBef>
                <a:spcAft>
                  <a:spcPct val="0"/>
                </a:spcAft>
              </a:pPr>
              <a:t>45</a:t>
            </a:fld>
            <a:endParaRPr lang="en-US">
              <a:solidFill>
                <a:prstClr val="black"/>
              </a:solidFill>
            </a:endParaRPr>
          </a:p>
        </p:txBody>
      </p:sp>
    </p:spTree>
    <p:extLst>
      <p:ext uri="{BB962C8B-B14F-4D97-AF65-F5344CB8AC3E}">
        <p14:creationId xmlns:p14="http://schemas.microsoft.com/office/powerpoint/2010/main" val="3628510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Content Placeholder 1"/>
          <p:cNvSpPr>
            <a:spLocks noGrp="1"/>
          </p:cNvSpPr>
          <p:nvPr>
            <p:ph idx="1"/>
          </p:nvPr>
        </p:nvSpPr>
        <p:spPr>
          <a:xfrm>
            <a:off x="709127" y="1961271"/>
            <a:ext cx="11000791" cy="4525962"/>
          </a:xfrm>
        </p:spPr>
        <p:txBody>
          <a:bodyPr/>
          <a:lstStyle/>
          <a:p>
            <a:r>
              <a:rPr lang="en-US" dirty="0"/>
              <a:t>Award shall be made to the lowest </a:t>
            </a:r>
            <a:r>
              <a:rPr lang="en-US"/>
              <a:t>responsive bid/quote </a:t>
            </a:r>
            <a:r>
              <a:rPr lang="en-US" dirty="0"/>
              <a:t>provided at least two competitive written bids/quotes have been obtained.</a:t>
            </a:r>
          </a:p>
          <a:p>
            <a:r>
              <a:rPr lang="en-US" dirty="0"/>
              <a:t>Total cost must be used, items cannot be split up to avoid advertising for formal bids.</a:t>
            </a:r>
          </a:p>
          <a:p>
            <a:r>
              <a:rPr lang="en-US" dirty="0"/>
              <a:t>Purchase requisitions and purchase orders must be prepared and approved prior to making the purchase.</a:t>
            </a:r>
          </a:p>
          <a:p>
            <a:endParaRPr lang="en-US" dirty="0"/>
          </a:p>
        </p:txBody>
      </p:sp>
      <p:sp>
        <p:nvSpPr>
          <p:cNvPr id="5" name="Title 4"/>
          <p:cNvSpPr>
            <a:spLocks noGrp="1"/>
          </p:cNvSpPr>
          <p:nvPr>
            <p:ph type="title"/>
          </p:nvPr>
        </p:nvSpPr>
        <p:spPr>
          <a:xfrm>
            <a:off x="513183" y="178509"/>
            <a:ext cx="11505249" cy="1782762"/>
          </a:xfrm>
        </p:spPr>
        <p:txBody>
          <a:bodyPr>
            <a:normAutofit/>
          </a:bodyPr>
          <a:lstStyle/>
          <a:p>
            <a:pPr fontAlgn="auto">
              <a:spcAft>
                <a:spcPts val="0"/>
              </a:spcAft>
              <a:defRPr/>
            </a:pPr>
            <a:r>
              <a:rPr lang="en-US" sz="3600" dirty="0"/>
              <a:t>Awarding Competitive Written Bid/Quote Between $5,000 and $75,000.01</a:t>
            </a:r>
          </a:p>
        </p:txBody>
      </p:sp>
      <p:sp>
        <p:nvSpPr>
          <p:cNvPr id="120834"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20835"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26B19F4B-CF69-424D-9DBE-E152E8C67370}" type="slidenum">
              <a:rPr lang="en-US">
                <a:solidFill>
                  <a:prstClr val="black"/>
                </a:solidFill>
              </a:rPr>
              <a:pPr fontAlgn="base">
                <a:spcBef>
                  <a:spcPct val="0"/>
                </a:spcBef>
                <a:spcAft>
                  <a:spcPct val="0"/>
                </a:spcAft>
              </a:pPr>
              <a:t>46</a:t>
            </a:fld>
            <a:endParaRPr lang="en-US">
              <a:solidFill>
                <a:prstClr val="black"/>
              </a:solidFill>
            </a:endParaRPr>
          </a:p>
        </p:txBody>
      </p:sp>
    </p:spTree>
    <p:extLst>
      <p:ext uri="{BB962C8B-B14F-4D97-AF65-F5344CB8AC3E}">
        <p14:creationId xmlns:p14="http://schemas.microsoft.com/office/powerpoint/2010/main" val="91720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095" y="1317509"/>
            <a:ext cx="10972800" cy="4525962"/>
          </a:xfrm>
        </p:spPr>
        <p:txBody>
          <a:bodyPr/>
          <a:lstStyle/>
          <a:p>
            <a:r>
              <a:rPr lang="en-US" sz="2400" dirty="0"/>
              <a:t>Approval prior to award must be submitted to OPTFM on electronic P-1</a:t>
            </a:r>
          </a:p>
          <a:p>
            <a:r>
              <a:rPr lang="en-US" sz="2400" dirty="0"/>
              <a:t>All procurement manual rules and regulations must be followed</a:t>
            </a:r>
          </a:p>
          <a:p>
            <a:r>
              <a:rPr lang="en-US" sz="2400" dirty="0"/>
              <a:t>Reverse Auctions are the primary method</a:t>
            </a:r>
          </a:p>
          <a:p>
            <a:pPr lvl="1"/>
            <a:r>
              <a:rPr lang="en-US" sz="2000" dirty="0"/>
              <a:t>State agencies utilize MAGIC to perform auctions</a:t>
            </a:r>
          </a:p>
          <a:p>
            <a:r>
              <a:rPr lang="en-US" sz="2400" dirty="0"/>
              <a:t>Electronic bidding must be provided </a:t>
            </a:r>
          </a:p>
          <a:p>
            <a:pPr lvl="1"/>
            <a:r>
              <a:rPr lang="en-US" sz="2000" dirty="0"/>
              <a:t>“secure electronic interactive system” – MAGIC </a:t>
            </a:r>
          </a:p>
          <a:p>
            <a:pPr lvl="1"/>
            <a:r>
              <a:rPr lang="en-US" sz="2000" dirty="0"/>
              <a:t>Cannot require vendors to submit electronically </a:t>
            </a:r>
          </a:p>
          <a:p>
            <a:pPr marL="365125" lvl="1" indent="-255588">
              <a:spcBef>
                <a:spcPts val="400"/>
              </a:spcBef>
              <a:buSzPct val="68000"/>
              <a:buFont typeface="Wingdings 3" pitchFamily="18" charset="2"/>
              <a:buChar char=""/>
            </a:pPr>
            <a:r>
              <a:rPr lang="en-US" sz="2400" dirty="0"/>
              <a:t>Awards should only be made as described in specifications</a:t>
            </a:r>
          </a:p>
          <a:p>
            <a:pPr marL="365125" lvl="1" indent="-255588">
              <a:spcBef>
                <a:spcPts val="400"/>
              </a:spcBef>
              <a:buSzPct val="68000"/>
              <a:buFont typeface="Wingdings 3" pitchFamily="18" charset="2"/>
              <a:buChar char=""/>
            </a:pPr>
            <a:r>
              <a:rPr lang="en-US" sz="2400" dirty="0"/>
              <a:t>Advertisement must be done correctly</a:t>
            </a:r>
          </a:p>
          <a:p>
            <a:pPr marL="365125" lvl="1" indent="-255588">
              <a:spcBef>
                <a:spcPts val="400"/>
              </a:spcBef>
              <a:buSzPct val="68000"/>
              <a:buFont typeface="Wingdings 3" pitchFamily="18" charset="2"/>
              <a:buChar char=""/>
            </a:pPr>
            <a:r>
              <a:rPr lang="en-US" sz="2400" dirty="0"/>
              <a:t>MPTAP (MS Apex Accelerator) must be notified</a:t>
            </a:r>
          </a:p>
        </p:txBody>
      </p:sp>
      <p:sp>
        <p:nvSpPr>
          <p:cNvPr id="3" name="Title 2"/>
          <p:cNvSpPr>
            <a:spLocks noGrp="1"/>
          </p:cNvSpPr>
          <p:nvPr>
            <p:ph type="title"/>
          </p:nvPr>
        </p:nvSpPr>
        <p:spPr/>
        <p:txBody>
          <a:bodyPr/>
          <a:lstStyle/>
          <a:p>
            <a:r>
              <a:rPr lang="en-US" dirty="0"/>
              <a:t>Competitive Bids over $75,000</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850043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263" y="1143000"/>
            <a:ext cx="11030552" cy="5410200"/>
          </a:xfrm>
        </p:spPr>
        <p:txBody>
          <a:bodyPr/>
          <a:lstStyle/>
          <a:p>
            <a:r>
              <a:rPr lang="en-US" dirty="0"/>
              <a:t>Period of time between date of publication of the ad and the time and date set for receipt of bids</a:t>
            </a:r>
          </a:p>
          <a:p>
            <a:r>
              <a:rPr lang="en-US" dirty="0"/>
              <a:t>Published once each week for two consecutive weeks with the second notice being published on or after the 7</a:t>
            </a:r>
            <a:r>
              <a:rPr lang="en-US" baseline="30000" dirty="0"/>
              <a:t>th</a:t>
            </a:r>
            <a:r>
              <a:rPr lang="en-US" dirty="0"/>
              <a:t> calendar date after the first notice was published</a:t>
            </a:r>
          </a:p>
          <a:p>
            <a:r>
              <a:rPr lang="en-US" dirty="0"/>
              <a:t>Opening date must not be less than seven (7) </a:t>
            </a:r>
            <a:r>
              <a:rPr lang="en-US" b="1" u="sng" dirty="0"/>
              <a:t>working days</a:t>
            </a:r>
            <a:r>
              <a:rPr lang="en-US" dirty="0"/>
              <a:t> after the last notice in the newspaper (must not be sooner than the 8</a:t>
            </a:r>
            <a:r>
              <a:rPr lang="en-US" baseline="30000" dirty="0"/>
              <a:t>th</a:t>
            </a:r>
            <a:r>
              <a:rPr lang="en-US" dirty="0"/>
              <a:t> day)</a:t>
            </a:r>
          </a:p>
          <a:p>
            <a:r>
              <a:rPr lang="en-US" dirty="0"/>
              <a:t>MPTAP (MS Apex Accelerator) must receive notice same day or prior to first publication in the paper</a:t>
            </a:r>
          </a:p>
          <a:p>
            <a:pPr indent="-365125"/>
            <a:r>
              <a:rPr lang="en-US" dirty="0"/>
              <a:t>If utilizing Reverse Auction, bids are used to qualify responsive bidders to invite to the auction and establish start price</a:t>
            </a:r>
          </a:p>
        </p:txBody>
      </p:sp>
      <p:sp>
        <p:nvSpPr>
          <p:cNvPr id="3" name="Title 2"/>
          <p:cNvSpPr>
            <a:spLocks noGrp="1"/>
          </p:cNvSpPr>
          <p:nvPr>
            <p:ph type="title"/>
          </p:nvPr>
        </p:nvSpPr>
        <p:spPr>
          <a:xfrm>
            <a:off x="628261" y="74085"/>
            <a:ext cx="8534400" cy="1143000"/>
          </a:xfrm>
        </p:spPr>
        <p:txBody>
          <a:bodyPr>
            <a:normAutofit/>
          </a:bodyPr>
          <a:lstStyle/>
          <a:p>
            <a:r>
              <a:rPr lang="en-US" sz="3000" dirty="0"/>
              <a:t>COMMODITY ADVERTISING REQUIREMENTS</a:t>
            </a:r>
          </a:p>
        </p:txBody>
      </p:sp>
      <p:sp>
        <p:nvSpPr>
          <p:cNvPr id="4" name="Footer Placeholder 3"/>
          <p:cNvSpPr>
            <a:spLocks noGrp="1"/>
          </p:cNvSpPr>
          <p:nvPr>
            <p:ph type="ftr" sz="quarter" idx="11"/>
          </p:nvPr>
        </p:nvSpPr>
        <p:spPr>
          <a:xfrm>
            <a:off x="8153401" y="6492876"/>
            <a:ext cx="2351087" cy="365125"/>
          </a:xfrm>
        </p:spPr>
        <p:txBody>
          <a:bodyPr/>
          <a:lstStyle/>
          <a:p>
            <a:pPr>
              <a:defRPr/>
            </a:pPr>
            <a:r>
              <a:rPr lang="en-US" dirty="0">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748837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28413153"/>
              </p:ext>
            </p:extLst>
          </p:nvPr>
        </p:nvGraphicFramePr>
        <p:xfrm>
          <a:off x="2971801" y="1417638"/>
          <a:ext cx="6477000" cy="4108010"/>
        </p:xfrm>
        <a:graphic>
          <a:graphicData uri="http://schemas.openxmlformats.org/drawingml/2006/table">
            <a:tbl>
              <a:tblPr>
                <a:tableStyleId>{073A0DAA-6AF3-43AB-8588-CEC1D06C72B9}</a:tableStyleId>
              </a:tblPr>
              <a:tblGrid>
                <a:gridCol w="1562139">
                  <a:extLst>
                    <a:ext uri="{9D8B030D-6E8A-4147-A177-3AD203B41FA5}">
                      <a16:colId xmlns:a16="http://schemas.microsoft.com/office/drawing/2014/main" val="20000"/>
                    </a:ext>
                  </a:extLst>
                </a:gridCol>
                <a:gridCol w="1045547">
                  <a:extLst>
                    <a:ext uri="{9D8B030D-6E8A-4147-A177-3AD203B41FA5}">
                      <a16:colId xmlns:a16="http://schemas.microsoft.com/office/drawing/2014/main" val="20001"/>
                    </a:ext>
                  </a:extLst>
                </a:gridCol>
                <a:gridCol w="1045547">
                  <a:extLst>
                    <a:ext uri="{9D8B030D-6E8A-4147-A177-3AD203B41FA5}">
                      <a16:colId xmlns:a16="http://schemas.microsoft.com/office/drawing/2014/main" val="20002"/>
                    </a:ext>
                  </a:extLst>
                </a:gridCol>
                <a:gridCol w="796040">
                  <a:extLst>
                    <a:ext uri="{9D8B030D-6E8A-4147-A177-3AD203B41FA5}">
                      <a16:colId xmlns:a16="http://schemas.microsoft.com/office/drawing/2014/main" val="20003"/>
                    </a:ext>
                  </a:extLst>
                </a:gridCol>
                <a:gridCol w="1091036">
                  <a:extLst>
                    <a:ext uri="{9D8B030D-6E8A-4147-A177-3AD203B41FA5}">
                      <a16:colId xmlns:a16="http://schemas.microsoft.com/office/drawing/2014/main" val="20004"/>
                    </a:ext>
                  </a:extLst>
                </a:gridCol>
                <a:gridCol w="936691">
                  <a:extLst>
                    <a:ext uri="{9D8B030D-6E8A-4147-A177-3AD203B41FA5}">
                      <a16:colId xmlns:a16="http://schemas.microsoft.com/office/drawing/2014/main" val="20005"/>
                    </a:ext>
                  </a:extLst>
                </a:gridCol>
              </a:tblGrid>
              <a:tr h="1391970">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Open Market Purchase</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2 Quotes from Vendor</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State Contract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Competitive Bid</a:t>
                      </a:r>
                    </a:p>
                    <a:p>
                      <a:pPr algn="ctr" fontAlgn="ctr"/>
                      <a:r>
                        <a:rPr lang="en-US" sz="1600" b="0" i="0" u="none" strike="noStrike" dirty="0">
                          <a:solidFill>
                            <a:srgbClr val="000000"/>
                          </a:solidFill>
                          <a:effectLst/>
                          <a:latin typeface="+mn-lt"/>
                        </a:rPr>
                        <a:t>(Reverse Auction)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mn-lt"/>
                        </a:rPr>
                        <a:t>PPRB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79010">
                <a:tc>
                  <a:txBody>
                    <a:bodyPr/>
                    <a:lstStyle/>
                    <a:p>
                      <a:pPr algn="ctr" fontAlgn="ctr"/>
                      <a:r>
                        <a:rPr lang="en-US" sz="1600" u="none" strike="noStrike" dirty="0">
                          <a:effectLst/>
                        </a:rPr>
                        <a:t>$0.00 - $5,000</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X</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X</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79010">
                <a:tc>
                  <a:txBody>
                    <a:bodyPr/>
                    <a:lstStyle/>
                    <a:p>
                      <a:pPr algn="ctr" fontAlgn="ctr"/>
                      <a:r>
                        <a:rPr lang="en-US" sz="1600" u="none" strike="noStrike" dirty="0">
                          <a:effectLst/>
                        </a:rPr>
                        <a:t>$5,000.01 - $75,000</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X</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X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79010">
                <a:tc>
                  <a:txBody>
                    <a:bodyPr/>
                    <a:lstStyle/>
                    <a:p>
                      <a:pPr algn="ctr" fontAlgn="ctr"/>
                      <a:r>
                        <a:rPr lang="en-US" sz="1600" u="none" strike="noStrike" dirty="0">
                          <a:effectLst/>
                        </a:rPr>
                        <a:t>$75,000.01 - Over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X</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X</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79010">
                <a:tc>
                  <a:txBody>
                    <a:bodyPr/>
                    <a:lstStyle/>
                    <a:p>
                      <a:pPr algn="ctr" fontAlgn="ctr"/>
                      <a:r>
                        <a:rPr lang="en-US" sz="1600" b="0" i="0" u="none" strike="noStrike" dirty="0">
                          <a:solidFill>
                            <a:srgbClr val="000000"/>
                          </a:solidFill>
                          <a:effectLst/>
                          <a:latin typeface="+mn-lt"/>
                        </a:rPr>
                        <a:t>$500,000.01</a:t>
                      </a:r>
                      <a:r>
                        <a:rPr lang="en-US" sz="1600" b="0" i="0" u="none" strike="noStrike" baseline="0" dirty="0">
                          <a:solidFill>
                            <a:srgbClr val="000000"/>
                          </a:solidFill>
                          <a:effectLst/>
                          <a:latin typeface="+mn-lt"/>
                        </a:rPr>
                        <a:t> - Over</a:t>
                      </a:r>
                      <a:endParaRPr lang="en-US" sz="16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mn-lt"/>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mn-lt"/>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mn-lt"/>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a:xfrm>
            <a:off x="1828800" y="274638"/>
            <a:ext cx="8610600" cy="1143000"/>
          </a:xfrm>
        </p:spPr>
        <p:txBody>
          <a:bodyPr>
            <a:normAutofit fontScale="90000"/>
          </a:bodyPr>
          <a:lstStyle/>
          <a:p>
            <a:r>
              <a:rPr lang="en-US" dirty="0"/>
              <a:t>Commodity Threshold Requirements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2759750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49" y="218395"/>
            <a:ext cx="11669950" cy="798355"/>
          </a:xfrm>
        </p:spPr>
        <p:txBody>
          <a:bodyPr>
            <a:noAutofit/>
          </a:bodyPr>
          <a:lstStyle/>
          <a:p>
            <a:pPr algn="ctr"/>
            <a:r>
              <a:rPr lang="en-US" sz="6000" b="0" dirty="0">
                <a:solidFill>
                  <a:schemeClr val="tx1"/>
                </a:solidFill>
              </a:rPr>
              <a:t>Composition of PPRB eff. 1/1/18</a:t>
            </a:r>
          </a:p>
        </p:txBody>
      </p:sp>
      <p:sp>
        <p:nvSpPr>
          <p:cNvPr id="3" name="Content Placeholder 2"/>
          <p:cNvSpPr>
            <a:spLocks noGrp="1"/>
          </p:cNvSpPr>
          <p:nvPr>
            <p:ph idx="1"/>
          </p:nvPr>
        </p:nvSpPr>
        <p:spPr>
          <a:xfrm>
            <a:off x="315367" y="1097038"/>
            <a:ext cx="4496119" cy="4950219"/>
          </a:xfrm>
        </p:spPr>
        <p:txBody>
          <a:bodyPr>
            <a:normAutofit lnSpcReduction="10000"/>
          </a:bodyPr>
          <a:lstStyle/>
          <a:p>
            <a:pPr>
              <a:buFont typeface="Wingdings" panose="05000000000000000000" pitchFamily="2" charset="2"/>
              <a:buChar char="Ø"/>
            </a:pPr>
            <a:r>
              <a:rPr lang="en-US" sz="2400" dirty="0">
                <a:latin typeface="+mj-lt"/>
              </a:rPr>
              <a:t>DFA Executive Director, ex officio &amp; Nonvoting Member</a:t>
            </a:r>
          </a:p>
          <a:p>
            <a:pPr>
              <a:buFont typeface="Wingdings" panose="05000000000000000000" pitchFamily="2" charset="2"/>
              <a:buChar char="Ø"/>
            </a:pPr>
            <a:r>
              <a:rPr lang="en-US" sz="2400" dirty="0">
                <a:latin typeface="+mj-lt"/>
              </a:rPr>
              <a:t>  3 appointees by the Governor</a:t>
            </a:r>
          </a:p>
          <a:p>
            <a:pPr>
              <a:buFont typeface="Wingdings" panose="05000000000000000000" pitchFamily="2" charset="2"/>
              <a:buChar char="Ø"/>
            </a:pPr>
            <a:r>
              <a:rPr lang="en-US" sz="2400" dirty="0">
                <a:latin typeface="+mj-lt"/>
              </a:rPr>
              <a:t>  2 appointees by the Lieutenant Governor</a:t>
            </a:r>
          </a:p>
          <a:p>
            <a:pPr>
              <a:buFont typeface="Wingdings" panose="05000000000000000000" pitchFamily="2" charset="2"/>
              <a:buChar char="Ø"/>
            </a:pPr>
            <a:r>
              <a:rPr lang="en-US" sz="2400" dirty="0">
                <a:latin typeface="+mj-lt"/>
              </a:rPr>
              <a:t>Staggered Terms </a:t>
            </a:r>
          </a:p>
          <a:p>
            <a:pPr>
              <a:buFont typeface="Wingdings" panose="05000000000000000000" pitchFamily="2" charset="2"/>
              <a:buChar char="Ø"/>
            </a:pPr>
            <a:r>
              <a:rPr lang="en-US" sz="2400" dirty="0">
                <a:latin typeface="+mj-lt"/>
              </a:rPr>
              <a:t>Chair, Rita Wray(elected)</a:t>
            </a:r>
          </a:p>
          <a:p>
            <a:pPr marL="109537" indent="0">
              <a:buNone/>
            </a:pPr>
            <a:endParaRPr lang="en-US" sz="1300" dirty="0">
              <a:latin typeface="+mj-lt"/>
            </a:endParaRPr>
          </a:p>
          <a:p>
            <a:pPr marL="109537" indent="0">
              <a:buNone/>
            </a:pPr>
            <a:r>
              <a:rPr lang="en-US" sz="1400" b="1" dirty="0">
                <a:latin typeface="+mj-lt"/>
              </a:rPr>
              <a:t>Duties include approving contracts for commodities, construction, personal and professional services, leases, professional A/E appointments, Master Lease Purchase acquisition schedules, regulations promulgated by DFA offices, deviations from regulations, and hearing protests.  </a:t>
            </a:r>
          </a:p>
          <a:p>
            <a:endParaRPr lang="en-US" dirty="0">
              <a:latin typeface="Baskerville Old Face" panose="02020602080505020303" pitchFamily="18" charset="0"/>
            </a:endParaRPr>
          </a:p>
          <a:p>
            <a:pPr marL="0" indent="0">
              <a:buNone/>
            </a:pPr>
            <a:endParaRPr lang="en-US" dirty="0">
              <a:latin typeface="Baskerville Old Face" panose="02020602080505020303" pitchFamily="18" charset="0"/>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845" y="1456267"/>
            <a:ext cx="5365755" cy="4446668"/>
          </a:xfrm>
          <a:prstGeom prst="rect">
            <a:avLst/>
          </a:prstGeom>
          <a:ln w="57150">
            <a:solidFill>
              <a:schemeClr val="tx1"/>
            </a:solidFill>
          </a:ln>
        </p:spPr>
      </p:pic>
    </p:spTree>
    <p:extLst>
      <p:ext uri="{BB962C8B-B14F-4D97-AF65-F5344CB8AC3E}">
        <p14:creationId xmlns:p14="http://schemas.microsoft.com/office/powerpoint/2010/main" val="272457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Utilizing State Contracts</a:t>
            </a:r>
          </a:p>
        </p:txBody>
      </p:sp>
    </p:spTree>
    <p:extLst>
      <p:ext uri="{BB962C8B-B14F-4D97-AF65-F5344CB8AC3E}">
        <p14:creationId xmlns:p14="http://schemas.microsoft.com/office/powerpoint/2010/main" val="42537334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Competitive Contracts</a:t>
            </a:r>
          </a:p>
          <a:p>
            <a:r>
              <a:rPr lang="en-US" dirty="0"/>
              <a:t>Negotiated Contracts (Convenience) </a:t>
            </a:r>
          </a:p>
          <a:p>
            <a:r>
              <a:rPr lang="en-US" dirty="0"/>
              <a:t>State Agency Contracts</a:t>
            </a:r>
          </a:p>
          <a:p>
            <a:r>
              <a:rPr lang="en-US" dirty="0"/>
              <a:t>Cooperative Contracts</a:t>
            </a:r>
          </a:p>
          <a:p>
            <a:pPr marL="109728" indent="0">
              <a:buNone/>
            </a:pPr>
            <a:endParaRPr lang="en-US" dirty="0"/>
          </a:p>
        </p:txBody>
      </p:sp>
      <p:sp>
        <p:nvSpPr>
          <p:cNvPr id="3" name="Title 2"/>
          <p:cNvSpPr>
            <a:spLocks noGrp="1"/>
          </p:cNvSpPr>
          <p:nvPr>
            <p:ph type="title"/>
          </p:nvPr>
        </p:nvSpPr>
        <p:spPr/>
        <p:txBody>
          <a:bodyPr/>
          <a:lstStyle/>
          <a:p>
            <a:pPr algn="ctr"/>
            <a:r>
              <a:rPr lang="en-US" dirty="0"/>
              <a:t>Types of Contracts</a:t>
            </a:r>
          </a:p>
        </p:txBody>
      </p:sp>
    </p:spTree>
    <p:extLst>
      <p:ext uri="{BB962C8B-B14F-4D97-AF65-F5344CB8AC3E}">
        <p14:creationId xmlns:p14="http://schemas.microsoft.com/office/powerpoint/2010/main" val="15166288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What items are they used for?  </a:t>
            </a:r>
            <a:r>
              <a:rPr lang="en-US" sz="2800" dirty="0"/>
              <a:t>Examples – office supplies, auto batteries, toner cartridges, </a:t>
            </a:r>
            <a:r>
              <a:rPr lang="en-US" sz="2800"/>
              <a:t>office papers</a:t>
            </a:r>
            <a:endParaRPr lang="en-US" sz="2800" dirty="0"/>
          </a:p>
          <a:p>
            <a:r>
              <a:rPr lang="en-US" b="1" dirty="0"/>
              <a:t>How are they Developed?</a:t>
            </a:r>
            <a:r>
              <a:rPr lang="en-US" sz="2800" b="1" dirty="0"/>
              <a:t>  </a:t>
            </a:r>
            <a:r>
              <a:rPr lang="en-US" sz="2800" dirty="0"/>
              <a:t>Competitive sealed bids</a:t>
            </a:r>
          </a:p>
          <a:p>
            <a:r>
              <a:rPr lang="en-US" b="1" dirty="0"/>
              <a:t>Who can use them?  </a:t>
            </a:r>
            <a:r>
              <a:rPr lang="en-US" sz="2800" dirty="0"/>
              <a:t>Governing authorities  and state agencies</a:t>
            </a:r>
          </a:p>
          <a:p>
            <a:r>
              <a:rPr lang="en-US" b="1" dirty="0"/>
              <a:t>Who must use them?  </a:t>
            </a:r>
            <a:r>
              <a:rPr lang="en-US" sz="2800" dirty="0"/>
              <a:t>State agencies</a:t>
            </a:r>
            <a:endParaRPr lang="en-US" b="1" dirty="0"/>
          </a:p>
          <a:p>
            <a:pPr marL="109537" indent="0">
              <a:buNone/>
            </a:pPr>
            <a:endParaRPr lang="en-US" b="1" dirty="0"/>
          </a:p>
        </p:txBody>
      </p:sp>
      <p:sp>
        <p:nvSpPr>
          <p:cNvPr id="3" name="Title 2"/>
          <p:cNvSpPr>
            <a:spLocks noGrp="1"/>
          </p:cNvSpPr>
          <p:nvPr>
            <p:ph type="title"/>
          </p:nvPr>
        </p:nvSpPr>
        <p:spPr/>
        <p:txBody>
          <a:bodyPr/>
          <a:lstStyle/>
          <a:p>
            <a:pPr algn="ctr"/>
            <a:r>
              <a:rPr lang="en-US" dirty="0"/>
              <a:t>Competitive Bid Contracts</a:t>
            </a:r>
          </a:p>
        </p:txBody>
      </p:sp>
    </p:spTree>
    <p:extLst>
      <p:ext uri="{BB962C8B-B14F-4D97-AF65-F5344CB8AC3E}">
        <p14:creationId xmlns:p14="http://schemas.microsoft.com/office/powerpoint/2010/main" val="1790415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r>
              <a:rPr lang="en-US" dirty="0"/>
              <a:t>(Convenience/Multiple Award Contracts)</a:t>
            </a:r>
          </a:p>
          <a:p>
            <a:pPr algn="ctr"/>
            <a:endParaRPr lang="en-US" dirty="0"/>
          </a:p>
          <a:p>
            <a:r>
              <a:rPr lang="en-US" b="1" dirty="0"/>
              <a:t>What items are they used for?  </a:t>
            </a:r>
            <a:r>
              <a:rPr lang="en-US" sz="2400" dirty="0"/>
              <a:t>Examples – automotive parts, copiers, furniture,  janitorial products</a:t>
            </a:r>
          </a:p>
          <a:p>
            <a:r>
              <a:rPr lang="en-US" b="1" dirty="0"/>
              <a:t>How are they Developed?</a:t>
            </a:r>
            <a:r>
              <a:rPr lang="en-US" sz="2400" dirty="0"/>
              <a:t>  Proposals from many vendors  </a:t>
            </a:r>
          </a:p>
          <a:p>
            <a:r>
              <a:rPr lang="en-US" b="1" dirty="0"/>
              <a:t>Who can use them?  </a:t>
            </a:r>
            <a:r>
              <a:rPr lang="en-US" sz="2400" dirty="0"/>
              <a:t>Agencies and governing authorities</a:t>
            </a:r>
          </a:p>
          <a:p>
            <a:r>
              <a:rPr lang="en-US" sz="2400" dirty="0"/>
              <a:t>These are convenience contracts that are there for the buyers to utilize and users should negotiate the best possible price</a:t>
            </a:r>
          </a:p>
        </p:txBody>
      </p:sp>
      <p:sp>
        <p:nvSpPr>
          <p:cNvPr id="3" name="Title 2"/>
          <p:cNvSpPr>
            <a:spLocks noGrp="1"/>
          </p:cNvSpPr>
          <p:nvPr>
            <p:ph type="title"/>
          </p:nvPr>
        </p:nvSpPr>
        <p:spPr/>
        <p:txBody>
          <a:bodyPr/>
          <a:lstStyle/>
          <a:p>
            <a:pPr algn="ctr"/>
            <a:r>
              <a:rPr lang="en-US" dirty="0"/>
              <a:t>Negotiated Contracts</a:t>
            </a:r>
          </a:p>
        </p:txBody>
      </p:sp>
    </p:spTree>
    <p:extLst>
      <p:ext uri="{BB962C8B-B14F-4D97-AF65-F5344CB8AC3E}">
        <p14:creationId xmlns:p14="http://schemas.microsoft.com/office/powerpoint/2010/main" val="2900973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What items are they used for?  </a:t>
            </a:r>
            <a:r>
              <a:rPr lang="en-US" sz="2400" dirty="0"/>
              <a:t>Asphalt, motor graders, paint striping machine, Sand and Gravel</a:t>
            </a:r>
          </a:p>
          <a:p>
            <a:r>
              <a:rPr lang="en-US" b="1" dirty="0"/>
              <a:t>How are they developed?  </a:t>
            </a:r>
            <a:r>
              <a:rPr lang="en-US" sz="2400" dirty="0"/>
              <a:t>Competitive bids by a specific agency</a:t>
            </a:r>
          </a:p>
          <a:p>
            <a:r>
              <a:rPr lang="en-US" b="1" dirty="0"/>
              <a:t>Who can use them?  </a:t>
            </a:r>
            <a:r>
              <a:rPr lang="en-US" sz="2400" dirty="0"/>
              <a:t>Agencies and governing authorities if permitted in the original bid.</a:t>
            </a:r>
          </a:p>
        </p:txBody>
      </p:sp>
      <p:sp>
        <p:nvSpPr>
          <p:cNvPr id="3" name="Title 2"/>
          <p:cNvSpPr>
            <a:spLocks noGrp="1"/>
          </p:cNvSpPr>
          <p:nvPr>
            <p:ph type="title"/>
          </p:nvPr>
        </p:nvSpPr>
        <p:spPr/>
        <p:txBody>
          <a:bodyPr>
            <a:normAutofit/>
          </a:bodyPr>
          <a:lstStyle/>
          <a:p>
            <a:pPr algn="ctr"/>
            <a:r>
              <a:rPr lang="en-US" dirty="0"/>
              <a:t>Statewide Agency Contracts</a:t>
            </a:r>
          </a:p>
        </p:txBody>
      </p:sp>
    </p:spTree>
    <p:extLst>
      <p:ext uri="{BB962C8B-B14F-4D97-AF65-F5344CB8AC3E}">
        <p14:creationId xmlns:p14="http://schemas.microsoft.com/office/powerpoint/2010/main" val="17246843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What items are they used for?  </a:t>
            </a:r>
            <a:r>
              <a:rPr lang="en-US" sz="2400" dirty="0"/>
              <a:t>Floor covering, medical supplies, building supplies, pharmaceuticals</a:t>
            </a:r>
          </a:p>
          <a:p>
            <a:r>
              <a:rPr lang="en-US" b="1" dirty="0"/>
              <a:t>How are they developed?  </a:t>
            </a:r>
            <a:r>
              <a:rPr lang="en-US" sz="2400" dirty="0"/>
              <a:t>Cooperative contracts are procurements conducted by, or on behalf of, more than one public procurement unit, or by a public procurement unit with an external procurement activity </a:t>
            </a:r>
          </a:p>
          <a:p>
            <a:r>
              <a:rPr lang="en-US" b="1" dirty="0"/>
              <a:t>Who can use them?  </a:t>
            </a:r>
            <a:r>
              <a:rPr lang="en-US" sz="2400" dirty="0"/>
              <a:t>Agencies and governing authorities only when adopted by OPTFM</a:t>
            </a:r>
          </a:p>
        </p:txBody>
      </p:sp>
      <p:sp>
        <p:nvSpPr>
          <p:cNvPr id="3" name="Title 2"/>
          <p:cNvSpPr>
            <a:spLocks noGrp="1"/>
          </p:cNvSpPr>
          <p:nvPr>
            <p:ph type="title"/>
          </p:nvPr>
        </p:nvSpPr>
        <p:spPr/>
        <p:txBody>
          <a:bodyPr/>
          <a:lstStyle/>
          <a:p>
            <a:pPr algn="ctr"/>
            <a:r>
              <a:rPr lang="en-US" dirty="0"/>
              <a:t>Cooperative Contracts</a:t>
            </a:r>
          </a:p>
        </p:txBody>
      </p:sp>
    </p:spTree>
    <p:extLst>
      <p:ext uri="{BB962C8B-B14F-4D97-AF65-F5344CB8AC3E}">
        <p14:creationId xmlns:p14="http://schemas.microsoft.com/office/powerpoint/2010/main" val="29877634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647" y="0"/>
            <a:ext cx="10852727" cy="926089"/>
          </a:xfrm>
        </p:spPr>
        <p:txBody>
          <a:bodyPr>
            <a:normAutofit/>
          </a:bodyPr>
          <a:lstStyle/>
          <a:p>
            <a:pPr algn="ctr"/>
            <a:r>
              <a:rPr lang="en-US" dirty="0"/>
              <a:t>Locating State Contract Items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1085149" y="850984"/>
            <a:ext cx="9812236" cy="5156032"/>
          </a:xfrm>
          <a:prstGeom prst="rect">
            <a:avLst/>
          </a:prstGeom>
        </p:spPr>
      </p:pic>
      <p:sp>
        <p:nvSpPr>
          <p:cNvPr id="3" name="Rectangle 2">
            <a:extLst>
              <a:ext uri="{FF2B5EF4-FFF2-40B4-BE49-F238E27FC236}">
                <a16:creationId xmlns:a16="http://schemas.microsoft.com/office/drawing/2014/main" id="{FB2812BD-292B-6242-6147-AE4A21F50428}"/>
              </a:ext>
            </a:extLst>
          </p:cNvPr>
          <p:cNvSpPr/>
          <p:nvPr/>
        </p:nvSpPr>
        <p:spPr>
          <a:xfrm>
            <a:off x="2639506" y="3771653"/>
            <a:ext cx="980388" cy="1876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27079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236" y="-121103"/>
            <a:ext cx="10972800" cy="1143000"/>
          </a:xfrm>
        </p:spPr>
        <p:txBody>
          <a:bodyPr vert="horz" rtlCol="0" anchor="ctr">
            <a:normAutofit/>
            <a:scene3d>
              <a:camera prst="orthographicFront"/>
              <a:lightRig rig="soft" dir="t"/>
            </a:scene3d>
            <a:sp3d prstMaterial="softEdge">
              <a:bevelT w="25400" h="25400"/>
            </a:sp3d>
          </a:bodyPr>
          <a:lstStyle/>
          <a:p>
            <a:pPr algn="ctr"/>
            <a:r>
              <a:rPr lang="en-US" dirty="0"/>
              <a:t>Contract Category List</a:t>
            </a:r>
          </a:p>
        </p:txBody>
      </p:sp>
      <p:pic>
        <p:nvPicPr>
          <p:cNvPr id="6" name="Picture 5">
            <a:extLst>
              <a:ext uri="{FF2B5EF4-FFF2-40B4-BE49-F238E27FC236}">
                <a16:creationId xmlns:a16="http://schemas.microsoft.com/office/drawing/2014/main" id="{8FBCF33E-CFB2-86B0-767B-36F68A4B49C2}"/>
              </a:ext>
            </a:extLst>
          </p:cNvPr>
          <p:cNvPicPr>
            <a:picLocks noChangeAspect="1"/>
          </p:cNvPicPr>
          <p:nvPr/>
        </p:nvPicPr>
        <p:blipFill rotWithShape="1">
          <a:blip r:embed="rId3"/>
          <a:srcRect l="12629" r="10490"/>
          <a:stretch/>
        </p:blipFill>
        <p:spPr>
          <a:xfrm>
            <a:off x="346039" y="705586"/>
            <a:ext cx="5749961" cy="4087944"/>
          </a:xfrm>
          <a:prstGeom prst="rect">
            <a:avLst/>
          </a:prstGeom>
        </p:spPr>
      </p:pic>
      <p:sp>
        <p:nvSpPr>
          <p:cNvPr id="5" name="Rectangle 4"/>
          <p:cNvSpPr/>
          <p:nvPr/>
        </p:nvSpPr>
        <p:spPr>
          <a:xfrm>
            <a:off x="424207" y="1848585"/>
            <a:ext cx="980388" cy="2724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FFC21BC7-9FE6-C2B9-5D80-356F83D7FA76}"/>
              </a:ext>
            </a:extLst>
          </p:cNvPr>
          <p:cNvPicPr>
            <a:picLocks noChangeAspect="1"/>
          </p:cNvPicPr>
          <p:nvPr/>
        </p:nvPicPr>
        <p:blipFill rotWithShape="1">
          <a:blip r:embed="rId4"/>
          <a:srcRect l="8606" r="2608"/>
          <a:stretch/>
        </p:blipFill>
        <p:spPr>
          <a:xfrm>
            <a:off x="5864678" y="1696825"/>
            <a:ext cx="5903115" cy="4512150"/>
          </a:xfrm>
          <a:prstGeom prst="rect">
            <a:avLst/>
          </a:prstGeom>
        </p:spPr>
      </p:pic>
      <p:sp>
        <p:nvSpPr>
          <p:cNvPr id="9" name="Rectangle 8">
            <a:extLst>
              <a:ext uri="{FF2B5EF4-FFF2-40B4-BE49-F238E27FC236}">
                <a16:creationId xmlns:a16="http://schemas.microsoft.com/office/drawing/2014/main" id="{AACB2D93-5D11-0EAE-A64D-4800DD49B70C}"/>
              </a:ext>
            </a:extLst>
          </p:cNvPr>
          <p:cNvSpPr/>
          <p:nvPr/>
        </p:nvSpPr>
        <p:spPr>
          <a:xfrm>
            <a:off x="6003636" y="2636569"/>
            <a:ext cx="980388" cy="2259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651004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3" y="-93592"/>
            <a:ext cx="10972800" cy="1143000"/>
          </a:xfrm>
        </p:spPr>
        <p:txBody>
          <a:bodyPr vert="horz" rtlCol="0" anchor="ctr">
            <a:normAutofit/>
            <a:scene3d>
              <a:camera prst="orthographicFront"/>
              <a:lightRig rig="soft" dir="t"/>
            </a:scene3d>
            <a:sp3d prstMaterial="softEdge">
              <a:bevelT w="25400" h="25400"/>
            </a:sp3d>
          </a:bodyPr>
          <a:lstStyle/>
          <a:p>
            <a:pPr algn="ctr"/>
            <a:r>
              <a:rPr lang="en-US" dirty="0"/>
              <a:t>Category Selection</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829" r="8829"/>
          <a:stretch/>
        </p:blipFill>
        <p:spPr>
          <a:xfrm>
            <a:off x="1496596" y="1049408"/>
            <a:ext cx="9629775" cy="5043482"/>
          </a:xfrm>
          <a:prstGeom prst="rect">
            <a:avLst/>
          </a:prstGeom>
        </p:spPr>
      </p:pic>
      <p:sp>
        <p:nvSpPr>
          <p:cNvPr id="8" name="Rectangle 7"/>
          <p:cNvSpPr/>
          <p:nvPr/>
        </p:nvSpPr>
        <p:spPr>
          <a:xfrm>
            <a:off x="3079919" y="3553905"/>
            <a:ext cx="662522" cy="1822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E0DF31C7-FC55-DF01-9A1B-5C2B3791427E}"/>
              </a:ext>
            </a:extLst>
          </p:cNvPr>
          <p:cNvSpPr/>
          <p:nvPr/>
        </p:nvSpPr>
        <p:spPr>
          <a:xfrm>
            <a:off x="3073634" y="4249015"/>
            <a:ext cx="662522" cy="1822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E60196FC-D909-C8E1-FF0B-EE89D806E13C}"/>
              </a:ext>
            </a:extLst>
          </p:cNvPr>
          <p:cNvSpPr/>
          <p:nvPr/>
        </p:nvSpPr>
        <p:spPr>
          <a:xfrm>
            <a:off x="3073634" y="4930701"/>
            <a:ext cx="662522" cy="1822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3BBB2FF4-6AEF-8530-272D-11E75E6E8587}"/>
              </a:ext>
            </a:extLst>
          </p:cNvPr>
          <p:cNvSpPr/>
          <p:nvPr/>
        </p:nvSpPr>
        <p:spPr>
          <a:xfrm>
            <a:off x="3073634" y="5615342"/>
            <a:ext cx="662522" cy="1822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918881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939" y="0"/>
            <a:ext cx="10972800" cy="1143000"/>
          </a:xfrm>
        </p:spPr>
        <p:txBody>
          <a:bodyPr vert="horz" rtlCol="0" anchor="ctr">
            <a:normAutofit/>
            <a:scene3d>
              <a:camera prst="orthographicFront"/>
              <a:lightRig rig="soft" dir="t"/>
            </a:scene3d>
            <a:sp3d prstMaterial="softEdge">
              <a:bevelT w="25400" h="25400"/>
            </a:sp3d>
          </a:bodyPr>
          <a:lstStyle/>
          <a:p>
            <a:pPr algn="ctr"/>
            <a:r>
              <a:rPr lang="en-US" dirty="0"/>
              <a:t>Contract Search</a:t>
            </a:r>
          </a:p>
        </p:txBody>
      </p:sp>
      <p:pic>
        <p:nvPicPr>
          <p:cNvPr id="6" name="Picture 5"/>
          <p:cNvPicPr>
            <a:picLocks noChangeAspect="1"/>
          </p:cNvPicPr>
          <p:nvPr/>
        </p:nvPicPr>
        <p:blipFill>
          <a:blip r:embed="rId3"/>
          <a:stretch>
            <a:fillRect/>
          </a:stretch>
        </p:blipFill>
        <p:spPr>
          <a:xfrm>
            <a:off x="327011" y="1101010"/>
            <a:ext cx="11715621" cy="4525347"/>
          </a:xfrm>
          <a:prstGeom prst="rect">
            <a:avLst/>
          </a:prstGeom>
        </p:spPr>
      </p:pic>
      <p:sp>
        <p:nvSpPr>
          <p:cNvPr id="8" name="Rectangle 7"/>
          <p:cNvSpPr/>
          <p:nvPr/>
        </p:nvSpPr>
        <p:spPr>
          <a:xfrm>
            <a:off x="6268797" y="3491254"/>
            <a:ext cx="3630983" cy="819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0012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5067" y="1715521"/>
            <a:ext cx="10237064" cy="4525962"/>
          </a:xfrm>
        </p:spPr>
        <p:txBody>
          <a:bodyPr/>
          <a:lstStyle/>
          <a:p>
            <a:r>
              <a:rPr lang="en-US" dirty="0"/>
              <a:t>OPTFM has most direct involvement with the daily purchasing activities of State Agencies (commodities non-IT)</a:t>
            </a:r>
          </a:p>
          <a:p>
            <a:r>
              <a:rPr lang="en-US" dirty="0"/>
              <a:t>Staff of 18</a:t>
            </a:r>
          </a:p>
          <a:p>
            <a:r>
              <a:rPr lang="en-US" dirty="0"/>
              <a:t>Main purpose: to promote economy and efficiency in procurement functions for governmental entities within the State</a:t>
            </a:r>
          </a:p>
          <a:p>
            <a:r>
              <a:rPr lang="en-US" dirty="0"/>
              <a:t>Provide a consistent, efficient, and cost-effective fleet management program for all vehicles owned by the State</a:t>
            </a:r>
          </a:p>
        </p:txBody>
      </p:sp>
      <p:sp>
        <p:nvSpPr>
          <p:cNvPr id="3" name="Title 2"/>
          <p:cNvSpPr>
            <a:spLocks noGrp="1"/>
          </p:cNvSpPr>
          <p:nvPr>
            <p:ph type="title"/>
          </p:nvPr>
        </p:nvSpPr>
        <p:spPr/>
        <p:txBody>
          <a:bodyPr>
            <a:normAutofit fontScale="90000"/>
          </a:bodyPr>
          <a:lstStyle/>
          <a:p>
            <a:r>
              <a:rPr lang="en-US" dirty="0"/>
              <a:t>Office of Purchasing, Travel and Fleet Management (OPTFM)</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9403614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931" y="0"/>
            <a:ext cx="10972800" cy="1143000"/>
          </a:xfrm>
        </p:spPr>
        <p:txBody>
          <a:bodyPr vert="horz" rtlCol="0" anchor="ctr">
            <a:normAutofit/>
            <a:scene3d>
              <a:camera prst="orthographicFront"/>
              <a:lightRig rig="soft" dir="t"/>
            </a:scene3d>
            <a:sp3d prstMaterial="softEdge">
              <a:bevelT w="25400" h="25400"/>
            </a:sp3d>
          </a:bodyPr>
          <a:lstStyle/>
          <a:p>
            <a:pPr algn="ctr"/>
            <a:r>
              <a:rPr lang="en-US" dirty="0"/>
              <a:t>Contract Details</a:t>
            </a:r>
          </a:p>
        </p:txBody>
      </p:sp>
      <p:pic>
        <p:nvPicPr>
          <p:cNvPr id="6" name="Picture 5"/>
          <p:cNvPicPr>
            <a:picLocks noChangeAspect="1"/>
          </p:cNvPicPr>
          <p:nvPr/>
        </p:nvPicPr>
        <p:blipFill>
          <a:blip r:embed="rId3"/>
          <a:stretch>
            <a:fillRect/>
          </a:stretch>
        </p:blipFill>
        <p:spPr>
          <a:xfrm>
            <a:off x="773663" y="1312117"/>
            <a:ext cx="6890621" cy="4370226"/>
          </a:xfrm>
          <a:prstGeom prst="rect">
            <a:avLst/>
          </a:prstGeom>
        </p:spPr>
      </p:pic>
      <p:pic>
        <p:nvPicPr>
          <p:cNvPr id="8" name="Picture 7"/>
          <p:cNvPicPr>
            <a:picLocks noChangeAspect="1"/>
          </p:cNvPicPr>
          <p:nvPr/>
        </p:nvPicPr>
        <p:blipFill rotWithShape="1">
          <a:blip r:embed="rId4"/>
          <a:srcRect r="54774"/>
          <a:stretch/>
        </p:blipFill>
        <p:spPr>
          <a:xfrm>
            <a:off x="7846628" y="4103148"/>
            <a:ext cx="3553427" cy="2392740"/>
          </a:xfrm>
          <a:prstGeom prst="rect">
            <a:avLst/>
          </a:prstGeom>
        </p:spPr>
      </p:pic>
      <p:sp>
        <p:nvSpPr>
          <p:cNvPr id="9" name="Rectangle 8"/>
          <p:cNvSpPr/>
          <p:nvPr/>
        </p:nvSpPr>
        <p:spPr>
          <a:xfrm>
            <a:off x="6847296" y="1782147"/>
            <a:ext cx="729162" cy="3172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7942087" y="4103148"/>
            <a:ext cx="3161341" cy="9447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832734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tlCol="0" anchor="ctr">
            <a:normAutofit/>
            <a:scene3d>
              <a:camera prst="orthographicFront"/>
              <a:lightRig rig="soft" dir="t"/>
            </a:scene3d>
            <a:sp3d prstMaterial="softEdge">
              <a:bevelT w="25400" h="25400"/>
            </a:sp3d>
          </a:bodyPr>
          <a:lstStyle/>
          <a:p>
            <a:pPr algn="ctr"/>
            <a:r>
              <a:rPr lang="en-US" dirty="0"/>
              <a:t>Contract Advanced Search Options</a:t>
            </a:r>
          </a:p>
        </p:txBody>
      </p:sp>
      <p:pic>
        <p:nvPicPr>
          <p:cNvPr id="5" name="Picture 4"/>
          <p:cNvPicPr>
            <a:picLocks noChangeAspect="1"/>
          </p:cNvPicPr>
          <p:nvPr/>
        </p:nvPicPr>
        <p:blipFill>
          <a:blip r:embed="rId3"/>
          <a:stretch>
            <a:fillRect/>
          </a:stretch>
        </p:blipFill>
        <p:spPr>
          <a:xfrm>
            <a:off x="1465587" y="1291921"/>
            <a:ext cx="8835410" cy="5467135"/>
          </a:xfrm>
          <a:prstGeom prst="rect">
            <a:avLst/>
          </a:prstGeom>
        </p:spPr>
      </p:pic>
      <p:sp>
        <p:nvSpPr>
          <p:cNvPr id="7" name="Rectangle 6"/>
          <p:cNvSpPr/>
          <p:nvPr/>
        </p:nvSpPr>
        <p:spPr>
          <a:xfrm>
            <a:off x="8266922" y="2516945"/>
            <a:ext cx="1744825" cy="2635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554028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tlCol="0" anchor="ctr">
            <a:normAutofit/>
            <a:scene3d>
              <a:camera prst="orthographicFront"/>
              <a:lightRig rig="soft" dir="t"/>
            </a:scene3d>
            <a:sp3d prstMaterial="softEdge">
              <a:bevelT w="25400" h="25400"/>
            </a:sp3d>
          </a:bodyPr>
          <a:lstStyle/>
          <a:p>
            <a:pPr algn="ctr"/>
            <a:r>
              <a:rPr lang="en-US" dirty="0"/>
              <a:t>Statewide Contract Item Catalog</a:t>
            </a:r>
          </a:p>
        </p:txBody>
      </p:sp>
      <p:pic>
        <p:nvPicPr>
          <p:cNvPr id="7" name="Picture 6"/>
          <p:cNvPicPr>
            <a:picLocks noChangeAspect="1"/>
          </p:cNvPicPr>
          <p:nvPr/>
        </p:nvPicPr>
        <p:blipFill>
          <a:blip r:embed="rId3"/>
          <a:stretch>
            <a:fillRect/>
          </a:stretch>
        </p:blipFill>
        <p:spPr>
          <a:xfrm>
            <a:off x="800100" y="2253819"/>
            <a:ext cx="10591800" cy="2095500"/>
          </a:xfrm>
          <a:prstGeom prst="rect">
            <a:avLst/>
          </a:prstGeom>
        </p:spPr>
      </p:pic>
      <p:sp>
        <p:nvSpPr>
          <p:cNvPr id="6" name="Rectangle 5"/>
          <p:cNvSpPr/>
          <p:nvPr/>
        </p:nvSpPr>
        <p:spPr>
          <a:xfrm>
            <a:off x="8529916" y="3011466"/>
            <a:ext cx="2116313" cy="2355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538125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78594" y="328918"/>
            <a:ext cx="9117421" cy="1137543"/>
          </a:xfrm>
          <a:prstGeom prst="rect">
            <a:avLst/>
          </a:prstGeom>
        </p:spPr>
        <p:txBody>
          <a:bodyPr vert="horz" rtlCol="0" anchor="ctr">
            <a:normAutofit fontScale="92500"/>
            <a:scene3d>
              <a:camera prst="orthographicFront"/>
              <a:lightRig rig="soft" dir="t"/>
            </a:scene3d>
            <a:sp3d prstMaterial="softEdge">
              <a:bevelT w="25400" h="25400"/>
            </a:sp3d>
          </a:bodyPr>
          <a:lstStyle>
            <a:lvl1pPr algn="ctr" fontAlgn="base">
              <a:spcBef>
                <a:spcPct val="0"/>
              </a:spcBef>
              <a:spcAft>
                <a:spcPct val="0"/>
              </a:spcAft>
              <a:defRPr sz="4100" b="1" i="0" u="none">
                <a:solidFill>
                  <a:schemeClr val="tx2"/>
                </a:solidFill>
                <a:effectLst>
                  <a:outerShdw blurRad="31750" dist="25400" dir="5400000" algn="tl" rotWithShape="0">
                    <a:srgbClr val="000000">
                      <a:alpha val="25000"/>
                    </a:srgbClr>
                  </a:outerShdw>
                </a:effectLst>
                <a:latin typeface="+mj-lt"/>
                <a:ea typeface="+mj-ea"/>
                <a:cs typeface="+mj-cs"/>
              </a:defRPr>
            </a:lvl1pPr>
            <a:lvl2pPr fontAlgn="base">
              <a:spcBef>
                <a:spcPct val="0"/>
              </a:spcBef>
              <a:spcAft>
                <a:spcPct val="0"/>
              </a:spcAft>
              <a:defRPr sz="4100" b="1">
                <a:solidFill>
                  <a:schemeClr val="tx2"/>
                </a:solidFill>
                <a:latin typeface="Arial" charset="0"/>
              </a:defRPr>
            </a:lvl2pPr>
            <a:lvl3pPr fontAlgn="base">
              <a:spcBef>
                <a:spcPct val="0"/>
              </a:spcBef>
              <a:spcAft>
                <a:spcPct val="0"/>
              </a:spcAft>
              <a:defRPr sz="4100" b="1">
                <a:solidFill>
                  <a:schemeClr val="tx2"/>
                </a:solidFill>
                <a:latin typeface="Arial" charset="0"/>
              </a:defRPr>
            </a:lvl3pPr>
            <a:lvl4pPr fontAlgn="base">
              <a:spcBef>
                <a:spcPct val="0"/>
              </a:spcBef>
              <a:spcAft>
                <a:spcPct val="0"/>
              </a:spcAft>
              <a:defRPr sz="4100" b="1">
                <a:solidFill>
                  <a:schemeClr val="tx2"/>
                </a:solidFill>
                <a:latin typeface="Arial" charset="0"/>
              </a:defRPr>
            </a:lvl4pPr>
            <a:lvl5pPr fontAlgn="base">
              <a:spcBef>
                <a:spcPct val="0"/>
              </a:spcBef>
              <a:spcAft>
                <a:spcPct val="0"/>
              </a:spcAft>
              <a:defRPr sz="4100" b="1">
                <a:solidFill>
                  <a:schemeClr val="tx2"/>
                </a:solidFill>
                <a:latin typeface="Arial" charset="0"/>
              </a:defRPr>
            </a:lvl5pPr>
            <a:lvl6pPr marL="457200" fontAlgn="base">
              <a:spcBef>
                <a:spcPct val="0"/>
              </a:spcBef>
              <a:spcAft>
                <a:spcPct val="0"/>
              </a:spcAft>
              <a:defRPr sz="4100" b="1">
                <a:solidFill>
                  <a:schemeClr val="tx2"/>
                </a:solidFill>
                <a:latin typeface="Arial" charset="0"/>
              </a:defRPr>
            </a:lvl6pPr>
            <a:lvl7pPr marL="914400" fontAlgn="base">
              <a:spcBef>
                <a:spcPct val="0"/>
              </a:spcBef>
              <a:spcAft>
                <a:spcPct val="0"/>
              </a:spcAft>
              <a:defRPr sz="4100" b="1">
                <a:solidFill>
                  <a:schemeClr val="tx2"/>
                </a:solidFill>
                <a:latin typeface="Arial" charset="0"/>
              </a:defRPr>
            </a:lvl7pPr>
            <a:lvl8pPr marL="1371600" fontAlgn="base">
              <a:spcBef>
                <a:spcPct val="0"/>
              </a:spcBef>
              <a:spcAft>
                <a:spcPct val="0"/>
              </a:spcAft>
              <a:defRPr sz="4100" b="1">
                <a:solidFill>
                  <a:schemeClr val="tx2"/>
                </a:solidFill>
                <a:latin typeface="Arial" charset="0"/>
              </a:defRPr>
            </a:lvl8pPr>
            <a:lvl9pPr marL="1828800" fontAlgn="base">
              <a:spcBef>
                <a:spcPct val="0"/>
              </a:spcBef>
              <a:spcAft>
                <a:spcPct val="0"/>
              </a:spcAft>
              <a:defRPr sz="4100" b="1">
                <a:solidFill>
                  <a:schemeClr val="tx2"/>
                </a:solidFill>
                <a:latin typeface="Arial" charset="0"/>
              </a:defRPr>
            </a:lvl9pPr>
            <a:extLst/>
          </a:lstStyle>
          <a:p>
            <a:r>
              <a:rPr lang="en-US" dirty="0"/>
              <a:t>Statewide Contract Vendor Selection</a:t>
            </a:r>
          </a:p>
          <a:p>
            <a:endParaRPr lang="en-US" dirty="0"/>
          </a:p>
        </p:txBody>
      </p:sp>
      <p:pic>
        <p:nvPicPr>
          <p:cNvPr id="3" name="Picture 2"/>
          <p:cNvPicPr>
            <a:picLocks noChangeAspect="1"/>
          </p:cNvPicPr>
          <p:nvPr/>
        </p:nvPicPr>
        <p:blipFill>
          <a:blip r:embed="rId3"/>
          <a:stretch>
            <a:fillRect/>
          </a:stretch>
        </p:blipFill>
        <p:spPr>
          <a:xfrm>
            <a:off x="2255538" y="1363823"/>
            <a:ext cx="7563531" cy="5402522"/>
          </a:xfrm>
          <a:prstGeom prst="rect">
            <a:avLst/>
          </a:prstGeom>
        </p:spPr>
      </p:pic>
      <p:sp>
        <p:nvSpPr>
          <p:cNvPr id="6" name="Rectangle 5"/>
          <p:cNvSpPr/>
          <p:nvPr/>
        </p:nvSpPr>
        <p:spPr>
          <a:xfrm>
            <a:off x="5783425" y="5371963"/>
            <a:ext cx="1254212" cy="1462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286255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051736" y="1417638"/>
            <a:ext cx="8501964" cy="5188412"/>
          </a:xfrm>
          <a:prstGeom prst="rect">
            <a:avLst/>
          </a:prstGeom>
        </p:spPr>
      </p:pic>
      <p:sp>
        <p:nvSpPr>
          <p:cNvPr id="2" name="Title 1"/>
          <p:cNvSpPr>
            <a:spLocks noGrp="1"/>
          </p:cNvSpPr>
          <p:nvPr>
            <p:ph type="title"/>
          </p:nvPr>
        </p:nvSpPr>
        <p:spPr/>
        <p:txBody>
          <a:bodyPr vert="horz" rtlCol="0" anchor="ctr">
            <a:normAutofit fontScale="92500"/>
            <a:scene3d>
              <a:camera prst="orthographicFront"/>
              <a:lightRig rig="soft" dir="t"/>
            </a:scene3d>
            <a:sp3d prstMaterial="softEdge">
              <a:bevelT w="25400" h="25400"/>
            </a:sp3d>
          </a:bodyPr>
          <a:lstStyle/>
          <a:p>
            <a:pPr algn="ctr"/>
            <a:r>
              <a:rPr lang="en-US" dirty="0"/>
              <a:t>Statewide Contract Item Selection</a:t>
            </a:r>
          </a:p>
        </p:txBody>
      </p:sp>
      <p:sp>
        <p:nvSpPr>
          <p:cNvPr id="5" name="Rectangle 4"/>
          <p:cNvSpPr/>
          <p:nvPr/>
        </p:nvSpPr>
        <p:spPr>
          <a:xfrm>
            <a:off x="2051736" y="3763404"/>
            <a:ext cx="1758264" cy="375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486399" y="3486150"/>
            <a:ext cx="619125" cy="5524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904664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462337" y="972986"/>
            <a:ext cx="5267325" cy="5885014"/>
          </a:xfrm>
          <a:prstGeom prst="rect">
            <a:avLst/>
          </a:prstGeom>
        </p:spPr>
      </p:pic>
      <p:sp>
        <p:nvSpPr>
          <p:cNvPr id="2" name="Title 1"/>
          <p:cNvSpPr>
            <a:spLocks noGrp="1"/>
          </p:cNvSpPr>
          <p:nvPr>
            <p:ph type="title"/>
          </p:nvPr>
        </p:nvSpPr>
        <p:spPr/>
        <p:txBody>
          <a:bodyPr vert="horz" rtlCol="0" anchor="ctr">
            <a:normAutofit fontScale="90000"/>
            <a:scene3d>
              <a:camera prst="orthographicFront"/>
              <a:lightRig rig="soft" dir="t"/>
            </a:scene3d>
            <a:sp3d prstMaterial="softEdge">
              <a:bevelT w="25400" h="25400"/>
            </a:sp3d>
          </a:bodyPr>
          <a:lstStyle/>
          <a:p>
            <a:r>
              <a:rPr lang="en-US" dirty="0"/>
              <a:t>Statewide Contract Item Details</a:t>
            </a:r>
            <a:br>
              <a:rPr lang="en-US" dirty="0"/>
            </a:br>
            <a:endParaRPr lang="en-US" dirty="0"/>
          </a:p>
        </p:txBody>
      </p:sp>
      <p:sp>
        <p:nvSpPr>
          <p:cNvPr id="5" name="Rectangle 4"/>
          <p:cNvSpPr/>
          <p:nvPr/>
        </p:nvSpPr>
        <p:spPr>
          <a:xfrm>
            <a:off x="3676650" y="5715000"/>
            <a:ext cx="1981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696265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a:t>How can a vendor get registered to do business with the State of Mississippi:</a:t>
            </a:r>
          </a:p>
          <a:p>
            <a:pPr marL="109537" indent="0">
              <a:buNone/>
            </a:pPr>
            <a:endParaRPr lang="en-US" dirty="0"/>
          </a:p>
          <a:p>
            <a:r>
              <a:rPr lang="en-US" dirty="0"/>
              <a:t>Direct vendor to OPTFM website, Bureau of Marketing, Travel and Card Programs </a:t>
            </a:r>
          </a:p>
          <a:p>
            <a:r>
              <a:rPr lang="en-US" dirty="0"/>
              <a:t>Click on Vendor Information (middle of screen)</a:t>
            </a:r>
          </a:p>
          <a:p>
            <a:r>
              <a:rPr lang="en-US" dirty="0"/>
              <a:t>Click on “vendor registration”</a:t>
            </a:r>
          </a:p>
          <a:p>
            <a:pPr marL="109537" indent="0">
              <a:buNone/>
            </a:pPr>
            <a:endParaRPr lang="en-US" dirty="0"/>
          </a:p>
        </p:txBody>
      </p:sp>
      <p:sp>
        <p:nvSpPr>
          <p:cNvPr id="3" name="Title 2"/>
          <p:cNvSpPr>
            <a:spLocks noGrp="1"/>
          </p:cNvSpPr>
          <p:nvPr>
            <p:ph type="title"/>
          </p:nvPr>
        </p:nvSpPr>
        <p:spPr/>
        <p:txBody>
          <a:bodyPr/>
          <a:lstStyle/>
          <a:p>
            <a:r>
              <a:rPr lang="en-US" dirty="0"/>
              <a:t>Vendor Registration</a:t>
            </a:r>
          </a:p>
        </p:txBody>
      </p:sp>
      <p:sp>
        <p:nvSpPr>
          <p:cNvPr id="4" name="Footer Placeholder 3"/>
          <p:cNvSpPr>
            <a:spLocks noGrp="1"/>
          </p:cNvSpPr>
          <p:nvPr>
            <p:ph type="ftr" sz="quarter" idx="11"/>
          </p:nvPr>
        </p:nvSpPr>
        <p:spPr/>
        <p:txBody>
          <a:bodyPr/>
          <a:lstStyle/>
          <a:p>
            <a:pPr>
              <a:defRPr/>
            </a:pPr>
            <a:r>
              <a:rPr lang="en-US" dirty="0">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66</a:t>
            </a:fld>
            <a:endParaRPr lang="en-US" dirty="0">
              <a:solidFill>
                <a:prstClr val="black"/>
              </a:solidFill>
            </a:endParaRPr>
          </a:p>
        </p:txBody>
      </p:sp>
    </p:spTree>
    <p:extLst>
      <p:ext uri="{BB962C8B-B14F-4D97-AF65-F5344CB8AC3E}">
        <p14:creationId xmlns:p14="http://schemas.microsoft.com/office/powerpoint/2010/main" val="39904167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66019"/>
            <a:ext cx="10972800" cy="4525962"/>
          </a:xfrm>
        </p:spPr>
        <p:txBody>
          <a:bodyPr/>
          <a:lstStyle/>
          <a:p>
            <a:pPr marL="109537" indent="0">
              <a:buNone/>
            </a:pPr>
            <a:r>
              <a:rPr lang="en-US" dirty="0">
                <a:hlinkClick r:id="rId3"/>
              </a:rPr>
              <a:t>https://www.dfa.ms.gov/sites/default/files/Office%20of%20Purchasing%2C%20Travel%20and%20Fleet%20Home/Marketing%2C%20Travel%2C%20Card%20Program/Forms/vendorperformanceform.pdf</a:t>
            </a:r>
            <a:endParaRPr lang="en-US" dirty="0"/>
          </a:p>
          <a:p>
            <a:pPr marL="109537" indent="0">
              <a:buNone/>
            </a:pPr>
            <a:endParaRPr lang="en-US" dirty="0"/>
          </a:p>
        </p:txBody>
      </p:sp>
      <p:sp>
        <p:nvSpPr>
          <p:cNvPr id="3" name="Title 2"/>
          <p:cNvSpPr>
            <a:spLocks noGrp="1"/>
          </p:cNvSpPr>
          <p:nvPr>
            <p:ph type="title"/>
          </p:nvPr>
        </p:nvSpPr>
        <p:spPr/>
        <p:txBody>
          <a:bodyPr/>
          <a:lstStyle/>
          <a:p>
            <a:r>
              <a:rPr lang="en-US" dirty="0"/>
              <a:t>Vendor Performance Form</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67</a:t>
            </a:fld>
            <a:endParaRPr lang="en-US">
              <a:solidFill>
                <a:prstClr val="black"/>
              </a:solidFill>
            </a:endParaRPr>
          </a:p>
        </p:txBody>
      </p:sp>
      <p:pic>
        <p:nvPicPr>
          <p:cNvPr id="6" name="Picture 5"/>
          <p:cNvPicPr>
            <a:picLocks noChangeAspect="1"/>
          </p:cNvPicPr>
          <p:nvPr/>
        </p:nvPicPr>
        <p:blipFill>
          <a:blip r:embed="rId4"/>
          <a:stretch>
            <a:fillRect/>
          </a:stretch>
        </p:blipFill>
        <p:spPr>
          <a:xfrm>
            <a:off x="3893369" y="2578601"/>
            <a:ext cx="4572000" cy="3657600"/>
          </a:xfrm>
          <a:prstGeom prst="rect">
            <a:avLst/>
          </a:prstGeom>
        </p:spPr>
      </p:pic>
    </p:spTree>
    <p:extLst>
      <p:ext uri="{BB962C8B-B14F-4D97-AF65-F5344CB8AC3E}">
        <p14:creationId xmlns:p14="http://schemas.microsoft.com/office/powerpoint/2010/main" val="8989034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SP577327\Local Settings\Temporary Internet Files\Content.IE5\B2UPH64W\MP900315598[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38601" y="1981201"/>
            <a:ext cx="4193359" cy="29912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noFill/>
        </p:spPr>
        <p:txBody>
          <a:bodyPr>
            <a:normAutofit fontScale="90000"/>
          </a:bodyPr>
          <a:lstStyle/>
          <a:p>
            <a:pPr algn="ctr" fontAlgn="auto">
              <a:spcAft>
                <a:spcPts val="0"/>
              </a:spcAft>
              <a:defRPr/>
            </a:pPr>
            <a:r>
              <a:rPr lang="en-US" dirty="0"/>
              <a:t>Review 	Questions</a:t>
            </a:r>
            <a:br>
              <a:rPr lang="en-US" dirty="0"/>
            </a:br>
            <a:r>
              <a:rPr lang="en-US" dirty="0"/>
              <a:t>Page -91- </a:t>
            </a:r>
          </a:p>
        </p:txBody>
      </p:sp>
      <p:sp>
        <p:nvSpPr>
          <p:cNvPr id="192513"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92514"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985A0143-C928-497B-9F3E-9D9D516BFFF4}" type="slidenum">
              <a:rPr lang="en-US">
                <a:solidFill>
                  <a:prstClr val="black"/>
                </a:solidFill>
              </a:rPr>
              <a:pPr fontAlgn="base">
                <a:spcBef>
                  <a:spcPct val="0"/>
                </a:spcBef>
                <a:spcAft>
                  <a:spcPct val="0"/>
                </a:spcAft>
              </a:pPr>
              <a:t>68</a:t>
            </a:fld>
            <a:endParaRPr lang="en-US">
              <a:solidFill>
                <a:prstClr val="black"/>
              </a:solidFill>
            </a:endParaRPr>
          </a:p>
        </p:txBody>
      </p:sp>
    </p:spTree>
    <p:extLst>
      <p:ext uri="{BB962C8B-B14F-4D97-AF65-F5344CB8AC3E}">
        <p14:creationId xmlns:p14="http://schemas.microsoft.com/office/powerpoint/2010/main" val="38946432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Users\Samuel L. Washington\AppData\Local\Microsoft\Windows\Temporary Internet Files\Content.IE5\VFNM1Z95\MP900409662[1].jpg"/>
          <p:cNvPicPr>
            <a:picLocks noGrp="1"/>
          </p:cNvPicPr>
          <p:nvPr>
            <p:ph idx="1"/>
          </p:nvPr>
        </p:nvPicPr>
        <p:blipFill>
          <a:blip r:embed="rId3" cstate="print"/>
          <a:stretch>
            <a:fillRect/>
          </a:stretch>
        </p:blipFill>
        <p:spPr bwMode="auto">
          <a:xfrm>
            <a:off x="3852909" y="1481138"/>
            <a:ext cx="4071892" cy="3471862"/>
          </a:xfrm>
          <a:prstGeom prst="rect">
            <a:avLst/>
          </a:prstGeom>
          <a:noFill/>
        </p:spPr>
      </p:pic>
      <p:sp>
        <p:nvSpPr>
          <p:cNvPr id="3" name="Title 2"/>
          <p:cNvSpPr>
            <a:spLocks noGrp="1"/>
          </p:cNvSpPr>
          <p:nvPr>
            <p:ph type="title"/>
          </p:nvPr>
        </p:nvSpPr>
        <p:spPr/>
        <p:txBody>
          <a:bodyPr/>
          <a:lstStyle/>
          <a:p>
            <a:r>
              <a:rPr lang="en-US" dirty="0"/>
              <a:t>Logistics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69</a:t>
            </a:fld>
            <a:endParaRPr lang="en-US">
              <a:solidFill>
                <a:prstClr val="black"/>
              </a:solidFill>
            </a:endParaRPr>
          </a:p>
        </p:txBody>
      </p:sp>
    </p:spTree>
    <p:extLst>
      <p:ext uri="{BB962C8B-B14F-4D97-AF65-F5344CB8AC3E}">
        <p14:creationId xmlns:p14="http://schemas.microsoft.com/office/powerpoint/2010/main" val="3339798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Establish and administer commodity state contracts</a:t>
            </a:r>
          </a:p>
          <a:p>
            <a:r>
              <a:rPr lang="en-US" dirty="0"/>
              <a:t>Monitor agency compliance</a:t>
            </a:r>
          </a:p>
          <a:p>
            <a:r>
              <a:rPr lang="en-US" dirty="0"/>
              <a:t>Oversee disposals/trade-ins</a:t>
            </a:r>
          </a:p>
          <a:p>
            <a:r>
              <a:rPr lang="en-US" dirty="0"/>
              <a:t>State’s Card Programs (P-card, Travel, EEF) </a:t>
            </a:r>
          </a:p>
          <a:p>
            <a:r>
              <a:rPr lang="en-US" dirty="0"/>
              <a:t>Manage Certification Program</a:t>
            </a:r>
          </a:p>
          <a:p>
            <a:r>
              <a:rPr lang="en-US" sz="2800" dirty="0"/>
              <a:t>Responsible for keeping Procurement Manual up to date with any new laws or regulations</a:t>
            </a:r>
          </a:p>
          <a:p>
            <a:r>
              <a:rPr lang="en-US" sz="2800" dirty="0"/>
              <a:t>Assist agencies with the utilization of the State’s accounting and e-procurement system (MAGIC) </a:t>
            </a:r>
          </a:p>
          <a:p>
            <a:endParaRPr lang="en-US" dirty="0"/>
          </a:p>
        </p:txBody>
      </p:sp>
      <p:sp>
        <p:nvSpPr>
          <p:cNvPr id="3" name="Title 2"/>
          <p:cNvSpPr>
            <a:spLocks noGrp="1"/>
          </p:cNvSpPr>
          <p:nvPr>
            <p:ph type="title"/>
          </p:nvPr>
        </p:nvSpPr>
        <p:spPr/>
        <p:txBody>
          <a:bodyPr>
            <a:normAutofit/>
          </a:bodyPr>
          <a:lstStyle/>
          <a:p>
            <a:r>
              <a:rPr lang="en-US" dirty="0"/>
              <a:t>Major Roles	</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8761922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Understand the difference in FOB Origin and FOB Destination</a:t>
            </a:r>
          </a:p>
          <a:p>
            <a:r>
              <a:rPr lang="en-US" dirty="0"/>
              <a:t>Explain the difference in FOB and freight</a:t>
            </a:r>
          </a:p>
          <a:p>
            <a:r>
              <a:rPr lang="en-US" dirty="0"/>
              <a:t>Discuss receiving procedures</a:t>
            </a:r>
          </a:p>
          <a:p>
            <a:r>
              <a:rPr lang="en-US" dirty="0"/>
              <a:t>Identify methods of disposing of personal property items</a:t>
            </a:r>
          </a:p>
        </p:txBody>
      </p:sp>
      <p:sp>
        <p:nvSpPr>
          <p:cNvPr id="5" name="Title 4"/>
          <p:cNvSpPr>
            <a:spLocks noGrp="1"/>
          </p:cNvSpPr>
          <p:nvPr>
            <p:ph type="title"/>
          </p:nvPr>
        </p:nvSpPr>
        <p:spPr/>
        <p:txBody>
          <a:bodyPr/>
          <a:lstStyle/>
          <a:p>
            <a:r>
              <a:rPr lang="en-US" dirty="0"/>
              <a:t>Objectives</a:t>
            </a:r>
          </a:p>
        </p:txBody>
      </p:sp>
      <p:sp>
        <p:nvSpPr>
          <p:cNvPr id="3" name="Footer Placeholder 2"/>
          <p:cNvSpPr>
            <a:spLocks noGrp="1"/>
          </p:cNvSpPr>
          <p:nvPr>
            <p:ph type="ftr" sz="quarter" idx="11"/>
          </p:nvPr>
        </p:nvSpPr>
        <p:spPr/>
        <p:txBody>
          <a:bodyPr/>
          <a:lstStyle/>
          <a:p>
            <a:r>
              <a:rPr lang="en-US"/>
              <a:t>Provided by the Office of Purchasing, Travel, and Fleet Management</a:t>
            </a:r>
          </a:p>
        </p:txBody>
      </p:sp>
      <p:sp>
        <p:nvSpPr>
          <p:cNvPr id="4" name="Slide Number Placeholder 3"/>
          <p:cNvSpPr>
            <a:spLocks noGrp="1"/>
          </p:cNvSpPr>
          <p:nvPr>
            <p:ph type="sldNum" sz="quarter" idx="12"/>
          </p:nvPr>
        </p:nvSpPr>
        <p:spPr/>
        <p:txBody>
          <a:bodyPr/>
          <a:lstStyle/>
          <a:p>
            <a:fld id="{DB10D813-1765-4805-A988-599FC619A17B}" type="slidenum">
              <a:rPr lang="en-US" smtClean="0"/>
              <a:pPr/>
              <a:t>70</a:t>
            </a:fld>
            <a:endParaRPr lang="en-US"/>
          </a:p>
        </p:txBody>
      </p:sp>
    </p:spTree>
    <p:extLst>
      <p:ext uri="{BB962C8B-B14F-4D97-AF65-F5344CB8AC3E}">
        <p14:creationId xmlns:p14="http://schemas.microsoft.com/office/powerpoint/2010/main" val="27684802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FOB (Free on board)</a:t>
            </a:r>
          </a:p>
          <a:p>
            <a:pPr lvl="1"/>
            <a:r>
              <a:rPr lang="en-US" dirty="0"/>
              <a:t>Two types</a:t>
            </a:r>
          </a:p>
          <a:p>
            <a:pPr lvl="2"/>
            <a:r>
              <a:rPr lang="en-US" dirty="0"/>
              <a:t>FOB Origin – ownership (title) transfers from vendor to agency once goods are picked up by the shipper</a:t>
            </a:r>
          </a:p>
          <a:p>
            <a:pPr lvl="2"/>
            <a:r>
              <a:rPr lang="en-US" dirty="0"/>
              <a:t>FOB Destination – ownership (title) transfers from vendor to agency once goods are delivered to the agency destination (always use FOB Destination)</a:t>
            </a:r>
          </a:p>
          <a:p>
            <a:r>
              <a:rPr lang="en-US" dirty="0"/>
              <a:t>Freight – states who pays shipping costs, does not address ownership (title)</a:t>
            </a:r>
          </a:p>
          <a:p>
            <a:r>
              <a:rPr lang="en-US" dirty="0"/>
              <a:t>Freight and shipping costs must be included in the total cost estimate for all goods and services</a:t>
            </a:r>
          </a:p>
        </p:txBody>
      </p:sp>
      <p:sp>
        <p:nvSpPr>
          <p:cNvPr id="5" name="Title 4"/>
          <p:cNvSpPr>
            <a:spLocks noGrp="1"/>
          </p:cNvSpPr>
          <p:nvPr>
            <p:ph type="title"/>
          </p:nvPr>
        </p:nvSpPr>
        <p:spPr/>
        <p:txBody>
          <a:bodyPr/>
          <a:lstStyle/>
          <a:p>
            <a:r>
              <a:rPr lang="en-US" dirty="0"/>
              <a:t>Shipping	</a:t>
            </a:r>
          </a:p>
        </p:txBody>
      </p:sp>
      <p:sp>
        <p:nvSpPr>
          <p:cNvPr id="3" name="Footer Placeholder 2"/>
          <p:cNvSpPr>
            <a:spLocks noGrp="1"/>
          </p:cNvSpPr>
          <p:nvPr>
            <p:ph type="ftr" sz="quarter" idx="11"/>
          </p:nvPr>
        </p:nvSpPr>
        <p:spPr/>
        <p:txBody>
          <a:bodyPr/>
          <a:lstStyle/>
          <a:p>
            <a:r>
              <a:rPr lang="en-US"/>
              <a:t>Provided by the Office of Purchasing, Travel, and Fleet Management</a:t>
            </a:r>
          </a:p>
        </p:txBody>
      </p:sp>
      <p:sp>
        <p:nvSpPr>
          <p:cNvPr id="4" name="Slide Number Placeholder 3"/>
          <p:cNvSpPr>
            <a:spLocks noGrp="1"/>
          </p:cNvSpPr>
          <p:nvPr>
            <p:ph type="sldNum" sz="quarter" idx="12"/>
          </p:nvPr>
        </p:nvSpPr>
        <p:spPr/>
        <p:txBody>
          <a:bodyPr/>
          <a:lstStyle/>
          <a:p>
            <a:fld id="{DB10D813-1765-4805-A988-599FC619A17B}" type="slidenum">
              <a:rPr lang="en-US" smtClean="0"/>
              <a:pPr/>
              <a:t>71</a:t>
            </a:fld>
            <a:endParaRPr lang="en-US"/>
          </a:p>
        </p:txBody>
      </p:sp>
    </p:spTree>
    <p:extLst>
      <p:ext uri="{BB962C8B-B14F-4D97-AF65-F5344CB8AC3E}">
        <p14:creationId xmlns:p14="http://schemas.microsoft.com/office/powerpoint/2010/main" val="26679034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Check shipping receipt  for purchase order number and check the shipping receipt against the purchase order to verify accuracy</a:t>
            </a:r>
          </a:p>
          <a:p>
            <a:r>
              <a:rPr lang="en-US" dirty="0"/>
              <a:t>Does PO contain special instructions?  </a:t>
            </a:r>
          </a:p>
          <a:p>
            <a:pPr lvl="1"/>
            <a:r>
              <a:rPr lang="en-US" dirty="0"/>
              <a:t>If so, ensure that shipper follows those instructions</a:t>
            </a:r>
          </a:p>
        </p:txBody>
      </p:sp>
      <p:sp>
        <p:nvSpPr>
          <p:cNvPr id="5" name="Title 4"/>
          <p:cNvSpPr>
            <a:spLocks noGrp="1"/>
          </p:cNvSpPr>
          <p:nvPr>
            <p:ph type="title"/>
          </p:nvPr>
        </p:nvSpPr>
        <p:spPr/>
        <p:txBody>
          <a:bodyPr/>
          <a:lstStyle/>
          <a:p>
            <a:r>
              <a:rPr lang="en-US" dirty="0"/>
              <a:t>Receiving</a:t>
            </a:r>
          </a:p>
        </p:txBody>
      </p:sp>
      <p:sp>
        <p:nvSpPr>
          <p:cNvPr id="3" name="Footer Placeholder 2"/>
          <p:cNvSpPr>
            <a:spLocks noGrp="1"/>
          </p:cNvSpPr>
          <p:nvPr>
            <p:ph type="ftr" sz="quarter" idx="11"/>
          </p:nvPr>
        </p:nvSpPr>
        <p:spPr/>
        <p:txBody>
          <a:bodyPr/>
          <a:lstStyle/>
          <a:p>
            <a:r>
              <a:rPr lang="en-US"/>
              <a:t>Provided by the Office of Purchasing, Travel, and Fleet Management</a:t>
            </a:r>
          </a:p>
        </p:txBody>
      </p:sp>
      <p:sp>
        <p:nvSpPr>
          <p:cNvPr id="4" name="Slide Number Placeholder 3"/>
          <p:cNvSpPr>
            <a:spLocks noGrp="1"/>
          </p:cNvSpPr>
          <p:nvPr>
            <p:ph type="sldNum" sz="quarter" idx="12"/>
          </p:nvPr>
        </p:nvSpPr>
        <p:spPr/>
        <p:txBody>
          <a:bodyPr/>
          <a:lstStyle/>
          <a:p>
            <a:fld id="{DB10D813-1765-4805-A988-599FC619A17B}" type="slidenum">
              <a:rPr lang="en-US" smtClean="0"/>
              <a:pPr/>
              <a:t>72</a:t>
            </a:fld>
            <a:endParaRPr lang="en-US"/>
          </a:p>
        </p:txBody>
      </p:sp>
    </p:spTree>
    <p:extLst>
      <p:ext uri="{BB962C8B-B14F-4D97-AF65-F5344CB8AC3E}">
        <p14:creationId xmlns:p14="http://schemas.microsoft.com/office/powerpoint/2010/main" val="31471663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4874" y="1276350"/>
            <a:ext cx="10624609" cy="4800600"/>
          </a:xfrm>
        </p:spPr>
        <p:txBody>
          <a:bodyPr/>
          <a:lstStyle/>
          <a:p>
            <a:r>
              <a:rPr lang="en-US" dirty="0"/>
              <a:t>Inspecting Shipments</a:t>
            </a:r>
          </a:p>
          <a:p>
            <a:pPr lvl="1"/>
            <a:r>
              <a:rPr lang="en-US" dirty="0"/>
              <a:t>Look for visible damage to the outside of the package</a:t>
            </a:r>
          </a:p>
          <a:p>
            <a:pPr lvl="1"/>
            <a:r>
              <a:rPr lang="en-US" dirty="0"/>
              <a:t>Check internal contents for accuracy and for damage</a:t>
            </a:r>
          </a:p>
          <a:p>
            <a:pPr lvl="2"/>
            <a:r>
              <a:rPr lang="en-US" dirty="0"/>
              <a:t>Accept shipment</a:t>
            </a:r>
          </a:p>
          <a:p>
            <a:pPr lvl="2"/>
            <a:r>
              <a:rPr lang="en-US" dirty="0"/>
              <a:t>Reject shipment</a:t>
            </a:r>
          </a:p>
          <a:p>
            <a:pPr lvl="2"/>
            <a:r>
              <a:rPr lang="en-US" dirty="0"/>
              <a:t>Accept undamaged portion and return damaged portion</a:t>
            </a:r>
          </a:p>
          <a:p>
            <a:pPr lvl="1"/>
            <a:r>
              <a:rPr lang="en-US" dirty="0"/>
              <a:t>Over shipment – only pay for ordered goods</a:t>
            </a:r>
          </a:p>
          <a:p>
            <a:pPr lvl="1"/>
            <a:r>
              <a:rPr lang="en-US" dirty="0"/>
              <a:t>Shortage – pay for what is received only, contact vendor for remaining goods</a:t>
            </a:r>
          </a:p>
          <a:p>
            <a:r>
              <a:rPr lang="en-US" dirty="0"/>
              <a:t>Determine if the item(s) is a fixed asset.  If so, alert Property Control to the item’s arrival after inspection</a:t>
            </a:r>
          </a:p>
          <a:p>
            <a:pPr lvl="1"/>
            <a:endParaRPr lang="en-US" dirty="0"/>
          </a:p>
        </p:txBody>
      </p:sp>
      <p:sp>
        <p:nvSpPr>
          <p:cNvPr id="5" name="Title 4"/>
          <p:cNvSpPr>
            <a:spLocks noGrp="1"/>
          </p:cNvSpPr>
          <p:nvPr>
            <p:ph type="title"/>
          </p:nvPr>
        </p:nvSpPr>
        <p:spPr/>
        <p:txBody>
          <a:bodyPr/>
          <a:lstStyle/>
          <a:p>
            <a:r>
              <a:rPr lang="en-US" dirty="0"/>
              <a:t>Inspection</a:t>
            </a:r>
          </a:p>
        </p:txBody>
      </p:sp>
      <p:sp>
        <p:nvSpPr>
          <p:cNvPr id="3" name="Footer Placeholder 2"/>
          <p:cNvSpPr>
            <a:spLocks noGrp="1"/>
          </p:cNvSpPr>
          <p:nvPr>
            <p:ph type="ftr" sz="quarter" idx="11"/>
          </p:nvPr>
        </p:nvSpPr>
        <p:spPr/>
        <p:txBody>
          <a:bodyPr/>
          <a:lstStyle/>
          <a:p>
            <a:r>
              <a:rPr lang="en-US"/>
              <a:t>Provided by the Office of Purchasing, Travel, and Fleet Management</a:t>
            </a:r>
          </a:p>
        </p:txBody>
      </p:sp>
      <p:sp>
        <p:nvSpPr>
          <p:cNvPr id="4" name="Slide Number Placeholder 3"/>
          <p:cNvSpPr>
            <a:spLocks noGrp="1"/>
          </p:cNvSpPr>
          <p:nvPr>
            <p:ph type="sldNum" sz="quarter" idx="12"/>
          </p:nvPr>
        </p:nvSpPr>
        <p:spPr/>
        <p:txBody>
          <a:bodyPr/>
          <a:lstStyle/>
          <a:p>
            <a:fld id="{DB10D813-1765-4805-A988-599FC619A17B}" type="slidenum">
              <a:rPr lang="en-US" smtClean="0"/>
              <a:pPr/>
              <a:t>73</a:t>
            </a:fld>
            <a:endParaRPr lang="en-US"/>
          </a:p>
        </p:txBody>
      </p:sp>
    </p:spTree>
    <p:extLst>
      <p:ext uri="{BB962C8B-B14F-4D97-AF65-F5344CB8AC3E}">
        <p14:creationId xmlns:p14="http://schemas.microsoft.com/office/powerpoint/2010/main" val="28476717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a:t>Disposal law – Section 29-9-9 MS Code annotated</a:t>
            </a:r>
          </a:p>
          <a:p>
            <a:endParaRPr lang="en-US" dirty="0"/>
          </a:p>
          <a:p>
            <a:r>
              <a:rPr lang="en-US" dirty="0"/>
              <a:t>Sold</a:t>
            </a:r>
          </a:p>
          <a:p>
            <a:r>
              <a:rPr lang="en-US" dirty="0"/>
              <a:t>Traded</a:t>
            </a:r>
          </a:p>
          <a:p>
            <a:r>
              <a:rPr lang="en-US" dirty="0"/>
              <a:t>Transferred</a:t>
            </a:r>
          </a:p>
          <a:p>
            <a:r>
              <a:rPr lang="en-US" dirty="0"/>
              <a:t>Surplus Property</a:t>
            </a:r>
          </a:p>
          <a:p>
            <a:r>
              <a:rPr lang="en-US" dirty="0"/>
              <a:t>Electronic Recyclers</a:t>
            </a:r>
          </a:p>
          <a:p>
            <a:pPr marL="109537" indent="0">
              <a:buNone/>
            </a:pPr>
            <a:endParaRPr lang="en-US" dirty="0"/>
          </a:p>
        </p:txBody>
      </p:sp>
      <p:sp>
        <p:nvSpPr>
          <p:cNvPr id="5" name="Title 4"/>
          <p:cNvSpPr>
            <a:spLocks noGrp="1"/>
          </p:cNvSpPr>
          <p:nvPr>
            <p:ph type="title"/>
          </p:nvPr>
        </p:nvSpPr>
        <p:spPr/>
        <p:txBody>
          <a:bodyPr/>
          <a:lstStyle/>
          <a:p>
            <a:r>
              <a:rPr lang="en-US" dirty="0"/>
              <a:t>Disposal Methods</a:t>
            </a:r>
          </a:p>
        </p:txBody>
      </p:sp>
      <p:sp>
        <p:nvSpPr>
          <p:cNvPr id="3" name="Footer Placeholder 2"/>
          <p:cNvSpPr>
            <a:spLocks noGrp="1"/>
          </p:cNvSpPr>
          <p:nvPr>
            <p:ph type="ftr" sz="quarter" idx="11"/>
          </p:nvPr>
        </p:nvSpPr>
        <p:spPr/>
        <p:txBody>
          <a:bodyPr/>
          <a:lstStyle/>
          <a:p>
            <a:r>
              <a:rPr lang="en-US"/>
              <a:t>Provided by the Office of Purchasing, Travel, and Fleet Management</a:t>
            </a:r>
          </a:p>
        </p:txBody>
      </p:sp>
      <p:sp>
        <p:nvSpPr>
          <p:cNvPr id="4" name="Slide Number Placeholder 3"/>
          <p:cNvSpPr>
            <a:spLocks noGrp="1"/>
          </p:cNvSpPr>
          <p:nvPr>
            <p:ph type="sldNum" sz="quarter" idx="12"/>
          </p:nvPr>
        </p:nvSpPr>
        <p:spPr/>
        <p:txBody>
          <a:bodyPr/>
          <a:lstStyle/>
          <a:p>
            <a:fld id="{DB10D813-1765-4805-A988-599FC619A17B}" type="slidenum">
              <a:rPr lang="en-US" smtClean="0"/>
              <a:pPr/>
              <a:t>74</a:t>
            </a:fld>
            <a:endParaRPr lang="en-US"/>
          </a:p>
        </p:txBody>
      </p:sp>
    </p:spTree>
    <p:extLst>
      <p:ext uri="{BB962C8B-B14F-4D97-AF65-F5344CB8AC3E}">
        <p14:creationId xmlns:p14="http://schemas.microsoft.com/office/powerpoint/2010/main" val="7208091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Personal property can be sold by sealed bid or auction</a:t>
            </a:r>
          </a:p>
          <a:p>
            <a:r>
              <a:rPr lang="en-US" dirty="0"/>
              <a:t>If the item has a value of less than $1000 it can be sold by private treaty</a:t>
            </a:r>
          </a:p>
          <a:p>
            <a:r>
              <a:rPr lang="en-US" dirty="0"/>
              <a:t>Items valued between $1000 and $5000 can be sold after obtaining 2 written quotes</a:t>
            </a:r>
          </a:p>
          <a:p>
            <a:r>
              <a:rPr lang="en-US" dirty="0"/>
              <a:t>Items with a value over $5000 must be sold by sealed bid or public auction</a:t>
            </a:r>
          </a:p>
          <a:p>
            <a:r>
              <a:rPr lang="en-US" dirty="0"/>
              <a:t>Disposals by sale must be approved by OPTFM for state agencies – (Universities must gain approval by OPTFM)</a:t>
            </a:r>
          </a:p>
          <a:p>
            <a:endParaRPr lang="en-US" dirty="0"/>
          </a:p>
        </p:txBody>
      </p:sp>
      <p:sp>
        <p:nvSpPr>
          <p:cNvPr id="3" name="Title 2"/>
          <p:cNvSpPr>
            <a:spLocks noGrp="1"/>
          </p:cNvSpPr>
          <p:nvPr>
            <p:ph type="title"/>
          </p:nvPr>
        </p:nvSpPr>
        <p:spPr/>
        <p:txBody>
          <a:bodyPr/>
          <a:lstStyle/>
          <a:p>
            <a:r>
              <a:rPr lang="en-US" dirty="0"/>
              <a:t>Sales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75</a:t>
            </a:fld>
            <a:endParaRPr lang="en-US">
              <a:solidFill>
                <a:prstClr val="black"/>
              </a:solidFill>
            </a:endParaRPr>
          </a:p>
        </p:txBody>
      </p:sp>
    </p:spTree>
    <p:extLst>
      <p:ext uri="{BB962C8B-B14F-4D97-AF65-F5344CB8AC3E}">
        <p14:creationId xmlns:p14="http://schemas.microsoft.com/office/powerpoint/2010/main" val="41805066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Must be advertised in newspaper one time each week for two consecutive weeks.  Open no sooner than 8</a:t>
            </a:r>
            <a:r>
              <a:rPr lang="en-US" baseline="30000" dirty="0"/>
              <a:t>th</a:t>
            </a:r>
            <a:r>
              <a:rPr lang="en-US" dirty="0"/>
              <a:t> day</a:t>
            </a:r>
          </a:p>
          <a:p>
            <a:r>
              <a:rPr lang="en-US" dirty="0"/>
              <a:t>No equipment should be released to successful bidder until inventory deletion form has been approved by OPTFM </a:t>
            </a:r>
          </a:p>
          <a:p>
            <a:r>
              <a:rPr lang="en-US" dirty="0"/>
              <a:t>IT products are disposed of in the same manner, but no approval is required by OPTFM or OSA</a:t>
            </a:r>
          </a:p>
        </p:txBody>
      </p:sp>
      <p:sp>
        <p:nvSpPr>
          <p:cNvPr id="3" name="Title 2"/>
          <p:cNvSpPr>
            <a:spLocks noGrp="1"/>
          </p:cNvSpPr>
          <p:nvPr>
            <p:ph type="title"/>
          </p:nvPr>
        </p:nvSpPr>
        <p:spPr/>
        <p:txBody>
          <a:bodyPr/>
          <a:lstStyle/>
          <a:p>
            <a:pPr algn="ctr"/>
            <a:r>
              <a:rPr lang="en-US" dirty="0"/>
              <a:t>Competitive Bid Sales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76</a:t>
            </a:fld>
            <a:endParaRPr lang="en-US">
              <a:solidFill>
                <a:prstClr val="black"/>
              </a:solidFill>
            </a:endParaRPr>
          </a:p>
        </p:txBody>
      </p:sp>
    </p:spTree>
    <p:extLst>
      <p:ext uri="{BB962C8B-B14F-4D97-AF65-F5344CB8AC3E}">
        <p14:creationId xmlns:p14="http://schemas.microsoft.com/office/powerpoint/2010/main" val="37369370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This is a sale where the buyer accepts a price set by the seller</a:t>
            </a:r>
          </a:p>
          <a:p>
            <a:r>
              <a:rPr lang="en-US" dirty="0"/>
              <a:t>Personal property may be sold to another state agency or governing authority</a:t>
            </a:r>
          </a:p>
          <a:p>
            <a:r>
              <a:rPr lang="en-US" dirty="0"/>
              <a:t>Personal property with a value of less than $1000 may be sold to a private entity</a:t>
            </a:r>
          </a:p>
        </p:txBody>
      </p:sp>
      <p:sp>
        <p:nvSpPr>
          <p:cNvPr id="3" name="Title 2"/>
          <p:cNvSpPr>
            <a:spLocks noGrp="1"/>
          </p:cNvSpPr>
          <p:nvPr>
            <p:ph type="title"/>
          </p:nvPr>
        </p:nvSpPr>
        <p:spPr/>
        <p:txBody>
          <a:bodyPr/>
          <a:lstStyle/>
          <a:p>
            <a:r>
              <a:rPr lang="en-US" dirty="0"/>
              <a:t>Private Treaty Sales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77</a:t>
            </a:fld>
            <a:endParaRPr lang="en-US">
              <a:solidFill>
                <a:prstClr val="black"/>
              </a:solidFill>
            </a:endParaRPr>
          </a:p>
        </p:txBody>
      </p:sp>
    </p:spTree>
    <p:extLst>
      <p:ext uri="{BB962C8B-B14F-4D97-AF65-F5344CB8AC3E}">
        <p14:creationId xmlns:p14="http://schemas.microsoft.com/office/powerpoint/2010/main" val="27774003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00958"/>
            <a:ext cx="10972800" cy="5224462"/>
          </a:xfrm>
        </p:spPr>
        <p:txBody>
          <a:bodyPr/>
          <a:lstStyle/>
          <a:p>
            <a:r>
              <a:rPr lang="en-US" dirty="0"/>
              <a:t>OPTFM must be notified 15 days prior to auction with all required documentation for review </a:t>
            </a:r>
          </a:p>
          <a:p>
            <a:r>
              <a:rPr lang="en-US" dirty="0"/>
              <a:t>There are 3 options for holding auctions:</a:t>
            </a:r>
          </a:p>
          <a:p>
            <a:pPr lvl="1">
              <a:buFont typeface="Courier New" pitchFamily="49" charset="0"/>
              <a:buChar char="o"/>
            </a:pPr>
            <a:r>
              <a:rPr lang="en-US" dirty="0"/>
              <a:t>Auction held on agency property</a:t>
            </a:r>
          </a:p>
          <a:p>
            <a:pPr lvl="1">
              <a:buFont typeface="Courier New" pitchFamily="49" charset="0"/>
              <a:buChar char="o"/>
            </a:pPr>
            <a:r>
              <a:rPr lang="en-US" dirty="0"/>
              <a:t>Auction held at auction company location</a:t>
            </a:r>
          </a:p>
          <a:p>
            <a:pPr lvl="1">
              <a:buFont typeface="Courier New" pitchFamily="49" charset="0"/>
              <a:buChar char="o"/>
            </a:pPr>
            <a:r>
              <a:rPr lang="en-US" dirty="0"/>
              <a:t>Online auction</a:t>
            </a:r>
          </a:p>
          <a:p>
            <a:pPr lvl="0">
              <a:buClr>
                <a:srgbClr val="2DA2BF"/>
              </a:buClr>
            </a:pPr>
            <a:r>
              <a:rPr lang="en-US" dirty="0"/>
              <a:t>Auctioneer fees must not exceed an amount equal to 10% per item but not more than $50 per item</a:t>
            </a:r>
          </a:p>
          <a:p>
            <a:pPr lvl="0">
              <a:buClr>
                <a:srgbClr val="2DA2BF"/>
              </a:buClr>
            </a:pPr>
            <a:r>
              <a:rPr lang="en-US" dirty="0"/>
              <a:t>If auction company fee is in excess of this, the auction company must be selected through sealed bid</a:t>
            </a:r>
          </a:p>
          <a:p>
            <a:pPr marL="392113" lvl="1" indent="0">
              <a:buNone/>
            </a:pPr>
            <a:endParaRPr lang="en-US" sz="2800" dirty="0"/>
          </a:p>
          <a:p>
            <a:pPr lvl="1">
              <a:buFont typeface="Courier New" pitchFamily="49" charset="0"/>
              <a:buChar char="o"/>
            </a:pPr>
            <a:endParaRPr lang="en-US" dirty="0"/>
          </a:p>
        </p:txBody>
      </p:sp>
      <p:sp>
        <p:nvSpPr>
          <p:cNvPr id="3" name="Title 2"/>
          <p:cNvSpPr>
            <a:spLocks noGrp="1"/>
          </p:cNvSpPr>
          <p:nvPr>
            <p:ph type="title"/>
          </p:nvPr>
        </p:nvSpPr>
        <p:spPr/>
        <p:txBody>
          <a:bodyPr>
            <a:normAutofit/>
          </a:bodyPr>
          <a:lstStyle/>
          <a:p>
            <a:r>
              <a:rPr lang="en-US" dirty="0"/>
              <a:t>Auctions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78</a:t>
            </a:fld>
            <a:endParaRPr lang="en-US">
              <a:solidFill>
                <a:prstClr val="black"/>
              </a:solidFill>
            </a:endParaRPr>
          </a:p>
        </p:txBody>
      </p:sp>
    </p:spTree>
    <p:extLst>
      <p:ext uri="{BB962C8B-B14F-4D97-AF65-F5344CB8AC3E}">
        <p14:creationId xmlns:p14="http://schemas.microsoft.com/office/powerpoint/2010/main" val="26947742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90663"/>
            <a:ext cx="10919884" cy="4233862"/>
          </a:xfrm>
        </p:spPr>
        <p:txBody>
          <a:bodyPr/>
          <a:lstStyle/>
          <a:p>
            <a:r>
              <a:rPr lang="en-US" dirty="0"/>
              <a:t>Value of item(s) being purchased must be taken into consideration</a:t>
            </a:r>
          </a:p>
          <a:p>
            <a:pPr lvl="1"/>
            <a:r>
              <a:rPr lang="en-US" dirty="0"/>
              <a:t>If items have value over $5000, two competitive bids must be obtained, even if total cost is less than $5000 after the trade-in</a:t>
            </a:r>
          </a:p>
          <a:p>
            <a:pPr marL="392113" lvl="1" indent="0">
              <a:buNone/>
            </a:pPr>
            <a:r>
              <a:rPr lang="en-US" dirty="0">
                <a:solidFill>
                  <a:srgbClr val="FF0000"/>
                </a:solidFill>
              </a:rPr>
              <a:t> </a:t>
            </a:r>
          </a:p>
        </p:txBody>
      </p:sp>
      <p:sp>
        <p:nvSpPr>
          <p:cNvPr id="3" name="Title 2"/>
          <p:cNvSpPr>
            <a:spLocks noGrp="1"/>
          </p:cNvSpPr>
          <p:nvPr>
            <p:ph type="title"/>
          </p:nvPr>
        </p:nvSpPr>
        <p:spPr/>
        <p:txBody>
          <a:bodyPr/>
          <a:lstStyle/>
          <a:p>
            <a:r>
              <a:rPr lang="en-US" dirty="0"/>
              <a:t>Trade-ins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79</a:t>
            </a:fld>
            <a:endParaRPr lang="en-US">
              <a:solidFill>
                <a:prstClr val="black"/>
              </a:solidFill>
            </a:endParaRPr>
          </a:p>
        </p:txBody>
      </p:sp>
    </p:spTree>
    <p:extLst>
      <p:ext uri="{BB962C8B-B14F-4D97-AF65-F5344CB8AC3E}">
        <p14:creationId xmlns:p14="http://schemas.microsoft.com/office/powerpoint/2010/main" val="3027235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Monthly newsletter sent out by OPTFM</a:t>
            </a:r>
          </a:p>
          <a:p>
            <a:r>
              <a:rPr lang="en-US" dirty="0"/>
              <a:t>Highlights state contracts, travel, P-card, surplus property, fleet, any changes in regulations or laws</a:t>
            </a:r>
          </a:p>
          <a:p>
            <a:r>
              <a:rPr lang="en-US" dirty="0"/>
              <a:t>Great way to stay updated on what is changing in public procurement </a:t>
            </a:r>
          </a:p>
          <a:p>
            <a:r>
              <a:rPr lang="en-US" dirty="0"/>
              <a:t>To be added to the P-Notes list, send your email address to </a:t>
            </a:r>
            <a:r>
              <a:rPr lang="en-US" dirty="0">
                <a:hlinkClick r:id="rId3"/>
              </a:rPr>
              <a:t>purchasingandtravel@dfa.ms.gov</a:t>
            </a:r>
            <a:r>
              <a:rPr lang="en-US" dirty="0"/>
              <a:t> and request to be added</a:t>
            </a:r>
          </a:p>
        </p:txBody>
      </p:sp>
      <p:sp>
        <p:nvSpPr>
          <p:cNvPr id="3" name="Title 2"/>
          <p:cNvSpPr>
            <a:spLocks noGrp="1"/>
          </p:cNvSpPr>
          <p:nvPr>
            <p:ph type="title"/>
          </p:nvPr>
        </p:nvSpPr>
        <p:spPr/>
        <p:txBody>
          <a:bodyPr/>
          <a:lstStyle/>
          <a:p>
            <a:r>
              <a:rPr lang="en-US" dirty="0"/>
              <a:t>Purchasing Notes (P-Notes)</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7074093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6613" y="1498600"/>
            <a:ext cx="10621962" cy="5092700"/>
          </a:xfrm>
        </p:spPr>
        <p:txBody>
          <a:bodyPr/>
          <a:lstStyle/>
          <a:p>
            <a:r>
              <a:rPr lang="en-US" dirty="0"/>
              <a:t>If value of items being disposed (traded) is greater than $1000,  quotes must be obtained</a:t>
            </a:r>
          </a:p>
          <a:p>
            <a:r>
              <a:rPr lang="en-US" dirty="0"/>
              <a:t>P-1 form must be sent to OPTFM for purchase of new item to which trade-in applies. Disposal paperwork must be included with P-1 documents to be approved by OPTFM.</a:t>
            </a:r>
          </a:p>
          <a:p>
            <a:r>
              <a:rPr lang="en-US" dirty="0"/>
              <a:t>Trade-ins will be approved at the same time as the P-1</a:t>
            </a:r>
          </a:p>
          <a:p>
            <a:r>
              <a:rPr lang="en-US" dirty="0"/>
              <a:t>With the exception of universities, trade-ins will be approved in MAGIC for all state agencies</a:t>
            </a:r>
          </a:p>
          <a:p>
            <a:endParaRPr lang="en-US" dirty="0"/>
          </a:p>
          <a:p>
            <a:endParaRPr lang="en-US" dirty="0"/>
          </a:p>
          <a:p>
            <a:endParaRPr lang="en-US" dirty="0"/>
          </a:p>
        </p:txBody>
      </p:sp>
      <p:sp>
        <p:nvSpPr>
          <p:cNvPr id="3" name="Title 2"/>
          <p:cNvSpPr>
            <a:spLocks noGrp="1"/>
          </p:cNvSpPr>
          <p:nvPr>
            <p:ph type="title"/>
          </p:nvPr>
        </p:nvSpPr>
        <p:spPr>
          <a:xfrm>
            <a:off x="836613" y="275317"/>
            <a:ext cx="8229600" cy="1143000"/>
          </a:xfrm>
        </p:spPr>
        <p:txBody>
          <a:bodyPr/>
          <a:lstStyle/>
          <a:p>
            <a:r>
              <a:rPr lang="en-US" dirty="0"/>
              <a:t>Trade-ins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80</a:t>
            </a:fld>
            <a:endParaRPr lang="en-US">
              <a:solidFill>
                <a:prstClr val="black"/>
              </a:solidFill>
            </a:endParaRPr>
          </a:p>
        </p:txBody>
      </p:sp>
    </p:spTree>
    <p:extLst>
      <p:ext uri="{BB962C8B-B14F-4D97-AF65-F5344CB8AC3E}">
        <p14:creationId xmlns:p14="http://schemas.microsoft.com/office/powerpoint/2010/main" val="10304913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2940" y="1498601"/>
            <a:ext cx="10818509" cy="5092700"/>
          </a:xfrm>
        </p:spPr>
        <p:txBody>
          <a:bodyPr/>
          <a:lstStyle/>
          <a:p>
            <a:r>
              <a:rPr lang="en-US" dirty="0"/>
              <a:t>For universities, disposal paperwork is approved by OPTFM. </a:t>
            </a:r>
          </a:p>
          <a:p>
            <a:endParaRPr lang="en-US"/>
          </a:p>
          <a:p>
            <a:r>
              <a:rPr lang="en-US"/>
              <a:t>Copies </a:t>
            </a:r>
            <a:r>
              <a:rPr lang="en-US" dirty="0"/>
              <a:t>of paperwork are then returned to agency with approval signatures</a:t>
            </a:r>
          </a:p>
          <a:p>
            <a:endParaRPr lang="en-US" dirty="0"/>
          </a:p>
          <a:p>
            <a:endParaRPr lang="en-US" dirty="0"/>
          </a:p>
          <a:p>
            <a:endParaRPr lang="en-US" dirty="0"/>
          </a:p>
        </p:txBody>
      </p:sp>
      <p:sp>
        <p:nvSpPr>
          <p:cNvPr id="3" name="Title 2"/>
          <p:cNvSpPr>
            <a:spLocks noGrp="1"/>
          </p:cNvSpPr>
          <p:nvPr>
            <p:ph type="title"/>
          </p:nvPr>
        </p:nvSpPr>
        <p:spPr>
          <a:xfrm>
            <a:off x="782939" y="355601"/>
            <a:ext cx="10085085" cy="1143000"/>
          </a:xfrm>
        </p:spPr>
        <p:txBody>
          <a:bodyPr/>
          <a:lstStyle/>
          <a:p>
            <a:r>
              <a:rPr lang="en-US" dirty="0"/>
              <a:t>Trade-ins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81</a:t>
            </a:fld>
            <a:endParaRPr lang="en-US">
              <a:solidFill>
                <a:prstClr val="black"/>
              </a:solidFill>
            </a:endParaRPr>
          </a:p>
        </p:txBody>
      </p:sp>
    </p:spTree>
    <p:extLst>
      <p:ext uri="{BB962C8B-B14F-4D97-AF65-F5344CB8AC3E}">
        <p14:creationId xmlns:p14="http://schemas.microsoft.com/office/powerpoint/2010/main" val="33907368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Transfers of property can be made between governmental entities</a:t>
            </a:r>
          </a:p>
          <a:p>
            <a:r>
              <a:rPr lang="en-US" dirty="0"/>
              <a:t>No approval from OPTFM or Audit is required – this does not apply to vehicles</a:t>
            </a:r>
          </a:p>
          <a:p>
            <a:r>
              <a:rPr lang="en-US" dirty="0"/>
              <a:t>Items cannot be transferred to private entities</a:t>
            </a:r>
          </a:p>
          <a:p>
            <a:r>
              <a:rPr lang="en-US" dirty="0"/>
              <a:t>Transfer of computer and telecommunication equipment must follow the same process</a:t>
            </a:r>
          </a:p>
          <a:p>
            <a:r>
              <a:rPr lang="en-US" dirty="0"/>
              <a:t>Can transfer to Surplus Property</a:t>
            </a:r>
          </a:p>
          <a:p>
            <a:r>
              <a:rPr lang="en-US" dirty="0"/>
              <a:t>Items not sold, traded or transferred should be disposed of using an electronic recycler</a:t>
            </a:r>
          </a:p>
        </p:txBody>
      </p:sp>
      <p:sp>
        <p:nvSpPr>
          <p:cNvPr id="3" name="Title 2"/>
          <p:cNvSpPr>
            <a:spLocks noGrp="1"/>
          </p:cNvSpPr>
          <p:nvPr>
            <p:ph type="title"/>
          </p:nvPr>
        </p:nvSpPr>
        <p:spPr/>
        <p:txBody>
          <a:bodyPr/>
          <a:lstStyle/>
          <a:p>
            <a:r>
              <a:rPr lang="en-US" dirty="0"/>
              <a:t>Transfers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82</a:t>
            </a:fld>
            <a:endParaRPr lang="en-US">
              <a:solidFill>
                <a:prstClr val="black"/>
              </a:solidFill>
            </a:endParaRPr>
          </a:p>
        </p:txBody>
      </p:sp>
    </p:spTree>
    <p:extLst>
      <p:ext uri="{BB962C8B-B14F-4D97-AF65-F5344CB8AC3E}">
        <p14:creationId xmlns:p14="http://schemas.microsoft.com/office/powerpoint/2010/main" val="13538835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SP577327\Local Settings\Temporary Internet Files\Content.IE5\B2UPH64W\MP900315598[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38601" y="1981201"/>
            <a:ext cx="4193359" cy="29912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noFill/>
        </p:spPr>
        <p:txBody>
          <a:bodyPr>
            <a:normAutofit fontScale="90000"/>
          </a:bodyPr>
          <a:lstStyle/>
          <a:p>
            <a:pPr algn="ctr" fontAlgn="auto">
              <a:spcAft>
                <a:spcPts val="0"/>
              </a:spcAft>
              <a:defRPr/>
            </a:pPr>
            <a:r>
              <a:rPr lang="en-US" dirty="0"/>
              <a:t>Review Questions</a:t>
            </a:r>
            <a:br>
              <a:rPr lang="en-US" dirty="0"/>
            </a:br>
            <a:r>
              <a:rPr lang="en-US" dirty="0"/>
              <a:t>Page -97-</a:t>
            </a:r>
          </a:p>
        </p:txBody>
      </p:sp>
      <p:sp>
        <p:nvSpPr>
          <p:cNvPr id="192513"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92514"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985A0143-C928-497B-9F3E-9D9D516BFFF4}" type="slidenum">
              <a:rPr lang="en-US">
                <a:solidFill>
                  <a:prstClr val="black"/>
                </a:solidFill>
              </a:rPr>
              <a:pPr fontAlgn="base">
                <a:spcBef>
                  <a:spcPct val="0"/>
                </a:spcBef>
                <a:spcAft>
                  <a:spcPct val="0"/>
                </a:spcAft>
              </a:pPr>
              <a:t>83</a:t>
            </a:fld>
            <a:endParaRPr lang="en-US">
              <a:solidFill>
                <a:prstClr val="black"/>
              </a:solidFill>
            </a:endParaRPr>
          </a:p>
        </p:txBody>
      </p:sp>
    </p:spTree>
    <p:extLst>
      <p:ext uri="{BB962C8B-B14F-4D97-AF65-F5344CB8AC3E}">
        <p14:creationId xmlns:p14="http://schemas.microsoft.com/office/powerpoint/2010/main" val="20682930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endParaRPr lang="en-US" dirty="0"/>
          </a:p>
        </p:txBody>
      </p:sp>
      <p:sp>
        <p:nvSpPr>
          <p:cNvPr id="3" name="Title 2"/>
          <p:cNvSpPr>
            <a:spLocks noGrp="1"/>
          </p:cNvSpPr>
          <p:nvPr>
            <p:ph type="title"/>
          </p:nvPr>
        </p:nvSpPr>
        <p:spPr/>
        <p:txBody>
          <a:bodyPr/>
          <a:lstStyle/>
          <a:p>
            <a:r>
              <a:rPr lang="en-US" dirty="0"/>
              <a:t>Special Procedures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84</a:t>
            </a:fld>
            <a:endParaRPr lang="en-US">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901" y="1524000"/>
            <a:ext cx="4191000" cy="435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69579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1304730"/>
            <a:ext cx="9308841" cy="4525962"/>
          </a:xfrm>
        </p:spPr>
        <p:txBody>
          <a:bodyPr/>
          <a:lstStyle/>
          <a:p>
            <a:r>
              <a:rPr lang="en-US" dirty="0"/>
              <a:t>Procuring petroleum products</a:t>
            </a:r>
          </a:p>
          <a:p>
            <a:r>
              <a:rPr lang="en-US" dirty="0"/>
              <a:t>Purchasing Hi-tech and Surveillance Equipment</a:t>
            </a:r>
          </a:p>
          <a:p>
            <a:r>
              <a:rPr lang="en-US" dirty="0"/>
              <a:t>Discuss copier purchases and rentals</a:t>
            </a:r>
          </a:p>
          <a:p>
            <a:r>
              <a:rPr lang="en-US" dirty="0"/>
              <a:t>Purchasing commodities produced from recovered materials</a:t>
            </a:r>
          </a:p>
          <a:p>
            <a:r>
              <a:rPr lang="en-US" dirty="0"/>
              <a:t>Procedures for applying preference to resident contractors</a:t>
            </a:r>
          </a:p>
          <a:p>
            <a:r>
              <a:rPr lang="en-US" dirty="0"/>
              <a:t>Information applicable to construction</a:t>
            </a:r>
          </a:p>
          <a:p>
            <a:r>
              <a:rPr lang="en-US" dirty="0"/>
              <a:t>Information applicable to taxes</a:t>
            </a:r>
          </a:p>
          <a:p>
            <a:r>
              <a:rPr lang="en-US" dirty="0"/>
              <a:t>Lease vs. Lease Purchase</a:t>
            </a:r>
          </a:p>
          <a:p>
            <a:endParaRPr lang="en-US" dirty="0"/>
          </a:p>
          <a:p>
            <a:endParaRPr lang="en-US" dirty="0"/>
          </a:p>
        </p:txBody>
      </p:sp>
      <p:sp>
        <p:nvSpPr>
          <p:cNvPr id="3" name="Title 2"/>
          <p:cNvSpPr>
            <a:spLocks noGrp="1"/>
          </p:cNvSpPr>
          <p:nvPr>
            <p:ph type="title"/>
          </p:nvPr>
        </p:nvSpPr>
        <p:spPr/>
        <p:txBody>
          <a:bodyPr/>
          <a:lstStyle/>
          <a:p>
            <a:r>
              <a:rPr lang="en-US" dirty="0"/>
              <a:t>Objectives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85</a:t>
            </a:fld>
            <a:endParaRPr lang="en-US">
              <a:solidFill>
                <a:prstClr val="black"/>
              </a:solidFill>
            </a:endParaRPr>
          </a:p>
        </p:txBody>
      </p:sp>
    </p:spTree>
    <p:extLst>
      <p:ext uri="{BB962C8B-B14F-4D97-AF65-F5344CB8AC3E}">
        <p14:creationId xmlns:p14="http://schemas.microsoft.com/office/powerpoint/2010/main" val="9914621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Petroleum Products (gas, diesel fuel, oil, etc.)</a:t>
            </a:r>
          </a:p>
          <a:p>
            <a:r>
              <a:rPr lang="en-US" dirty="0"/>
              <a:t>For products that are $5000 or less two bids are recommended but not required</a:t>
            </a:r>
          </a:p>
          <a:p>
            <a:r>
              <a:rPr lang="en-US" dirty="0"/>
              <a:t>For products over $5000 two written quotes are required</a:t>
            </a:r>
          </a:p>
          <a:p>
            <a:r>
              <a:rPr lang="en-US" dirty="0"/>
              <a:t>If quotes are not available, follow normal bidding procedure outlined in MS code 31-7-13(c)</a:t>
            </a:r>
          </a:p>
          <a:p>
            <a:r>
              <a:rPr lang="en-US" dirty="0"/>
              <a:t>The Bureau of Fleet Management maintains a contract for these services and the contract is available for governing authorities </a:t>
            </a:r>
          </a:p>
        </p:txBody>
      </p:sp>
      <p:sp>
        <p:nvSpPr>
          <p:cNvPr id="3" name="Title 2"/>
          <p:cNvSpPr>
            <a:spLocks noGrp="1"/>
          </p:cNvSpPr>
          <p:nvPr>
            <p:ph type="title"/>
          </p:nvPr>
        </p:nvSpPr>
        <p:spPr/>
        <p:txBody>
          <a:bodyPr/>
          <a:lstStyle/>
          <a:p>
            <a:r>
              <a:rPr lang="en-US" dirty="0"/>
              <a:t>Petroleum Products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86</a:t>
            </a:fld>
            <a:endParaRPr lang="en-US">
              <a:solidFill>
                <a:prstClr val="black"/>
              </a:solidFill>
            </a:endParaRPr>
          </a:p>
        </p:txBody>
      </p:sp>
    </p:spTree>
    <p:extLst>
      <p:ext uri="{BB962C8B-B14F-4D97-AF65-F5344CB8AC3E}">
        <p14:creationId xmlns:p14="http://schemas.microsoft.com/office/powerpoint/2010/main" val="16350875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1671639"/>
            <a:ext cx="11258939" cy="4919662"/>
          </a:xfrm>
        </p:spPr>
        <p:txBody>
          <a:bodyPr/>
          <a:lstStyle/>
          <a:p>
            <a:r>
              <a:rPr lang="en-US" dirty="0"/>
              <a:t>Mississippi Code 31-7-13 (m) (xix) provides an exemption from competitive bid requirements when purchasing hi-tech and surveillance equipment</a:t>
            </a:r>
          </a:p>
          <a:p>
            <a:r>
              <a:rPr lang="en-US" dirty="0"/>
              <a:t>This code is set up to allow undercover operations to be conducted with this equipment with out notifying the public</a:t>
            </a:r>
          </a:p>
          <a:p>
            <a:r>
              <a:rPr lang="en-US" dirty="0"/>
              <a:t>If the purchase is over $75,000 a P-1 must be submitted</a:t>
            </a:r>
          </a:p>
          <a:p>
            <a:pPr lvl="1"/>
            <a:r>
              <a:rPr lang="en-US" dirty="0"/>
              <a:t>Hi-Tech or Surveillance is all that is needed in the description box</a:t>
            </a:r>
          </a:p>
        </p:txBody>
      </p:sp>
      <p:sp>
        <p:nvSpPr>
          <p:cNvPr id="3" name="Title 2"/>
          <p:cNvSpPr>
            <a:spLocks noGrp="1"/>
          </p:cNvSpPr>
          <p:nvPr>
            <p:ph type="title"/>
          </p:nvPr>
        </p:nvSpPr>
        <p:spPr/>
        <p:txBody>
          <a:bodyPr>
            <a:normAutofit fontScale="90000"/>
          </a:bodyPr>
          <a:lstStyle/>
          <a:p>
            <a:r>
              <a:rPr lang="en-US" dirty="0"/>
              <a:t>Purchasing Hi-Tech and Surveillance Equipment</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87</a:t>
            </a:fld>
            <a:endParaRPr lang="en-US">
              <a:solidFill>
                <a:prstClr val="black"/>
              </a:solidFill>
            </a:endParaRPr>
          </a:p>
        </p:txBody>
      </p:sp>
    </p:spTree>
    <p:extLst>
      <p:ext uri="{BB962C8B-B14F-4D97-AF65-F5344CB8AC3E}">
        <p14:creationId xmlns:p14="http://schemas.microsoft.com/office/powerpoint/2010/main" val="13501997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Surveillance Equipment </a:t>
            </a:r>
            <a:r>
              <a:rPr lang="en-US" dirty="0"/>
              <a:t>– any equipment or device used to monitor, track, or observe persons or things related to any type of investigation or evidence gathering process wherein the need for the highest degree of security is mandatory so as not to compromise the operation in general or personnel in particular</a:t>
            </a:r>
          </a:p>
        </p:txBody>
      </p:sp>
      <p:sp>
        <p:nvSpPr>
          <p:cNvPr id="3" name="Title 2"/>
          <p:cNvSpPr>
            <a:spLocks noGrp="1"/>
          </p:cNvSpPr>
          <p:nvPr>
            <p:ph type="title"/>
          </p:nvPr>
        </p:nvSpPr>
        <p:spPr>
          <a:xfrm>
            <a:off x="723900" y="338138"/>
            <a:ext cx="8534400" cy="1143000"/>
          </a:xfrm>
        </p:spPr>
        <p:txBody>
          <a:bodyPr>
            <a:normAutofit fontScale="90000"/>
          </a:bodyPr>
          <a:lstStyle/>
          <a:p>
            <a:r>
              <a:rPr lang="en-US" dirty="0"/>
              <a:t>Definition of Surveillance Equipment</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88</a:t>
            </a:fld>
            <a:endParaRPr lang="en-US">
              <a:solidFill>
                <a:prstClr val="black"/>
              </a:solidFill>
            </a:endParaRPr>
          </a:p>
        </p:txBody>
      </p:sp>
    </p:spTree>
    <p:extLst>
      <p:ext uri="{BB962C8B-B14F-4D97-AF65-F5344CB8AC3E}">
        <p14:creationId xmlns:p14="http://schemas.microsoft.com/office/powerpoint/2010/main" val="33843739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Hi-Tech Equipment </a:t>
            </a:r>
            <a:r>
              <a:rPr lang="en-US" dirty="0"/>
              <a:t>– any equipment considered by the industry and law enforcement personnel to be specialized, sophisticated and secretive in nature that to publicize its acquisition could or would jeopardize the success of the mission or the safety of those persons involved in that mission</a:t>
            </a:r>
          </a:p>
        </p:txBody>
      </p:sp>
      <p:sp>
        <p:nvSpPr>
          <p:cNvPr id="3" name="Title 2"/>
          <p:cNvSpPr>
            <a:spLocks noGrp="1"/>
          </p:cNvSpPr>
          <p:nvPr>
            <p:ph type="title"/>
          </p:nvPr>
        </p:nvSpPr>
        <p:spPr/>
        <p:txBody>
          <a:bodyPr>
            <a:normAutofit/>
          </a:bodyPr>
          <a:lstStyle/>
          <a:p>
            <a:r>
              <a:rPr lang="en-US" dirty="0"/>
              <a:t>Definition of Hi-Tech Equipment</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89</a:t>
            </a:fld>
            <a:endParaRPr lang="en-US">
              <a:solidFill>
                <a:prstClr val="black"/>
              </a:solidFill>
            </a:endParaRPr>
          </a:p>
        </p:txBody>
      </p:sp>
    </p:spTree>
    <p:extLst>
      <p:ext uri="{BB962C8B-B14F-4D97-AF65-F5344CB8AC3E}">
        <p14:creationId xmlns:p14="http://schemas.microsoft.com/office/powerpoint/2010/main" val="141715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a:xfrm>
            <a:off x="904499" y="1650207"/>
            <a:ext cx="9900350" cy="4525962"/>
          </a:xfrm>
        </p:spPr>
        <p:txBody>
          <a:bodyPr/>
          <a:lstStyle/>
          <a:p>
            <a:r>
              <a:rPr lang="en-US" sz="2800" dirty="0"/>
              <a:t>Mississippi Association of Governmental Purchasing/Property Agents (MAGPPA)</a:t>
            </a:r>
          </a:p>
          <a:p>
            <a:r>
              <a:rPr lang="en-US" sz="2800" dirty="0"/>
              <a:t>NIGP: The Institute for Public Procurement</a:t>
            </a:r>
          </a:p>
          <a:p>
            <a:r>
              <a:rPr lang="en-US" sz="2800" dirty="0"/>
              <a:t>National Association of State Procurement Officials (NASPO)</a:t>
            </a:r>
          </a:p>
        </p:txBody>
      </p:sp>
      <p:sp>
        <p:nvSpPr>
          <p:cNvPr id="2" name="Title 1"/>
          <p:cNvSpPr>
            <a:spLocks noGrp="1"/>
          </p:cNvSpPr>
          <p:nvPr>
            <p:ph type="title"/>
          </p:nvPr>
        </p:nvSpPr>
        <p:spPr/>
        <p:txBody>
          <a:bodyPr>
            <a:normAutofit fontScale="90000"/>
          </a:bodyPr>
          <a:lstStyle/>
          <a:p>
            <a:pPr fontAlgn="auto">
              <a:spcAft>
                <a:spcPts val="0"/>
              </a:spcAft>
              <a:defRPr/>
            </a:pPr>
            <a:r>
              <a:rPr lang="en-US" dirty="0"/>
              <a:t>PROFESSIONAL PURCHASING ORGANIZATIONS</a:t>
            </a:r>
          </a:p>
        </p:txBody>
      </p:sp>
      <p:sp>
        <p:nvSpPr>
          <p:cNvPr id="26626" name="Footer Placeholder 4"/>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a:ea typeface="+mn-ea"/>
                <a:cs typeface="+mn-cs"/>
              </a:rPr>
              <a:t>Provided by the Office of Purchasing, Travel, and Fleet Management</a:t>
            </a:r>
          </a:p>
        </p:txBody>
      </p:sp>
      <p:sp>
        <p:nvSpPr>
          <p:cNvPr id="26627"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DFA1A69-F04F-48FC-9C04-D6154EFCCC9C}"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99" y="3595947"/>
            <a:ext cx="2147596" cy="2166771"/>
          </a:xfrm>
          <a:prstGeom prst="rect">
            <a:avLst/>
          </a:prstGeom>
        </p:spPr>
      </p:pic>
      <p:sp>
        <p:nvSpPr>
          <p:cNvPr id="4" name="AutoShape 2" descr="Image result for NIGP"/>
          <p:cNvSpPr>
            <a:spLocks noChangeAspect="1" noChangeArrowheads="1"/>
          </p:cNvSpPr>
          <p:nvPr/>
        </p:nvSpPr>
        <p:spPr bwMode="auto">
          <a:xfrm>
            <a:off x="904499"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pic>
        <p:nvPicPr>
          <p:cNvPr id="2052" name="Picture 4" descr="Image result for NIG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1615" y="4658272"/>
            <a:ext cx="3697243" cy="16341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NASP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8379" y="3913188"/>
            <a:ext cx="2897882" cy="134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075208"/>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number of copiers are on state contract and available for purchase</a:t>
            </a:r>
          </a:p>
          <a:p>
            <a:r>
              <a:rPr lang="en-US" dirty="0"/>
              <a:t>Copiers which exceed $75,000 in price or are not on contract may be purchased in compliance with statutory bidding requirements</a:t>
            </a:r>
          </a:p>
          <a:p>
            <a:r>
              <a:rPr lang="en-US" dirty="0"/>
              <a:t>Rental Copiers are also on state contract and may be used by any agency or governing authority</a:t>
            </a:r>
          </a:p>
          <a:p>
            <a:r>
              <a:rPr lang="en-US" dirty="0"/>
              <a:t>Rentals not on contract may be purchased using the competitive bid process</a:t>
            </a:r>
          </a:p>
          <a:p>
            <a:r>
              <a:rPr lang="en-US" dirty="0"/>
              <a:t>Trade-ins are allowed</a:t>
            </a:r>
          </a:p>
        </p:txBody>
      </p:sp>
      <p:sp>
        <p:nvSpPr>
          <p:cNvPr id="3" name="Title 2"/>
          <p:cNvSpPr>
            <a:spLocks noGrp="1"/>
          </p:cNvSpPr>
          <p:nvPr>
            <p:ph type="title"/>
          </p:nvPr>
        </p:nvSpPr>
        <p:spPr/>
        <p:txBody>
          <a:bodyPr/>
          <a:lstStyle/>
          <a:p>
            <a:r>
              <a:rPr lang="en-US" dirty="0"/>
              <a:t>Copiers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90</a:t>
            </a:fld>
            <a:endParaRPr lang="en-US">
              <a:solidFill>
                <a:prstClr val="black"/>
              </a:solidFill>
            </a:endParaRPr>
          </a:p>
        </p:txBody>
      </p:sp>
    </p:spTree>
    <p:extLst>
      <p:ext uri="{BB962C8B-B14F-4D97-AF65-F5344CB8AC3E}">
        <p14:creationId xmlns:p14="http://schemas.microsoft.com/office/powerpoint/2010/main" val="18932144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5066" y="1417638"/>
            <a:ext cx="10784417" cy="4525962"/>
          </a:xfrm>
        </p:spPr>
        <p:txBody>
          <a:bodyPr/>
          <a:lstStyle/>
          <a:p>
            <a:r>
              <a:rPr lang="en-US" dirty="0"/>
              <a:t>Consider: </a:t>
            </a:r>
          </a:p>
          <a:p>
            <a:pPr lvl="1"/>
            <a:r>
              <a:rPr lang="en-US" dirty="0"/>
              <a:t>Comparative cost of leasing</a:t>
            </a:r>
          </a:p>
          <a:p>
            <a:pPr lvl="1"/>
            <a:r>
              <a:rPr lang="en-US" dirty="0"/>
              <a:t>Outright purchase and maintenance </a:t>
            </a:r>
          </a:p>
          <a:p>
            <a:pPr lvl="1"/>
            <a:r>
              <a:rPr lang="en-US" dirty="0"/>
              <a:t>Projected total cost for estimated use of the item </a:t>
            </a:r>
          </a:p>
          <a:p>
            <a:pPr lvl="1"/>
            <a:r>
              <a:rPr lang="en-US" dirty="0"/>
              <a:t>All other pertinent factors including: continuing need, functional obsolescence and technological advancements </a:t>
            </a:r>
          </a:p>
          <a:p>
            <a:r>
              <a:rPr lang="en-US" dirty="0"/>
              <a:t>Involve policy matters important to the budget as well as to the procurement </a:t>
            </a:r>
          </a:p>
          <a:p>
            <a:pPr lvl="1"/>
            <a:r>
              <a:rPr lang="en-US" dirty="0"/>
              <a:t>This requires collaboration between the specific agency and OPTFM</a:t>
            </a:r>
          </a:p>
          <a:p>
            <a:pPr lvl="1"/>
            <a:endParaRPr lang="en-US" dirty="0"/>
          </a:p>
          <a:p>
            <a:pPr lvl="1"/>
            <a:endParaRPr lang="en-US" dirty="0"/>
          </a:p>
          <a:p>
            <a:pPr lvl="1"/>
            <a:endParaRPr lang="en-US" dirty="0"/>
          </a:p>
          <a:p>
            <a:endParaRPr lang="en-US" dirty="0"/>
          </a:p>
        </p:txBody>
      </p:sp>
      <p:sp>
        <p:nvSpPr>
          <p:cNvPr id="3" name="Title 2"/>
          <p:cNvSpPr>
            <a:spLocks noGrp="1"/>
          </p:cNvSpPr>
          <p:nvPr>
            <p:ph type="title"/>
          </p:nvPr>
        </p:nvSpPr>
        <p:spPr/>
        <p:txBody>
          <a:bodyPr>
            <a:normAutofit fontScale="90000"/>
          </a:bodyPr>
          <a:lstStyle/>
          <a:p>
            <a:r>
              <a:rPr lang="en-US" dirty="0"/>
              <a:t>Determining When to Rent, Lease, or Lease-Purchase</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91</a:t>
            </a:fld>
            <a:endParaRPr lang="en-US">
              <a:solidFill>
                <a:prstClr val="black"/>
              </a:solidFill>
            </a:endParaRPr>
          </a:p>
        </p:txBody>
      </p:sp>
    </p:spTree>
    <p:extLst>
      <p:ext uri="{BB962C8B-B14F-4D97-AF65-F5344CB8AC3E}">
        <p14:creationId xmlns:p14="http://schemas.microsoft.com/office/powerpoint/2010/main" val="26776375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Used for equipment and commodities when title will not pass to the State at anytime</a:t>
            </a:r>
          </a:p>
          <a:p>
            <a:r>
              <a:rPr lang="en-US" dirty="0"/>
              <a:t>A lease may be entered into provided the following: </a:t>
            </a:r>
          </a:p>
          <a:p>
            <a:pPr lvl="1"/>
            <a:r>
              <a:rPr lang="en-US" dirty="0"/>
              <a:t>(1) It is in the best interest of the State</a:t>
            </a:r>
          </a:p>
          <a:p>
            <a:pPr lvl="1"/>
            <a:r>
              <a:rPr lang="en-US" dirty="0"/>
              <a:t>(2) All conditions for renewal and costs of termination are set forth in the lease </a:t>
            </a:r>
          </a:p>
          <a:p>
            <a:pPr lvl="1"/>
            <a:r>
              <a:rPr lang="en-US" b="1" u="sng" dirty="0">
                <a:solidFill>
                  <a:srgbClr val="FF0000"/>
                </a:solidFill>
              </a:rPr>
              <a:t>(3) The lease is not used to circumvent normal procurement procedures</a:t>
            </a:r>
          </a:p>
          <a:p>
            <a:r>
              <a:rPr lang="en-US" dirty="0"/>
              <a:t>Shall not contain a purchase option</a:t>
            </a:r>
          </a:p>
          <a:p>
            <a:r>
              <a:rPr lang="en-US" dirty="0"/>
              <a:t>Any option for renewal or extension should be included in the original solicitation </a:t>
            </a:r>
          </a:p>
          <a:p>
            <a:endParaRPr lang="en-US" dirty="0"/>
          </a:p>
          <a:p>
            <a:pPr lvl="1"/>
            <a:endParaRPr lang="en-US" b="1" u="sng" dirty="0">
              <a:solidFill>
                <a:srgbClr val="FF0000"/>
              </a:solidFill>
            </a:endParaRPr>
          </a:p>
          <a:p>
            <a:pPr lvl="1"/>
            <a:endParaRPr lang="en-US" b="1" u="sng" dirty="0">
              <a:solidFill>
                <a:srgbClr val="FF0000"/>
              </a:solidFill>
            </a:endParaRPr>
          </a:p>
        </p:txBody>
      </p:sp>
      <p:sp>
        <p:nvSpPr>
          <p:cNvPr id="3" name="Title 2"/>
          <p:cNvSpPr>
            <a:spLocks noGrp="1"/>
          </p:cNvSpPr>
          <p:nvPr>
            <p:ph type="title"/>
          </p:nvPr>
        </p:nvSpPr>
        <p:spPr/>
        <p:txBody>
          <a:bodyPr/>
          <a:lstStyle/>
          <a:p>
            <a:r>
              <a:rPr lang="en-US" dirty="0"/>
              <a:t>Lease Contracts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92</a:t>
            </a:fld>
            <a:endParaRPr lang="en-US">
              <a:solidFill>
                <a:prstClr val="black"/>
              </a:solidFill>
            </a:endParaRPr>
          </a:p>
        </p:txBody>
      </p:sp>
    </p:spTree>
    <p:extLst>
      <p:ext uri="{BB962C8B-B14F-4D97-AF65-F5344CB8AC3E}">
        <p14:creationId xmlns:p14="http://schemas.microsoft.com/office/powerpoint/2010/main" val="15285060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500" dirty="0"/>
              <a:t>Title passes to State at the end of the lease </a:t>
            </a:r>
          </a:p>
          <a:p>
            <a:r>
              <a:rPr lang="en-US" sz="2500" dirty="0"/>
              <a:t>All lease-purchase contracts must be approved by OPTFM</a:t>
            </a:r>
          </a:p>
          <a:p>
            <a:r>
              <a:rPr lang="en-US" sz="2500" dirty="0"/>
              <a:t>Considered a purchase transaction </a:t>
            </a:r>
          </a:p>
          <a:p>
            <a:r>
              <a:rPr lang="en-US" sz="2500" dirty="0"/>
              <a:t>Payments come from capital outlay</a:t>
            </a:r>
          </a:p>
          <a:p>
            <a:r>
              <a:rPr lang="en-US" sz="2500" dirty="0"/>
              <a:t>Shall contain non-appropriation clause </a:t>
            </a:r>
          </a:p>
          <a:p>
            <a:r>
              <a:rPr lang="en-US" sz="2500" dirty="0"/>
              <a:t>Universities should refer to IHL’s policies concerning lease-purchase contracts </a:t>
            </a:r>
          </a:p>
          <a:p>
            <a:r>
              <a:rPr lang="en-US" sz="2500" dirty="0"/>
              <a:t>Unlawful for any agency to enter into any single lease purchase transaction for any items having an acquisition cost of less than $10,000</a:t>
            </a:r>
          </a:p>
          <a:p>
            <a:endParaRPr lang="en-US" dirty="0"/>
          </a:p>
        </p:txBody>
      </p:sp>
      <p:sp>
        <p:nvSpPr>
          <p:cNvPr id="3" name="Title 2"/>
          <p:cNvSpPr>
            <a:spLocks noGrp="1"/>
          </p:cNvSpPr>
          <p:nvPr>
            <p:ph type="title"/>
          </p:nvPr>
        </p:nvSpPr>
        <p:spPr/>
        <p:txBody>
          <a:bodyPr>
            <a:normAutofit/>
          </a:bodyPr>
          <a:lstStyle/>
          <a:p>
            <a:r>
              <a:rPr lang="en-US" dirty="0"/>
              <a:t>(Master) Lease-Purchase Contracts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93</a:t>
            </a:fld>
            <a:endParaRPr lang="en-US">
              <a:solidFill>
                <a:prstClr val="black"/>
              </a:solidFill>
            </a:endParaRPr>
          </a:p>
        </p:txBody>
      </p:sp>
    </p:spTree>
    <p:extLst>
      <p:ext uri="{BB962C8B-B14F-4D97-AF65-F5344CB8AC3E}">
        <p14:creationId xmlns:p14="http://schemas.microsoft.com/office/powerpoint/2010/main" val="11609738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May be used when: </a:t>
            </a:r>
          </a:p>
          <a:p>
            <a:pPr lvl="1"/>
            <a:r>
              <a:rPr lang="en-US" dirty="0"/>
              <a:t>(1) Promotes economy in procurement by obtaining the benefits of reduced monthly rental cost due to extended term rental and sufficient funds are not available for purchase</a:t>
            </a:r>
          </a:p>
          <a:p>
            <a:pPr lvl="1"/>
            <a:r>
              <a:rPr lang="en-US" dirty="0"/>
              <a:t>(2) Equipment requested is for a special project that would not warrant a purchase as the project is of short duration and with the termination of that project there would be no further need for the equipment</a:t>
            </a:r>
          </a:p>
          <a:p>
            <a:pPr lvl="1"/>
            <a:r>
              <a:rPr lang="en-US" dirty="0"/>
              <a:t>(3) Such reason as may be prescribed by law for certain entities</a:t>
            </a:r>
          </a:p>
        </p:txBody>
      </p:sp>
      <p:sp>
        <p:nvSpPr>
          <p:cNvPr id="3" name="Title 2"/>
          <p:cNvSpPr>
            <a:spLocks noGrp="1"/>
          </p:cNvSpPr>
          <p:nvPr>
            <p:ph type="title"/>
          </p:nvPr>
        </p:nvSpPr>
        <p:spPr/>
        <p:txBody>
          <a:bodyPr>
            <a:normAutofit fontScale="90000"/>
          </a:bodyPr>
          <a:lstStyle/>
          <a:p>
            <a:r>
              <a:rPr lang="en-US" dirty="0"/>
              <a:t>Multi-year or Short Term Rental Lease Agreements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94</a:t>
            </a:fld>
            <a:endParaRPr lang="en-US">
              <a:solidFill>
                <a:prstClr val="black"/>
              </a:solidFill>
            </a:endParaRPr>
          </a:p>
        </p:txBody>
      </p:sp>
    </p:spTree>
    <p:extLst>
      <p:ext uri="{BB962C8B-B14F-4D97-AF65-F5344CB8AC3E}">
        <p14:creationId xmlns:p14="http://schemas.microsoft.com/office/powerpoint/2010/main" val="33094280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Required for copiers and mailing equipment</a:t>
            </a:r>
          </a:p>
          <a:p>
            <a:r>
              <a:rPr lang="en-US" dirty="0">
                <a:hlinkClick r:id="rId3"/>
              </a:rPr>
              <a:t>https://www.dfa.ms.gov/sites/default/files/Office%20of%20Purchasing%2C%20Travel%20and%20Fleet%20Home/Purchasing%20and%20Contracting/Purchasing%20Forms/fillable-genericrentalagreement-february-2017.pdf</a:t>
            </a:r>
            <a:endParaRPr lang="en-US" dirty="0"/>
          </a:p>
          <a:p>
            <a:r>
              <a:rPr lang="en-US" dirty="0"/>
              <a:t>Make sure you are using the Rental Agreement dated February 2017!</a:t>
            </a:r>
          </a:p>
        </p:txBody>
      </p:sp>
      <p:sp>
        <p:nvSpPr>
          <p:cNvPr id="3" name="Title 2"/>
          <p:cNvSpPr>
            <a:spLocks noGrp="1"/>
          </p:cNvSpPr>
          <p:nvPr>
            <p:ph type="title"/>
          </p:nvPr>
        </p:nvSpPr>
        <p:spPr/>
        <p:txBody>
          <a:bodyPr>
            <a:normAutofit/>
          </a:bodyPr>
          <a:lstStyle/>
          <a:p>
            <a:r>
              <a:rPr lang="en-US" dirty="0"/>
              <a:t>Generic Rental Agreement</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95</a:t>
            </a:fld>
            <a:endParaRPr lang="en-US">
              <a:solidFill>
                <a:prstClr val="black"/>
              </a:solidFill>
            </a:endParaRPr>
          </a:p>
        </p:txBody>
      </p:sp>
    </p:spTree>
    <p:extLst>
      <p:ext uri="{BB962C8B-B14F-4D97-AF65-F5344CB8AC3E}">
        <p14:creationId xmlns:p14="http://schemas.microsoft.com/office/powerpoint/2010/main" val="34791406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a:ea typeface="Times New Roman"/>
              </a:rPr>
              <a:t>Must ask for Recycled Materials in the specs</a:t>
            </a:r>
          </a:p>
          <a:p>
            <a:r>
              <a:rPr lang="en-US" sz="2600" dirty="0"/>
              <a:t>If low bid that meets specifications is made from recovered materials, award to that vendor</a:t>
            </a:r>
          </a:p>
          <a:p>
            <a:r>
              <a:rPr lang="en-US" sz="2600" dirty="0"/>
              <a:t>If the low bid is not made from recovered materials, then the award will be made to the low bid that meets specs which is made from recovered materials; provided, however, that the price paid may not be more than ten percent (10%) higher than lowest bid </a:t>
            </a:r>
          </a:p>
          <a:p>
            <a:r>
              <a:rPr lang="en-US" sz="2600" dirty="0"/>
              <a:t>If there are no bids for recycled products within ten percent (10%) of the lowest bid, then the award will be made to the vendor offering the lowest bid.</a:t>
            </a:r>
          </a:p>
          <a:p>
            <a:endParaRPr lang="en-US" sz="2600" dirty="0">
              <a:ea typeface="Times New Roman"/>
            </a:endParaRPr>
          </a:p>
        </p:txBody>
      </p:sp>
      <p:sp>
        <p:nvSpPr>
          <p:cNvPr id="3" name="Title 2"/>
          <p:cNvSpPr>
            <a:spLocks noGrp="1"/>
          </p:cNvSpPr>
          <p:nvPr>
            <p:ph type="title"/>
          </p:nvPr>
        </p:nvSpPr>
        <p:spPr/>
        <p:txBody>
          <a:bodyPr>
            <a:normAutofit fontScale="90000"/>
          </a:bodyPr>
          <a:lstStyle/>
          <a:p>
            <a:r>
              <a:rPr lang="en-US" dirty="0"/>
              <a:t>Purchasing Commodities Produced from Recovered Materials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96</a:t>
            </a:fld>
            <a:endParaRPr lang="en-US">
              <a:solidFill>
                <a:prstClr val="black"/>
              </a:solidFill>
            </a:endParaRPr>
          </a:p>
        </p:txBody>
      </p:sp>
    </p:spTree>
    <p:extLst>
      <p:ext uri="{BB962C8B-B14F-4D97-AF65-F5344CB8AC3E}">
        <p14:creationId xmlns:p14="http://schemas.microsoft.com/office/powerpoint/2010/main" val="16461236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3534" y="1537996"/>
            <a:ext cx="10381862" cy="4525962"/>
          </a:xfrm>
        </p:spPr>
        <p:txBody>
          <a:bodyPr/>
          <a:lstStyle/>
          <a:p>
            <a:r>
              <a:rPr lang="en-US" dirty="0"/>
              <a:t>If State A has a five percent (5%) instate preference and a vendor from State A is bidding in Mississippi, then you must give a Mississippi vendor a five percent (5%) preference in the evaluation and award of the contract</a:t>
            </a:r>
          </a:p>
          <a:p>
            <a:r>
              <a:rPr lang="en-US" dirty="0"/>
              <a:t> Agencies are advised to review the applicable statutes and discuss this matter with their attorney</a:t>
            </a:r>
          </a:p>
        </p:txBody>
      </p:sp>
      <p:sp>
        <p:nvSpPr>
          <p:cNvPr id="3" name="Title 2"/>
          <p:cNvSpPr>
            <a:spLocks noGrp="1"/>
          </p:cNvSpPr>
          <p:nvPr>
            <p:ph type="title"/>
          </p:nvPr>
        </p:nvSpPr>
        <p:spPr/>
        <p:txBody>
          <a:bodyPr>
            <a:normAutofit fontScale="90000"/>
          </a:bodyPr>
          <a:lstStyle/>
          <a:p>
            <a:r>
              <a:rPr lang="en-US" dirty="0"/>
              <a:t>Procedures for Applying Preference to Resident Contractors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97</a:t>
            </a:fld>
            <a:endParaRPr lang="en-US">
              <a:solidFill>
                <a:prstClr val="black"/>
              </a:solidFill>
            </a:endParaRPr>
          </a:p>
        </p:txBody>
      </p:sp>
    </p:spTree>
    <p:extLst>
      <p:ext uri="{BB962C8B-B14F-4D97-AF65-F5344CB8AC3E}">
        <p14:creationId xmlns:p14="http://schemas.microsoft.com/office/powerpoint/2010/main" val="35154058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general, state agencies have limited authority to pay taxes. Therefore, any reference to taxes owed in contracts should be reviewed with legal counsel. Agencies may want to consider deleting sections pertaining to the payment of taxes during negotiations with the vendor.  Agencies should advise vendors that the state is exempt from taxes on the sale of property, labor, services and products sold directly to the state or its departments or institutions.</a:t>
            </a:r>
          </a:p>
        </p:txBody>
      </p:sp>
      <p:sp>
        <p:nvSpPr>
          <p:cNvPr id="3" name="Title 2"/>
          <p:cNvSpPr>
            <a:spLocks noGrp="1"/>
          </p:cNvSpPr>
          <p:nvPr>
            <p:ph type="title"/>
          </p:nvPr>
        </p:nvSpPr>
        <p:spPr/>
        <p:txBody>
          <a:bodyPr/>
          <a:lstStyle/>
          <a:p>
            <a:r>
              <a:rPr lang="en-US" dirty="0"/>
              <a:t>Information Applicable to Taxes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98</a:t>
            </a:fld>
            <a:endParaRPr lang="en-US">
              <a:solidFill>
                <a:prstClr val="black"/>
              </a:solidFill>
            </a:endParaRPr>
          </a:p>
        </p:txBody>
      </p:sp>
    </p:spTree>
    <p:extLst>
      <p:ext uri="{BB962C8B-B14F-4D97-AF65-F5344CB8AC3E}">
        <p14:creationId xmlns:p14="http://schemas.microsoft.com/office/powerpoint/2010/main" val="11387200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25CA66-08D0-56A9-C39B-D7C9591038F4}"/>
              </a:ext>
            </a:extLst>
          </p:cNvPr>
          <p:cNvSpPr>
            <a:spLocks noGrp="1"/>
          </p:cNvSpPr>
          <p:nvPr>
            <p:ph idx="1"/>
          </p:nvPr>
        </p:nvSpPr>
        <p:spPr/>
        <p:txBody>
          <a:bodyPr/>
          <a:lstStyle/>
          <a:p>
            <a:r>
              <a:rPr lang="en-US" dirty="0"/>
              <a:t>Section 47-5-357, Mississippi Code of 1972, Annotated, requires DFA to establish prudent purchasing and leasing policies which may exempt from bid requirements the commodities, items or services purchased or leased by the Dept. of Corrections for Prison Agricultural Enterprises. Such purchases and leases may be made in accordance with the requirements of Section 31-7-13(b), Mississippi Code of 1972, Annotated, regardless of amount. Contracts and lease agreements may not exceed sixty (60) months. The Dept. shall utilize the Generic Rental Agreement adopted by OPTFM for any lease. Lease purchases are not authorized under this section. For purchases over $75,000, a P-1 must be submitted to OPTFM.</a:t>
            </a:r>
          </a:p>
        </p:txBody>
      </p:sp>
      <p:sp>
        <p:nvSpPr>
          <p:cNvPr id="3" name="Title 2">
            <a:extLst>
              <a:ext uri="{FF2B5EF4-FFF2-40B4-BE49-F238E27FC236}">
                <a16:creationId xmlns:a16="http://schemas.microsoft.com/office/drawing/2014/main" id="{DED0DE8C-6A96-87B5-2F7B-10C869649A84}"/>
              </a:ext>
            </a:extLst>
          </p:cNvPr>
          <p:cNvSpPr>
            <a:spLocks noGrp="1"/>
          </p:cNvSpPr>
          <p:nvPr>
            <p:ph type="title"/>
          </p:nvPr>
        </p:nvSpPr>
        <p:spPr/>
        <p:txBody>
          <a:bodyPr>
            <a:normAutofit fontScale="90000"/>
          </a:bodyPr>
          <a:lstStyle/>
          <a:p>
            <a:r>
              <a:rPr lang="en-US" dirty="0"/>
              <a:t>Purchases for Prison Agricultural Enterprises by MDOC</a:t>
            </a:r>
          </a:p>
        </p:txBody>
      </p:sp>
      <p:sp>
        <p:nvSpPr>
          <p:cNvPr id="4" name="Footer Placeholder 3">
            <a:extLst>
              <a:ext uri="{FF2B5EF4-FFF2-40B4-BE49-F238E27FC236}">
                <a16:creationId xmlns:a16="http://schemas.microsoft.com/office/drawing/2014/main" id="{11CB70BA-F343-1B6F-C9B8-32C6EF1585E1}"/>
              </a:ext>
            </a:extLst>
          </p:cNvPr>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a:extLst>
              <a:ext uri="{FF2B5EF4-FFF2-40B4-BE49-F238E27FC236}">
                <a16:creationId xmlns:a16="http://schemas.microsoft.com/office/drawing/2014/main" id="{9BA2F873-BF9F-BA74-0DAD-24B8A55136A6}"/>
              </a:ext>
            </a:extLst>
          </p:cNvPr>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99</a:t>
            </a:fld>
            <a:endParaRPr lang="en-US">
              <a:solidFill>
                <a:prstClr val="black"/>
              </a:solidFill>
            </a:endParaRPr>
          </a:p>
        </p:txBody>
      </p:sp>
    </p:spTree>
    <p:extLst>
      <p:ext uri="{BB962C8B-B14F-4D97-AF65-F5344CB8AC3E}">
        <p14:creationId xmlns:p14="http://schemas.microsoft.com/office/powerpoint/2010/main" val="576372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4855</TotalTime>
  <Words>21748</Words>
  <Application>Microsoft Office PowerPoint</Application>
  <PresentationFormat>Widescreen</PresentationFormat>
  <Paragraphs>2137</Paragraphs>
  <Slides>208</Slides>
  <Notes>203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208</vt:i4>
      </vt:variant>
    </vt:vector>
  </HeadingPairs>
  <TitlesOfParts>
    <vt:vector size="219" baseType="lpstr">
      <vt:lpstr>Arial</vt:lpstr>
      <vt:lpstr>Baskerville Old Face</vt:lpstr>
      <vt:lpstr>Calibri</vt:lpstr>
      <vt:lpstr>Courier New</vt:lpstr>
      <vt:lpstr>Elephant</vt:lpstr>
      <vt:lpstr>Times New Roman</vt:lpstr>
      <vt:lpstr>Verdana</vt:lpstr>
      <vt:lpstr>Wingdings</vt:lpstr>
      <vt:lpstr>Wingdings 2</vt:lpstr>
      <vt:lpstr>Wingdings 3</vt:lpstr>
      <vt:lpstr>Concourse</vt:lpstr>
      <vt:lpstr>MISSISSIPPI PURCHASING CERTIFICATION PROGRAM   Certified Mississippi Purchasing Agent (CMPA)</vt:lpstr>
      <vt:lpstr>Introduction/General Information</vt:lpstr>
      <vt:lpstr>ICE BREAKER!!!</vt:lpstr>
      <vt:lpstr>Mississippi Procurement Organization</vt:lpstr>
      <vt:lpstr>Composition of PPRB eff. 1/1/18</vt:lpstr>
      <vt:lpstr>Office of Purchasing, Travel and Fleet Management (OPTFM)</vt:lpstr>
      <vt:lpstr>Major Roles </vt:lpstr>
      <vt:lpstr>Purchasing Notes (P-Notes)</vt:lpstr>
      <vt:lpstr>PROFESSIONAL PURCHASING ORGANIZATIONS</vt:lpstr>
      <vt:lpstr>State Agency</vt:lpstr>
      <vt:lpstr>CMPA Statute</vt:lpstr>
      <vt:lpstr>Purchasing Agent/Official</vt:lpstr>
      <vt:lpstr>Purpose of Procurement Manual</vt:lpstr>
      <vt:lpstr>Chapters in the Manual</vt:lpstr>
      <vt:lpstr>      PUBLIC PURCHASING OVERVIEW </vt:lpstr>
      <vt:lpstr>What’s the Difference?</vt:lpstr>
      <vt:lpstr>Values &amp; Guiding Principles  of Public Procurement</vt:lpstr>
      <vt:lpstr>Goals of Procurement Professionals</vt:lpstr>
      <vt:lpstr>Commodity</vt:lpstr>
      <vt:lpstr>Equipment</vt:lpstr>
      <vt:lpstr>Furniture</vt:lpstr>
      <vt:lpstr>Review Questions Page -27- </vt:lpstr>
      <vt:lpstr>IT’S THE LAW</vt:lpstr>
      <vt:lpstr>Unit Objectives</vt:lpstr>
      <vt:lpstr>Primary Laws Governing Purchasing</vt:lpstr>
      <vt:lpstr>Primary Laws Governing Purchasing</vt:lpstr>
      <vt:lpstr>Primary Laws Governing Purchasing</vt:lpstr>
      <vt:lpstr>Primary Laws Governing Purchasing</vt:lpstr>
      <vt:lpstr>Protests</vt:lpstr>
      <vt:lpstr>Key Terms </vt:lpstr>
      <vt:lpstr>Sample Protests </vt:lpstr>
      <vt:lpstr>Tips on Preventing Protests </vt:lpstr>
      <vt:lpstr>Contractor Suspension and Debarment</vt:lpstr>
      <vt:lpstr>Causes for Contractor Debarment</vt:lpstr>
      <vt:lpstr>Debarment Hearings and Notification</vt:lpstr>
      <vt:lpstr>Contractual Remedies</vt:lpstr>
      <vt:lpstr>Debriefings</vt:lpstr>
      <vt:lpstr>Review Questions Page -76-</vt:lpstr>
      <vt:lpstr>STEPS IN THE PROCUREMENT CYCLE</vt:lpstr>
      <vt:lpstr>Mississippi Purchasing Process</vt:lpstr>
      <vt:lpstr>Method of Source Selection</vt:lpstr>
      <vt:lpstr>State Contract Purchases</vt:lpstr>
      <vt:lpstr>EXEMPTIONS FROM BID REQUIREMENTS </vt:lpstr>
      <vt:lpstr>Purchases less than $5,000.01</vt:lpstr>
      <vt:lpstr>Competitive Written Bid Between $5,000 and $75,000.01</vt:lpstr>
      <vt:lpstr>Awarding Competitive Written Bid/Quote Between $5,000 and $75,000.01</vt:lpstr>
      <vt:lpstr>Competitive Bids over $75,000</vt:lpstr>
      <vt:lpstr>COMMODITY ADVERTISING REQUIREMENTS</vt:lpstr>
      <vt:lpstr>Commodity Threshold Requirements</vt:lpstr>
      <vt:lpstr>Utilizing State Contracts</vt:lpstr>
      <vt:lpstr>Types of Contracts</vt:lpstr>
      <vt:lpstr>Competitive Bid Contracts</vt:lpstr>
      <vt:lpstr>Negotiated Contracts</vt:lpstr>
      <vt:lpstr>Statewide Agency Contracts</vt:lpstr>
      <vt:lpstr>Cooperative Contracts</vt:lpstr>
      <vt:lpstr>Locating State Contract Items</vt:lpstr>
      <vt:lpstr>Contract Category List</vt:lpstr>
      <vt:lpstr>Category Selection</vt:lpstr>
      <vt:lpstr>Contract Search</vt:lpstr>
      <vt:lpstr>Contract Details</vt:lpstr>
      <vt:lpstr>Contract Advanced Search Options</vt:lpstr>
      <vt:lpstr>Statewide Contract Item Catalog</vt:lpstr>
      <vt:lpstr>PowerPoint Presentation</vt:lpstr>
      <vt:lpstr>Statewide Contract Item Selection</vt:lpstr>
      <vt:lpstr>Statewide Contract Item Details </vt:lpstr>
      <vt:lpstr>Vendor Registration</vt:lpstr>
      <vt:lpstr>Vendor Performance Form</vt:lpstr>
      <vt:lpstr>Review  Questions Page -91- </vt:lpstr>
      <vt:lpstr>Logistics</vt:lpstr>
      <vt:lpstr>Objectives</vt:lpstr>
      <vt:lpstr>Shipping </vt:lpstr>
      <vt:lpstr>Receiving</vt:lpstr>
      <vt:lpstr>Inspection</vt:lpstr>
      <vt:lpstr>Disposal Methods</vt:lpstr>
      <vt:lpstr>Sales</vt:lpstr>
      <vt:lpstr>Competitive Bid Sales</vt:lpstr>
      <vt:lpstr>Private Treaty Sales</vt:lpstr>
      <vt:lpstr>Auctions</vt:lpstr>
      <vt:lpstr>Trade-ins</vt:lpstr>
      <vt:lpstr>Trade-ins</vt:lpstr>
      <vt:lpstr>Trade-ins</vt:lpstr>
      <vt:lpstr>Transfers</vt:lpstr>
      <vt:lpstr>Review Questions Page -97-</vt:lpstr>
      <vt:lpstr>Special Procedures</vt:lpstr>
      <vt:lpstr>Objectives</vt:lpstr>
      <vt:lpstr>Petroleum Products</vt:lpstr>
      <vt:lpstr>Purchasing Hi-Tech and Surveillance Equipment</vt:lpstr>
      <vt:lpstr>Definition of Surveillance Equipment</vt:lpstr>
      <vt:lpstr>Definition of Hi-Tech Equipment</vt:lpstr>
      <vt:lpstr>Copiers</vt:lpstr>
      <vt:lpstr>Determining When to Rent, Lease, or Lease-Purchase</vt:lpstr>
      <vt:lpstr>Lease Contracts</vt:lpstr>
      <vt:lpstr>(Master) Lease-Purchase Contracts</vt:lpstr>
      <vt:lpstr>Multi-year or Short Term Rental Lease Agreements</vt:lpstr>
      <vt:lpstr>Generic Rental Agreement</vt:lpstr>
      <vt:lpstr>Purchasing Commodities Produced from Recovered Materials</vt:lpstr>
      <vt:lpstr>Procedures for Applying Preference to Resident Contractors</vt:lpstr>
      <vt:lpstr>Information Applicable to Taxes</vt:lpstr>
      <vt:lpstr>Purchases for Prison Agricultural Enterprises by MDOC</vt:lpstr>
      <vt:lpstr>Review Questions Page -104-</vt:lpstr>
      <vt:lpstr>P-1s</vt:lpstr>
      <vt:lpstr>Overview of Request for Authority to Purchase (P-1)</vt:lpstr>
      <vt:lpstr>Different types of P-1’s</vt:lpstr>
      <vt:lpstr>EXEMPTIONS FROM BID REQUIREMENTS REQUIRING PRIOR P-1 APPROVAL </vt:lpstr>
      <vt:lpstr>Emergency Definition</vt:lpstr>
      <vt:lpstr>Emergency NOT Requiring Prior Approval</vt:lpstr>
      <vt:lpstr>Emergencies Requiring Approval Prior to Purchase </vt:lpstr>
      <vt:lpstr>Master Lease</vt:lpstr>
      <vt:lpstr>Open Purchase Order Over $5,000</vt:lpstr>
      <vt:lpstr>Sole Source or Research </vt:lpstr>
      <vt:lpstr>Sole Source Process</vt:lpstr>
      <vt:lpstr>Sole Source Process</vt:lpstr>
      <vt:lpstr>Trade-in of Equipment with Purchase</vt:lpstr>
      <vt:lpstr>PPRB Required Approvals</vt:lpstr>
      <vt:lpstr>PPRB Agenda Item Deadline</vt:lpstr>
      <vt:lpstr>STATE OF MISSISSIPPI OFFICE OF PURCHASING, TRAVEL AND FLEET MANAGEMENT</vt:lpstr>
      <vt:lpstr>Procurement Card Staff</vt:lpstr>
      <vt:lpstr>Key Terms</vt:lpstr>
      <vt:lpstr>Laws and Policy</vt:lpstr>
      <vt:lpstr>Procurement Card Program Purpose</vt:lpstr>
      <vt:lpstr>Benefits of the P-card Program</vt:lpstr>
      <vt:lpstr>P-Card Guidelines</vt:lpstr>
      <vt:lpstr>Getting Started…..</vt:lpstr>
      <vt:lpstr>Program Coordinator Responsibilities</vt:lpstr>
      <vt:lpstr>General Conditions</vt:lpstr>
      <vt:lpstr>Minimum Requirements  </vt:lpstr>
      <vt:lpstr>Prohibited Purchases Examples</vt:lpstr>
      <vt:lpstr>Equipment Purchases</vt:lpstr>
      <vt:lpstr> Itemized  Receipts/Invoices</vt:lpstr>
      <vt:lpstr>PowerPoint Presentation</vt:lpstr>
      <vt:lpstr>Food Purchases on P-Card</vt:lpstr>
      <vt:lpstr>Split Purchases</vt:lpstr>
      <vt:lpstr>TAXES</vt:lpstr>
      <vt:lpstr>Surcharges</vt:lpstr>
      <vt:lpstr>When a Mistake is Made</vt:lpstr>
      <vt:lpstr>Declined Purchases</vt:lpstr>
      <vt:lpstr>Replacement Card</vt:lpstr>
      <vt:lpstr>Lost/Stolen Cards</vt:lpstr>
      <vt:lpstr>Security Issues                              </vt:lpstr>
      <vt:lpstr>Balances on Accounts</vt:lpstr>
      <vt:lpstr>Liability</vt:lpstr>
      <vt:lpstr>High Level Reconciliation Process</vt:lpstr>
      <vt:lpstr>P-Card Reviews</vt:lpstr>
      <vt:lpstr>Rebate</vt:lpstr>
      <vt:lpstr>Travel Card Program</vt:lpstr>
      <vt:lpstr>General Travel Card Information</vt:lpstr>
      <vt:lpstr>Recap</vt:lpstr>
      <vt:lpstr>P-Card Activity</vt:lpstr>
      <vt:lpstr>Review Questions Page -106-</vt:lpstr>
      <vt:lpstr>Bureau of Fleet Management </vt:lpstr>
      <vt:lpstr>Purchasing State-Owned Vehicles: Approval</vt:lpstr>
      <vt:lpstr>Purchasing State-Owned Vehicles: Justification </vt:lpstr>
      <vt:lpstr>Vehicle Request Form </vt:lpstr>
      <vt:lpstr>Purchasing State-Owned Vehicles:  Vehicle Replacement </vt:lpstr>
      <vt:lpstr>Purchasing State-Owned Vehicles:  Vehicle Purchase Records </vt:lpstr>
      <vt:lpstr>Purchasing State-Owned Vehicles:  Title Process </vt:lpstr>
      <vt:lpstr>Purchasing State-Owned Vehicles:  Marking of State-Owned Vehicles </vt:lpstr>
      <vt:lpstr>Vehicle Use Policy:  Operating a State-Owned Vehicle</vt:lpstr>
      <vt:lpstr>Vehicle Use Agreement </vt:lpstr>
      <vt:lpstr>State-Owned Vehicles: Logs</vt:lpstr>
      <vt:lpstr>Daily Trip Log</vt:lpstr>
      <vt:lpstr>Vehicle Use Policy: Misuse or Inappropriate Activities </vt:lpstr>
      <vt:lpstr>Vehicle Use Policy: Misuse or Inappropriate Activities </vt:lpstr>
      <vt:lpstr>State-Owned Vehicles:  Unauthorized Usage </vt:lpstr>
      <vt:lpstr>Vehicle Use Policy: Vehicle Classification </vt:lpstr>
      <vt:lpstr>State Vehicle Safety Operation Policy </vt:lpstr>
      <vt:lpstr>State Vehicle Safety Operation Policies : Reporting Accidents  </vt:lpstr>
      <vt:lpstr>State Vehicle Safety Operation Policies : Reporting Accidents </vt:lpstr>
      <vt:lpstr>Liability Claim Reporting Form </vt:lpstr>
      <vt:lpstr>Maintenance and Care of Vehicles </vt:lpstr>
      <vt:lpstr>Maintenance and Care of Vehicles:  Fuel Purchases  </vt:lpstr>
      <vt:lpstr>Maintenance and Care of Vehicles : Alternative Fuels </vt:lpstr>
      <vt:lpstr>Vehicle Replacement and Disposition: Replacement Criteria </vt:lpstr>
      <vt:lpstr>Vehicle Replacement and Disposition: Methods</vt:lpstr>
      <vt:lpstr>Vehicle Replacement and Disposition: State-Owned Vehicle Disposal Specification</vt:lpstr>
      <vt:lpstr>Fleet Management Certification Program</vt:lpstr>
      <vt:lpstr>Review?? </vt:lpstr>
      <vt:lpstr>?? Questions ?? See page 117 in the CMPA Manual </vt:lpstr>
      <vt:lpstr>Determining Invitation for Bids, Request for Proposals, and Writing Bid Specification Requirements</vt:lpstr>
      <vt:lpstr>Unit Objectives</vt:lpstr>
      <vt:lpstr>Key Terms</vt:lpstr>
      <vt:lpstr>1st things 1st</vt:lpstr>
      <vt:lpstr>Reverse Auction General Overview</vt:lpstr>
      <vt:lpstr>IFB General Overview</vt:lpstr>
      <vt:lpstr>Why Bid Specifications?</vt:lpstr>
      <vt:lpstr>Specification Sources</vt:lpstr>
      <vt:lpstr>Why Use Specifications</vt:lpstr>
      <vt:lpstr>Shall, May, Should, or Will</vt:lpstr>
      <vt:lpstr>Formulation and Restriction</vt:lpstr>
      <vt:lpstr>Formulation and Restriction</vt:lpstr>
      <vt:lpstr>Authority to Prepare Brand Name Specification </vt:lpstr>
      <vt:lpstr>The Right Way</vt:lpstr>
      <vt:lpstr>Specifications Prepared by Architects and Engineers</vt:lpstr>
      <vt:lpstr>Ready to Bid? Where to start…..</vt:lpstr>
      <vt:lpstr>Invitation for Bid Content</vt:lpstr>
      <vt:lpstr>Public Notice and Opening</vt:lpstr>
      <vt:lpstr>Correction or Withdrawal</vt:lpstr>
      <vt:lpstr>Bid Acceptance &amp; Evaluation</vt:lpstr>
      <vt:lpstr>How are Reverse Auctions Different? </vt:lpstr>
      <vt:lpstr>Responsive vs. Responsible</vt:lpstr>
      <vt:lpstr>Award</vt:lpstr>
      <vt:lpstr>Request for Proposals</vt:lpstr>
      <vt:lpstr>“Practicable” Distinguished from “Advantageous”</vt:lpstr>
      <vt:lpstr>  General RFP Information</vt:lpstr>
      <vt:lpstr>  Difference between IFB &amp; RFP</vt:lpstr>
      <vt:lpstr>Debriefings</vt:lpstr>
      <vt:lpstr>Activity</vt:lpstr>
      <vt:lpstr>Review Questions Page -129-</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Certified Mississippi Purchasing Agent (CMPA) Course</dc:title>
  <dc:creator>Symone Bounds</dc:creator>
  <cp:lastModifiedBy>Mary Osborne</cp:lastModifiedBy>
  <cp:revision>124</cp:revision>
  <cp:lastPrinted>2019-11-18T16:38:46Z</cp:lastPrinted>
  <dcterms:created xsi:type="dcterms:W3CDTF">2016-01-08T22:54:29Z</dcterms:created>
  <dcterms:modified xsi:type="dcterms:W3CDTF">2024-10-18T14:30:14Z</dcterms:modified>
</cp:coreProperties>
</file>