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20" r:id="rId2"/>
  </p:sldMasterIdLst>
  <p:notesMasterIdLst>
    <p:notesMasterId r:id="rId28"/>
  </p:notesMasterIdLst>
  <p:handoutMasterIdLst>
    <p:handoutMasterId r:id="rId29"/>
  </p:handoutMasterIdLst>
  <p:sldIdLst>
    <p:sldId id="772" r:id="rId3"/>
    <p:sldId id="1015" r:id="rId4"/>
    <p:sldId id="630" r:id="rId5"/>
    <p:sldId id="1016" r:id="rId6"/>
    <p:sldId id="871" r:id="rId7"/>
    <p:sldId id="740" r:id="rId8"/>
    <p:sldId id="579" r:id="rId9"/>
    <p:sldId id="1000" r:id="rId10"/>
    <p:sldId id="580" r:id="rId11"/>
    <p:sldId id="581" r:id="rId12"/>
    <p:sldId id="744" r:id="rId13"/>
    <p:sldId id="926" r:id="rId14"/>
    <p:sldId id="585" r:id="rId15"/>
    <p:sldId id="602" r:id="rId16"/>
    <p:sldId id="947" r:id="rId17"/>
    <p:sldId id="948" r:id="rId18"/>
    <p:sldId id="949" r:id="rId19"/>
    <p:sldId id="1009" r:id="rId20"/>
    <p:sldId id="1011" r:id="rId21"/>
    <p:sldId id="1012" r:id="rId22"/>
    <p:sldId id="1013" r:id="rId23"/>
    <p:sldId id="1014" r:id="rId24"/>
    <p:sldId id="1017" r:id="rId25"/>
    <p:sldId id="995" r:id="rId26"/>
    <p:sldId id="957" r:id="rId27"/>
  </p:sldIdLst>
  <p:sldSz cx="9144000" cy="6858000" type="screen4x3"/>
  <p:notesSz cx="6950075" cy="9236075"/>
  <p:custDataLst>
    <p:tags r:id="rId30"/>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enda Benson" initials="BB" lastIdx="38" clrIdx="0"/>
  <p:cmAuthor id="7" name="Betsworth, Colleen" initials="BC" lastIdx="4" clrIdx="7"/>
  <p:cmAuthor id="1" name="Jack Ladhur" initials="JL" lastIdx="78" clrIdx="1"/>
  <p:cmAuthor id="8" name="Sheila Kearney" initials="SK" lastIdx="1" clrIdx="8"/>
  <p:cmAuthor id="2" name="Wright, Paul" initials="WP" lastIdx="15" clrIdx="2"/>
  <p:cmAuthor id="9" name="Sharetha Batts" initials="SB" lastIdx="1" clrIdx="9">
    <p:extLst>
      <p:ext uri="{19B8F6BF-5375-455C-9EA6-DF929625EA0E}">
        <p15:presenceInfo xmlns:p15="http://schemas.microsoft.com/office/powerpoint/2012/main" userId="Sharetha Batts" providerId="None"/>
      </p:ext>
    </p:extLst>
  </p:cmAuthor>
  <p:cmAuthor id="3" name="Tina" initials="T" lastIdx="3" clrIdx="3"/>
  <p:cmAuthor id="4" name="Kaysha Garber" initials="KG" lastIdx="14" clrIdx="4"/>
  <p:cmAuthor id="5" name="WhitakerM" initials="mw" lastIdx="16" clrIdx="5"/>
  <p:cmAuthor id="6" name="Carlos Galloway" initials="CG" lastIdx="4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C6600"/>
    <a:srgbClr val="254061"/>
    <a:srgbClr val="FF6600"/>
    <a:srgbClr val="F9B073"/>
    <a:srgbClr val="76C0D4"/>
    <a:srgbClr val="F9B059"/>
    <a:srgbClr val="91BB59"/>
    <a:srgbClr val="5C76B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561" autoAdjust="0"/>
    <p:restoredTop sz="54593" autoAdjust="0"/>
  </p:normalViewPr>
  <p:slideViewPr>
    <p:cSldViewPr>
      <p:cViewPr varScale="1">
        <p:scale>
          <a:sx n="63" d="100"/>
          <a:sy n="63" d="100"/>
        </p:scale>
        <p:origin x="2616" y="6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p:cViewPr>
        <p:scale>
          <a:sx n="93" d="100"/>
          <a:sy n="93" d="100"/>
        </p:scale>
        <p:origin x="3684" y="-96"/>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1699" cy="461804"/>
          </a:xfrm>
          <a:prstGeom prst="rect">
            <a:avLst/>
          </a:prstGeom>
        </p:spPr>
        <p:txBody>
          <a:bodyPr vert="horz" lIns="91753" tIns="45877" rIns="91753" bIns="45877"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36769" y="0"/>
            <a:ext cx="3011699" cy="461804"/>
          </a:xfrm>
          <a:prstGeom prst="rect">
            <a:avLst/>
          </a:prstGeom>
        </p:spPr>
        <p:txBody>
          <a:bodyPr vert="horz" lIns="91753" tIns="45877" rIns="91753" bIns="45877" rtlCol="0"/>
          <a:lstStyle>
            <a:lvl1pPr algn="r" fontAlgn="auto">
              <a:spcBef>
                <a:spcPts val="0"/>
              </a:spcBef>
              <a:spcAft>
                <a:spcPts val="0"/>
              </a:spcAft>
              <a:defRPr sz="1200">
                <a:latin typeface="+mn-lt"/>
                <a:cs typeface="+mn-cs"/>
              </a:defRPr>
            </a:lvl1pPr>
          </a:lstStyle>
          <a:p>
            <a:pPr>
              <a:defRPr/>
            </a:pPr>
            <a:fld id="{0EBEF84C-FE9E-4420-82B3-B38D05753EB7}" type="datetimeFigureOut">
              <a:rPr lang="en-US"/>
              <a:pPr>
                <a:defRPr/>
              </a:pPr>
              <a:t>9/25/2024</a:t>
            </a:fld>
            <a:endParaRPr lang="en-US" dirty="0"/>
          </a:p>
        </p:txBody>
      </p:sp>
      <p:sp>
        <p:nvSpPr>
          <p:cNvPr id="4" name="Footer Placeholder 3"/>
          <p:cNvSpPr>
            <a:spLocks noGrp="1"/>
          </p:cNvSpPr>
          <p:nvPr>
            <p:ph type="ftr" sz="quarter" idx="2"/>
          </p:nvPr>
        </p:nvSpPr>
        <p:spPr>
          <a:xfrm>
            <a:off x="2" y="8772669"/>
            <a:ext cx="3011699" cy="461804"/>
          </a:xfrm>
          <a:prstGeom prst="rect">
            <a:avLst/>
          </a:prstGeom>
        </p:spPr>
        <p:txBody>
          <a:bodyPr vert="horz" lIns="91753" tIns="45877" rIns="91753" bIns="45877"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36769" y="8772669"/>
            <a:ext cx="3011699" cy="461804"/>
          </a:xfrm>
          <a:prstGeom prst="rect">
            <a:avLst/>
          </a:prstGeom>
        </p:spPr>
        <p:txBody>
          <a:bodyPr vert="horz" lIns="91753" tIns="45877" rIns="91753" bIns="45877" rtlCol="0" anchor="b"/>
          <a:lstStyle>
            <a:lvl1pPr algn="r" fontAlgn="auto">
              <a:spcBef>
                <a:spcPts val="0"/>
              </a:spcBef>
              <a:spcAft>
                <a:spcPts val="0"/>
              </a:spcAft>
              <a:defRPr sz="1200">
                <a:latin typeface="+mn-lt"/>
                <a:cs typeface="+mn-cs"/>
              </a:defRPr>
            </a:lvl1pPr>
          </a:lstStyle>
          <a:p>
            <a:pPr>
              <a:defRPr/>
            </a:pPr>
            <a:fld id="{2CA5EEAE-8389-45D4-AE9D-367317F873BE}" type="slidenum">
              <a:rPr lang="en-US"/>
              <a:pPr>
                <a:defRPr/>
              </a:pPr>
              <a:t>‹#›</a:t>
            </a:fld>
            <a:endParaRPr lang="en-US" dirty="0"/>
          </a:p>
        </p:txBody>
      </p:sp>
    </p:spTree>
    <p:extLst>
      <p:ext uri="{BB962C8B-B14F-4D97-AF65-F5344CB8AC3E}">
        <p14:creationId xmlns:p14="http://schemas.microsoft.com/office/powerpoint/2010/main" val="2681134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1699" cy="461804"/>
          </a:xfrm>
          <a:prstGeom prst="rect">
            <a:avLst/>
          </a:prstGeom>
        </p:spPr>
        <p:txBody>
          <a:bodyPr vert="horz" lIns="91753" tIns="45877" rIns="91753" bIns="45877"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1753" tIns="45877" rIns="91753" bIns="45877" rtlCol="0"/>
          <a:lstStyle>
            <a:lvl1pPr algn="r" fontAlgn="auto">
              <a:spcBef>
                <a:spcPts val="0"/>
              </a:spcBef>
              <a:spcAft>
                <a:spcPts val="0"/>
              </a:spcAft>
              <a:defRPr sz="1200">
                <a:latin typeface="+mn-lt"/>
                <a:cs typeface="+mn-cs"/>
              </a:defRPr>
            </a:lvl1pPr>
          </a:lstStyle>
          <a:p>
            <a:pPr>
              <a:defRPr/>
            </a:pPr>
            <a:fld id="{2A149562-5399-4958-9C90-6EACDEE037F4}" type="datetimeFigureOut">
              <a:rPr lang="en-US"/>
              <a:pPr>
                <a:defRPr/>
              </a:pPr>
              <a:t>9/25/2024</a:t>
            </a:fld>
            <a:endParaRPr lang="en-US" dirty="0"/>
          </a:p>
        </p:txBody>
      </p:sp>
      <p:sp>
        <p:nvSpPr>
          <p:cNvPr id="4" name="Slide Image Placeholder 3"/>
          <p:cNvSpPr>
            <a:spLocks noGrp="1" noRot="1" noChangeAspect="1"/>
          </p:cNvSpPr>
          <p:nvPr>
            <p:ph type="sldImg" idx="2"/>
          </p:nvPr>
        </p:nvSpPr>
        <p:spPr>
          <a:xfrm>
            <a:off x="1166813" y="693738"/>
            <a:ext cx="4616450" cy="3463925"/>
          </a:xfrm>
          <a:prstGeom prst="rect">
            <a:avLst/>
          </a:prstGeom>
          <a:noFill/>
          <a:ln w="12700">
            <a:solidFill>
              <a:prstClr val="black"/>
            </a:solidFill>
          </a:ln>
        </p:spPr>
        <p:txBody>
          <a:bodyPr vert="horz" lIns="91753" tIns="45877" rIns="91753" bIns="45877"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753" tIns="45877" rIns="91753" bIns="4587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772669"/>
            <a:ext cx="3011699" cy="461804"/>
          </a:xfrm>
          <a:prstGeom prst="rect">
            <a:avLst/>
          </a:prstGeom>
        </p:spPr>
        <p:txBody>
          <a:bodyPr vert="horz" lIns="91753" tIns="45877" rIns="91753" bIns="45877"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1753" tIns="45877" rIns="91753" bIns="45877" rtlCol="0" anchor="b"/>
          <a:lstStyle>
            <a:lvl1pPr algn="r" fontAlgn="auto">
              <a:spcBef>
                <a:spcPts val="0"/>
              </a:spcBef>
              <a:spcAft>
                <a:spcPts val="0"/>
              </a:spcAft>
              <a:defRPr sz="1200">
                <a:latin typeface="+mn-lt"/>
                <a:cs typeface="+mn-cs"/>
              </a:defRPr>
            </a:lvl1pPr>
          </a:lstStyle>
          <a:p>
            <a:pPr>
              <a:defRPr/>
            </a:pPr>
            <a:fld id="{7807747C-0656-4C65-9F93-280161B854BF}" type="slidenum">
              <a:rPr lang="en-US"/>
              <a:pPr>
                <a:defRPr/>
              </a:pPr>
              <a:t>‹#›</a:t>
            </a:fld>
            <a:endParaRPr lang="en-US" dirty="0"/>
          </a:p>
        </p:txBody>
      </p:sp>
    </p:spTree>
    <p:extLst>
      <p:ext uri="{BB962C8B-B14F-4D97-AF65-F5344CB8AC3E}">
        <p14:creationId xmlns:p14="http://schemas.microsoft.com/office/powerpoint/2010/main" val="3587305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xfrm>
            <a:off x="1166813" y="693738"/>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p>
        </p:txBody>
      </p:sp>
      <p:sp>
        <p:nvSpPr>
          <p:cNvPr id="222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5493" indent="-286728">
              <a:defRPr>
                <a:solidFill>
                  <a:schemeClr val="tx1"/>
                </a:solidFill>
                <a:latin typeface="Calibri" pitchFamily="34" charset="0"/>
              </a:defRPr>
            </a:lvl2pPr>
            <a:lvl3pPr marL="1146914" indent="-229383">
              <a:defRPr>
                <a:solidFill>
                  <a:schemeClr val="tx1"/>
                </a:solidFill>
                <a:latin typeface="Calibri" pitchFamily="34" charset="0"/>
              </a:defRPr>
            </a:lvl3pPr>
            <a:lvl4pPr marL="1605678" indent="-229383">
              <a:defRPr>
                <a:solidFill>
                  <a:schemeClr val="tx1"/>
                </a:solidFill>
                <a:latin typeface="Calibri" pitchFamily="34" charset="0"/>
              </a:defRPr>
            </a:lvl4pPr>
            <a:lvl5pPr marL="2064445" indent="-229383">
              <a:defRPr>
                <a:solidFill>
                  <a:schemeClr val="tx1"/>
                </a:solidFill>
                <a:latin typeface="Calibri" pitchFamily="34" charset="0"/>
              </a:defRPr>
            </a:lvl5pPr>
            <a:lvl6pPr marL="2523210" indent="-229383" fontAlgn="base">
              <a:spcBef>
                <a:spcPct val="0"/>
              </a:spcBef>
              <a:spcAft>
                <a:spcPct val="0"/>
              </a:spcAft>
              <a:defRPr>
                <a:solidFill>
                  <a:schemeClr val="tx1"/>
                </a:solidFill>
                <a:latin typeface="Calibri" pitchFamily="34" charset="0"/>
              </a:defRPr>
            </a:lvl6pPr>
            <a:lvl7pPr marL="2981976" indent="-229383" fontAlgn="base">
              <a:spcBef>
                <a:spcPct val="0"/>
              </a:spcBef>
              <a:spcAft>
                <a:spcPct val="0"/>
              </a:spcAft>
              <a:defRPr>
                <a:solidFill>
                  <a:schemeClr val="tx1"/>
                </a:solidFill>
                <a:latin typeface="Calibri" pitchFamily="34" charset="0"/>
              </a:defRPr>
            </a:lvl7pPr>
            <a:lvl8pPr marL="3440741" indent="-229383" fontAlgn="base">
              <a:spcBef>
                <a:spcPct val="0"/>
              </a:spcBef>
              <a:spcAft>
                <a:spcPct val="0"/>
              </a:spcAft>
              <a:defRPr>
                <a:solidFill>
                  <a:schemeClr val="tx1"/>
                </a:solidFill>
                <a:latin typeface="Calibri" pitchFamily="34" charset="0"/>
              </a:defRPr>
            </a:lvl8pPr>
            <a:lvl9pPr marL="3899507" indent="-22938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4E6794-9767-45AF-A90F-8E0643B069A5}" type="slidenum">
              <a:rPr lang="en-US" smtClean="0"/>
              <a:pPr fontAlgn="base">
                <a:spcBef>
                  <a:spcPct val="0"/>
                </a:spcBef>
                <a:spcAft>
                  <a:spcPct val="0"/>
                </a:spcAft>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xfrm>
            <a:off x="1166813" y="693738"/>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 baseline="0" dirty="0"/>
              <a:t>Example of mulitple levels of approval:  Legal contracts may require approval from both the AG’s office and State Personnel Board’s Legal Division</a:t>
            </a:r>
          </a:p>
          <a:p>
            <a:endParaRPr lang="en" baseline="0" dirty="0"/>
          </a:p>
          <a:p>
            <a:r>
              <a:rPr lang="en" b="1" dirty="0"/>
              <a:t>Note:  </a:t>
            </a:r>
            <a:r>
              <a:rPr lang="en-US" b="1" dirty="0"/>
              <a:t>Oversight entity </a:t>
            </a:r>
            <a:r>
              <a:rPr lang="en" b="1" dirty="0"/>
              <a:t>c</a:t>
            </a:r>
            <a:r>
              <a:rPr lang="en-US" b="1" dirty="0"/>
              <a:t>an be added as an Ad-Hoc approver, if necessary.</a:t>
            </a:r>
          </a:p>
          <a:p>
            <a:pPr algn="just"/>
            <a:endParaRPr lang="en-US" b="1" dirty="0"/>
          </a:p>
          <a:p>
            <a:endParaRPr lang="en" dirty="0"/>
          </a:p>
          <a:p>
            <a:pPr eaLnBrk="1" hangingPunct="1">
              <a:spcBef>
                <a:spcPct val="0"/>
              </a:spcBef>
            </a:pPr>
            <a:endParaRPr lang="en-US" b="1" dirty="0"/>
          </a:p>
        </p:txBody>
      </p:sp>
      <p:sp>
        <p:nvSpPr>
          <p:cNvPr id="224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5493" indent="-286728">
              <a:defRPr>
                <a:solidFill>
                  <a:schemeClr val="tx1"/>
                </a:solidFill>
                <a:latin typeface="Calibri" pitchFamily="34" charset="0"/>
              </a:defRPr>
            </a:lvl2pPr>
            <a:lvl3pPr marL="1146914" indent="-229383">
              <a:defRPr>
                <a:solidFill>
                  <a:schemeClr val="tx1"/>
                </a:solidFill>
                <a:latin typeface="Calibri" pitchFamily="34" charset="0"/>
              </a:defRPr>
            </a:lvl3pPr>
            <a:lvl4pPr marL="1605678" indent="-229383">
              <a:defRPr>
                <a:solidFill>
                  <a:schemeClr val="tx1"/>
                </a:solidFill>
                <a:latin typeface="Calibri" pitchFamily="34" charset="0"/>
              </a:defRPr>
            </a:lvl4pPr>
            <a:lvl5pPr marL="2064445" indent="-229383">
              <a:defRPr>
                <a:solidFill>
                  <a:schemeClr val="tx1"/>
                </a:solidFill>
                <a:latin typeface="Calibri" pitchFamily="34" charset="0"/>
              </a:defRPr>
            </a:lvl5pPr>
            <a:lvl6pPr marL="2523210" indent="-229383" fontAlgn="base">
              <a:spcBef>
                <a:spcPct val="0"/>
              </a:spcBef>
              <a:spcAft>
                <a:spcPct val="0"/>
              </a:spcAft>
              <a:defRPr>
                <a:solidFill>
                  <a:schemeClr val="tx1"/>
                </a:solidFill>
                <a:latin typeface="Calibri" pitchFamily="34" charset="0"/>
              </a:defRPr>
            </a:lvl6pPr>
            <a:lvl7pPr marL="2981976" indent="-229383" fontAlgn="base">
              <a:spcBef>
                <a:spcPct val="0"/>
              </a:spcBef>
              <a:spcAft>
                <a:spcPct val="0"/>
              </a:spcAft>
              <a:defRPr>
                <a:solidFill>
                  <a:schemeClr val="tx1"/>
                </a:solidFill>
                <a:latin typeface="Calibri" pitchFamily="34" charset="0"/>
              </a:defRPr>
            </a:lvl7pPr>
            <a:lvl8pPr marL="3440741" indent="-229383" fontAlgn="base">
              <a:spcBef>
                <a:spcPct val="0"/>
              </a:spcBef>
              <a:spcAft>
                <a:spcPct val="0"/>
              </a:spcAft>
              <a:defRPr>
                <a:solidFill>
                  <a:schemeClr val="tx1"/>
                </a:solidFill>
                <a:latin typeface="Calibri" pitchFamily="34" charset="0"/>
              </a:defRPr>
            </a:lvl8pPr>
            <a:lvl9pPr marL="3899507" indent="-22938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ABF1906-DD27-4B8D-B5E4-11BCFB810131}" type="slidenum">
              <a:rPr lang="en-US" smtClean="0"/>
              <a:pPr fontAlgn="base">
                <a:spcBef>
                  <a:spcPct val="0"/>
                </a:spcBef>
                <a:spcAft>
                  <a:spcPct val="0"/>
                </a:spcAft>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xfrm>
            <a:off x="1166813" y="693738"/>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dirty="0"/>
              <a:t>Offline approvals are approvals obtained outside of MAGIC through emails or signatures on legal contract documents.  These approvals are not electronically routed through the system.  They are usually wet signatures obtained from an agency board or oversight board.  Once the offline approvals are received,  Buyers can update the Agency/Board Approval field on the Contract Header&gt;Additional Information tab to record the approval decision (approve or reject) along with the date the approval was obtained. </a:t>
            </a:r>
          </a:p>
        </p:txBody>
      </p:sp>
      <p:sp>
        <p:nvSpPr>
          <p:cNvPr id="2211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5493" indent="-286728">
              <a:defRPr>
                <a:solidFill>
                  <a:schemeClr val="tx1"/>
                </a:solidFill>
                <a:latin typeface="Calibri" pitchFamily="34" charset="0"/>
              </a:defRPr>
            </a:lvl2pPr>
            <a:lvl3pPr marL="1146914" indent="-229383">
              <a:defRPr>
                <a:solidFill>
                  <a:schemeClr val="tx1"/>
                </a:solidFill>
                <a:latin typeface="Calibri" pitchFamily="34" charset="0"/>
              </a:defRPr>
            </a:lvl3pPr>
            <a:lvl4pPr marL="1605678" indent="-229383">
              <a:defRPr>
                <a:solidFill>
                  <a:schemeClr val="tx1"/>
                </a:solidFill>
                <a:latin typeface="Calibri" pitchFamily="34" charset="0"/>
              </a:defRPr>
            </a:lvl4pPr>
            <a:lvl5pPr marL="2064445" indent="-229383">
              <a:defRPr>
                <a:solidFill>
                  <a:schemeClr val="tx1"/>
                </a:solidFill>
                <a:latin typeface="Calibri" pitchFamily="34" charset="0"/>
              </a:defRPr>
            </a:lvl5pPr>
            <a:lvl6pPr marL="2523210" indent="-229383" fontAlgn="base">
              <a:spcBef>
                <a:spcPct val="0"/>
              </a:spcBef>
              <a:spcAft>
                <a:spcPct val="0"/>
              </a:spcAft>
              <a:defRPr>
                <a:solidFill>
                  <a:schemeClr val="tx1"/>
                </a:solidFill>
                <a:latin typeface="Calibri" pitchFamily="34" charset="0"/>
              </a:defRPr>
            </a:lvl6pPr>
            <a:lvl7pPr marL="2981976" indent="-229383" fontAlgn="base">
              <a:spcBef>
                <a:spcPct val="0"/>
              </a:spcBef>
              <a:spcAft>
                <a:spcPct val="0"/>
              </a:spcAft>
              <a:defRPr>
                <a:solidFill>
                  <a:schemeClr val="tx1"/>
                </a:solidFill>
                <a:latin typeface="Calibri" pitchFamily="34" charset="0"/>
              </a:defRPr>
            </a:lvl7pPr>
            <a:lvl8pPr marL="3440741" indent="-229383" fontAlgn="base">
              <a:spcBef>
                <a:spcPct val="0"/>
              </a:spcBef>
              <a:spcAft>
                <a:spcPct val="0"/>
              </a:spcAft>
              <a:defRPr>
                <a:solidFill>
                  <a:schemeClr val="tx1"/>
                </a:solidFill>
                <a:latin typeface="Calibri" pitchFamily="34" charset="0"/>
              </a:defRPr>
            </a:lvl8pPr>
            <a:lvl9pPr marL="3899507" indent="-229383" fontAlgn="base">
              <a:spcBef>
                <a:spcPct val="0"/>
              </a:spcBef>
              <a:spcAft>
                <a:spcPct val="0"/>
              </a:spcAft>
              <a:defRPr>
                <a:solidFill>
                  <a:schemeClr val="tx1"/>
                </a:solidFill>
                <a:latin typeface="Calibri" pitchFamily="34" charset="0"/>
              </a:defRPr>
            </a:lvl9pPr>
          </a:lstStyle>
          <a:p>
            <a:pPr>
              <a:defRPr/>
            </a:pPr>
            <a:fld id="{F5CC87EA-483F-4E0D-A200-0008DCF337B1}"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xfrm>
            <a:off x="1166813" y="693738"/>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b="1" dirty="0"/>
              <a:t>History </a:t>
            </a:r>
            <a:r>
              <a:rPr lang="en-US" dirty="0"/>
              <a:t>- </a:t>
            </a:r>
            <a:r>
              <a:rPr lang="en" dirty="0"/>
              <a:t>provides links to any associated documents</a:t>
            </a:r>
            <a:endParaRPr lang="en-US" dirty="0"/>
          </a:p>
          <a:p>
            <a:pPr lvl="0"/>
            <a:r>
              <a:rPr lang="en-US" b="1" dirty="0"/>
              <a:t>Status</a:t>
            </a:r>
            <a:r>
              <a:rPr lang="en-US" dirty="0"/>
              <a:t> - </a:t>
            </a:r>
            <a:r>
              <a:rPr lang="en" dirty="0"/>
              <a:t>provides the historical flow of system status on the Contract</a:t>
            </a:r>
            <a:endParaRPr lang="en-US" dirty="0"/>
          </a:p>
          <a:p>
            <a:pPr defTabSz="900009" eaLnBrk="1" hangingPunct="1">
              <a:spcBef>
                <a:spcPct val="0"/>
              </a:spcBef>
              <a:defRPr/>
            </a:pPr>
            <a:r>
              <a:rPr lang="en-US" b="1" dirty="0"/>
              <a:t>Version Overview </a:t>
            </a:r>
            <a:r>
              <a:rPr lang="en-US" dirty="0"/>
              <a:t>- </a:t>
            </a:r>
            <a:r>
              <a:rPr lang="en" dirty="0"/>
              <a:t>provides for comparison between two versions</a:t>
            </a:r>
            <a:endParaRPr lang="en-US" dirty="0"/>
          </a:p>
          <a:p>
            <a:pPr defTabSz="900009" eaLnBrk="1" hangingPunct="1">
              <a:spcBef>
                <a:spcPct val="0"/>
              </a:spcBef>
              <a:defRPr/>
            </a:pPr>
            <a:r>
              <a:rPr lang="en-US" b="1" dirty="0"/>
              <a:t>	</a:t>
            </a:r>
            <a:r>
              <a:rPr lang="en-US" b="0" i="1" dirty="0"/>
              <a:t>Compare Versions </a:t>
            </a:r>
            <a:r>
              <a:rPr lang="en-US" b="1" dirty="0"/>
              <a:t>- </a:t>
            </a:r>
            <a:r>
              <a:rPr lang="en-US" b="0" dirty="0"/>
              <a:t>You can only compare two versions of a document at a time using the Compare</a:t>
            </a:r>
            <a:r>
              <a:rPr lang="en-US" b="0" baseline="0" dirty="0"/>
              <a:t> button. (Note: You must h</a:t>
            </a:r>
            <a:r>
              <a:rPr lang="en-US" b="0" dirty="0"/>
              <a:t>old 	the </a:t>
            </a:r>
            <a:r>
              <a:rPr lang="en-US" b="1" dirty="0"/>
              <a:t>Shift</a:t>
            </a:r>
            <a:r>
              <a:rPr lang="en-US" b="0" dirty="0"/>
              <a:t> key to select multiple versions.)</a:t>
            </a:r>
          </a:p>
          <a:p>
            <a:pPr defTabSz="900009" eaLnBrk="1" hangingPunct="1">
              <a:spcBef>
                <a:spcPct val="0"/>
              </a:spcBef>
              <a:defRPr/>
            </a:pPr>
            <a:r>
              <a:rPr lang="en-US" b="1" dirty="0"/>
              <a:t>Change Documents Details - </a:t>
            </a:r>
            <a:r>
              <a:rPr lang="en-US" b="0" dirty="0"/>
              <a:t>displayed by expanding the various sections to view changes.</a:t>
            </a:r>
          </a:p>
          <a:p>
            <a:pPr defTabSz="900009" eaLnBrk="1" hangingPunct="1">
              <a:spcBef>
                <a:spcPct val="0"/>
              </a:spcBef>
              <a:defRPr/>
            </a:pPr>
            <a:endParaRPr lang="en-US" b="0" dirty="0"/>
          </a:p>
          <a:p>
            <a:pPr defTabSz="900009" eaLnBrk="1" hangingPunct="1">
              <a:spcBef>
                <a:spcPct val="0"/>
              </a:spcBef>
              <a:defRPr/>
            </a:pPr>
            <a:endParaRPr lang="en-US" b="0" dirty="0"/>
          </a:p>
          <a:p>
            <a:pPr defTabSz="900009" eaLnBrk="1" hangingPunct="1">
              <a:spcBef>
                <a:spcPct val="0"/>
              </a:spcBef>
            </a:pPr>
            <a:endParaRPr lang="en-US" b="1" dirty="0"/>
          </a:p>
          <a:p>
            <a:pPr defTabSz="900009" eaLnBrk="1" hangingPunct="1">
              <a:spcBef>
                <a:spcPct val="0"/>
              </a:spcBef>
            </a:pPr>
            <a:endParaRPr lang="en-US" dirty="0"/>
          </a:p>
          <a:p>
            <a:pPr defTabSz="900009" eaLnBrk="1" hangingPunct="1">
              <a:spcBef>
                <a:spcPct val="0"/>
              </a:spcBef>
              <a:defRPr/>
            </a:pPr>
            <a:endParaRPr lang="en-US" b="1" dirty="0"/>
          </a:p>
          <a:p>
            <a:pPr defTabSz="900009" eaLnBrk="1" hangingPunct="1">
              <a:spcBef>
                <a:spcPct val="0"/>
              </a:spcBef>
              <a:defRPr/>
            </a:pPr>
            <a:endParaRPr lang="en-US" b="1" dirty="0"/>
          </a:p>
          <a:p>
            <a:pPr defTabSz="900009" eaLnBrk="1" hangingPunct="1">
              <a:spcBef>
                <a:spcPct val="0"/>
              </a:spcBef>
              <a:defRPr/>
            </a:pPr>
            <a:endParaRPr lang="en-US" b="1" dirty="0"/>
          </a:p>
          <a:p>
            <a:pPr defTabSz="900009" eaLnBrk="1" hangingPunct="1">
              <a:spcBef>
                <a:spcPct val="0"/>
              </a:spcBef>
            </a:pPr>
            <a:endParaRPr lang="en-US" b="1" dirty="0"/>
          </a:p>
        </p:txBody>
      </p:sp>
      <p:sp>
        <p:nvSpPr>
          <p:cNvPr id="235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5493" indent="-286728">
              <a:defRPr>
                <a:solidFill>
                  <a:schemeClr val="tx1"/>
                </a:solidFill>
                <a:latin typeface="Calibri" pitchFamily="34" charset="0"/>
              </a:defRPr>
            </a:lvl2pPr>
            <a:lvl3pPr marL="1146914" indent="-229383">
              <a:defRPr>
                <a:solidFill>
                  <a:schemeClr val="tx1"/>
                </a:solidFill>
                <a:latin typeface="Calibri" pitchFamily="34" charset="0"/>
              </a:defRPr>
            </a:lvl3pPr>
            <a:lvl4pPr marL="1605678" indent="-229383">
              <a:defRPr>
                <a:solidFill>
                  <a:schemeClr val="tx1"/>
                </a:solidFill>
                <a:latin typeface="Calibri" pitchFamily="34" charset="0"/>
              </a:defRPr>
            </a:lvl4pPr>
            <a:lvl5pPr marL="2064445" indent="-229383">
              <a:defRPr>
                <a:solidFill>
                  <a:schemeClr val="tx1"/>
                </a:solidFill>
                <a:latin typeface="Calibri" pitchFamily="34" charset="0"/>
              </a:defRPr>
            </a:lvl5pPr>
            <a:lvl6pPr marL="2523210" indent="-229383" fontAlgn="base">
              <a:spcBef>
                <a:spcPct val="0"/>
              </a:spcBef>
              <a:spcAft>
                <a:spcPct val="0"/>
              </a:spcAft>
              <a:defRPr>
                <a:solidFill>
                  <a:schemeClr val="tx1"/>
                </a:solidFill>
                <a:latin typeface="Calibri" pitchFamily="34" charset="0"/>
              </a:defRPr>
            </a:lvl6pPr>
            <a:lvl7pPr marL="2981976" indent="-229383" fontAlgn="base">
              <a:spcBef>
                <a:spcPct val="0"/>
              </a:spcBef>
              <a:spcAft>
                <a:spcPct val="0"/>
              </a:spcAft>
              <a:defRPr>
                <a:solidFill>
                  <a:schemeClr val="tx1"/>
                </a:solidFill>
                <a:latin typeface="Calibri" pitchFamily="34" charset="0"/>
              </a:defRPr>
            </a:lvl7pPr>
            <a:lvl8pPr marL="3440741" indent="-229383" fontAlgn="base">
              <a:spcBef>
                <a:spcPct val="0"/>
              </a:spcBef>
              <a:spcAft>
                <a:spcPct val="0"/>
              </a:spcAft>
              <a:defRPr>
                <a:solidFill>
                  <a:schemeClr val="tx1"/>
                </a:solidFill>
                <a:latin typeface="Calibri" pitchFamily="34" charset="0"/>
              </a:defRPr>
            </a:lvl8pPr>
            <a:lvl9pPr marL="3899507" indent="-22938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C07DA5F-C87F-48D4-BAE8-E18707257D12}" type="slidenum">
              <a:rPr lang="en-US" smtClean="0"/>
              <a:pPr fontAlgn="base">
                <a:spcBef>
                  <a:spcPct val="0"/>
                </a:spcBef>
                <a:spcAft>
                  <a:spcPct val="0"/>
                </a:spcAft>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1166813" y="693738"/>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71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5493" indent="-286728">
              <a:defRPr>
                <a:solidFill>
                  <a:schemeClr val="tx1"/>
                </a:solidFill>
                <a:latin typeface="Calibri" pitchFamily="34" charset="0"/>
              </a:defRPr>
            </a:lvl2pPr>
            <a:lvl3pPr marL="1146914" indent="-229383">
              <a:defRPr>
                <a:solidFill>
                  <a:schemeClr val="tx1"/>
                </a:solidFill>
                <a:latin typeface="Calibri" pitchFamily="34" charset="0"/>
              </a:defRPr>
            </a:lvl3pPr>
            <a:lvl4pPr marL="1605678" indent="-229383">
              <a:defRPr>
                <a:solidFill>
                  <a:schemeClr val="tx1"/>
                </a:solidFill>
                <a:latin typeface="Calibri" pitchFamily="34" charset="0"/>
              </a:defRPr>
            </a:lvl4pPr>
            <a:lvl5pPr marL="2064445" indent="-229383">
              <a:defRPr>
                <a:solidFill>
                  <a:schemeClr val="tx1"/>
                </a:solidFill>
                <a:latin typeface="Calibri" pitchFamily="34" charset="0"/>
              </a:defRPr>
            </a:lvl5pPr>
            <a:lvl6pPr marL="2523210" indent="-229383" fontAlgn="base">
              <a:spcBef>
                <a:spcPct val="0"/>
              </a:spcBef>
              <a:spcAft>
                <a:spcPct val="0"/>
              </a:spcAft>
              <a:defRPr>
                <a:solidFill>
                  <a:schemeClr val="tx1"/>
                </a:solidFill>
                <a:latin typeface="Calibri" pitchFamily="34" charset="0"/>
              </a:defRPr>
            </a:lvl6pPr>
            <a:lvl7pPr marL="2981976" indent="-229383" fontAlgn="base">
              <a:spcBef>
                <a:spcPct val="0"/>
              </a:spcBef>
              <a:spcAft>
                <a:spcPct val="0"/>
              </a:spcAft>
              <a:defRPr>
                <a:solidFill>
                  <a:schemeClr val="tx1"/>
                </a:solidFill>
                <a:latin typeface="Calibri" pitchFamily="34" charset="0"/>
              </a:defRPr>
            </a:lvl7pPr>
            <a:lvl8pPr marL="3440741" indent="-229383" fontAlgn="base">
              <a:spcBef>
                <a:spcPct val="0"/>
              </a:spcBef>
              <a:spcAft>
                <a:spcPct val="0"/>
              </a:spcAft>
              <a:defRPr>
                <a:solidFill>
                  <a:schemeClr val="tx1"/>
                </a:solidFill>
                <a:latin typeface="Calibri" pitchFamily="34" charset="0"/>
              </a:defRPr>
            </a:lvl8pPr>
            <a:lvl9pPr marL="3899507" indent="-22938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E44A28-EF61-419C-945D-2A2E707C0738}" type="slidenum">
              <a:rPr lang="en-US" smtClean="0"/>
              <a:pPr fontAlgn="base">
                <a:spcBef>
                  <a:spcPct val="0"/>
                </a:spcBef>
                <a:spcAft>
                  <a:spcPct val="0"/>
                </a:spcAft>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dirty="0"/>
              <a:t>Once the Contract Type or Partner Grouping Schema is selected, it can</a:t>
            </a:r>
            <a:r>
              <a:rPr lang="en-US" baseline="0" dirty="0"/>
              <a:t>not be changed.</a:t>
            </a:r>
          </a:p>
          <a:p>
            <a:endParaRPr lang="en-US" baseline="0" dirty="0"/>
          </a:p>
          <a:p>
            <a:r>
              <a:rPr lang="en-US" baseline="0" dirty="0"/>
              <a:t>Distributors or Fulfillment vendors can be added to the contract.  Both Partner Grouping Schema types cannot be included on a single contract.</a:t>
            </a:r>
            <a:endParaRPr lang="en-US" dirty="0"/>
          </a:p>
        </p:txBody>
      </p:sp>
      <p:sp>
        <p:nvSpPr>
          <p:cNvPr id="4" name="Slide Number Placeholder 3"/>
          <p:cNvSpPr>
            <a:spLocks noGrp="1"/>
          </p:cNvSpPr>
          <p:nvPr>
            <p:ph type="sldNum" sz="quarter" idx="10"/>
          </p:nvPr>
        </p:nvSpPr>
        <p:spPr/>
        <p:txBody>
          <a:bodyPr/>
          <a:lstStyle/>
          <a:p>
            <a:pPr>
              <a:defRPr/>
            </a:pPr>
            <a:fld id="{7807747C-0656-4C65-9F93-280161B854BF}"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510809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dirty="0"/>
              <a:t>Multiple Distributors</a:t>
            </a:r>
            <a:r>
              <a:rPr lang="en-US" baseline="0" dirty="0"/>
              <a:t> or Fulfillment vendors can only be added to the contract one at a time.</a:t>
            </a:r>
          </a:p>
          <a:p>
            <a:endParaRPr lang="en-US" baseline="0" dirty="0"/>
          </a:p>
          <a:p>
            <a:r>
              <a:rPr lang="en-US" baseline="0" dirty="0"/>
              <a:t>Once a vendor is added at the Header, it applies to all lines of the contract.  If, however, a Distributor or Fulfillment vendor does not apply to a specific contract line, it must be deleted from Partners at the line item level.</a:t>
            </a:r>
          </a:p>
        </p:txBody>
      </p:sp>
      <p:sp>
        <p:nvSpPr>
          <p:cNvPr id="4" name="Slide Number Placeholder 3"/>
          <p:cNvSpPr>
            <a:spLocks noGrp="1"/>
          </p:cNvSpPr>
          <p:nvPr>
            <p:ph type="sldNum" sz="quarter" idx="10"/>
          </p:nvPr>
        </p:nvSpPr>
        <p:spPr/>
        <p:txBody>
          <a:bodyPr/>
          <a:lstStyle/>
          <a:p>
            <a:pPr>
              <a:defRPr/>
            </a:pPr>
            <a:fld id="{7807747C-0656-4C65-9F93-280161B854BF}"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510809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dirty="0"/>
              <a:t>If Prime Supplier</a:t>
            </a:r>
            <a:r>
              <a:rPr lang="en-US" baseline="0" dirty="0"/>
              <a:t> is </a:t>
            </a:r>
            <a:r>
              <a:rPr lang="en-US" dirty="0"/>
              <a:t>checked, the prime  vendor will be available for selection in the dropdown when creating Shopping Cart and POs which reference the contract</a:t>
            </a:r>
            <a:r>
              <a:rPr lang="en-US" baseline="0" dirty="0"/>
              <a:t>.</a:t>
            </a:r>
          </a:p>
          <a:p>
            <a:endParaRPr lang="en-US" baseline="0" dirty="0"/>
          </a:p>
          <a:p>
            <a:r>
              <a:rPr lang="en-US" baseline="0" dirty="0"/>
              <a:t>This field is located on the Overview Tab of the Contract.</a:t>
            </a:r>
            <a:endParaRPr lang="en-US" dirty="0"/>
          </a:p>
        </p:txBody>
      </p:sp>
      <p:sp>
        <p:nvSpPr>
          <p:cNvPr id="4" name="Slide Number Placeholder 3"/>
          <p:cNvSpPr>
            <a:spLocks noGrp="1"/>
          </p:cNvSpPr>
          <p:nvPr>
            <p:ph type="sldNum" sz="quarter" idx="10"/>
          </p:nvPr>
        </p:nvSpPr>
        <p:spPr/>
        <p:txBody>
          <a:bodyPr/>
          <a:lstStyle/>
          <a:p>
            <a:pPr>
              <a:defRPr/>
            </a:pPr>
            <a:fld id="{7807747C-0656-4C65-9F93-280161B854BF}"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056872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07747C-0656-4C65-9F93-280161B854BF}" type="slidenum">
              <a:rPr lang="en-US" smtClean="0"/>
              <a:pPr>
                <a:defRPr/>
              </a:pPr>
              <a:t>18</a:t>
            </a:fld>
            <a:endParaRPr lang="en-US" dirty="0"/>
          </a:p>
        </p:txBody>
      </p:sp>
    </p:spTree>
    <p:extLst>
      <p:ext uri="{BB962C8B-B14F-4D97-AF65-F5344CB8AC3E}">
        <p14:creationId xmlns:p14="http://schemas.microsoft.com/office/powerpoint/2010/main" val="165003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PO is not created</a:t>
            </a:r>
            <a:r>
              <a:rPr lang="en-US" baseline="0" dirty="0"/>
              <a:t> for a contract item, you will have to use a special request process through the Office of Fiscal Management to pay the invoice from an expired contract. </a:t>
            </a:r>
          </a:p>
          <a:p>
            <a:r>
              <a:rPr lang="en-US" baseline="0" dirty="0"/>
              <a:t>If account distribution is selected to make payments on contracts (via the Finance Dept.) without a PO, and the contract expires,  Finance can not generate a payment after the expiration date.</a:t>
            </a:r>
          </a:p>
          <a:p>
            <a:endParaRPr lang="en-US" dirty="0"/>
          </a:p>
          <a:p>
            <a:endParaRPr lang="en-US" baseline="0" dirty="0"/>
          </a:p>
          <a:p>
            <a:r>
              <a:rPr lang="en-US" dirty="0"/>
              <a:t>If  contract is expired but invoice is prior to expiration date then they are fine.  But if invoice date is after contract day then can’t pay without the waiver process..  On direct entry it’s looking at the invoice date. </a:t>
            </a:r>
            <a:endParaRPr lang="en-US" baseline="0"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19</a:t>
            </a:fld>
            <a:endParaRPr lang="en-US"/>
          </a:p>
        </p:txBody>
      </p:sp>
    </p:spTree>
    <p:extLst>
      <p:ext uri="{BB962C8B-B14F-4D97-AF65-F5344CB8AC3E}">
        <p14:creationId xmlns:p14="http://schemas.microsoft.com/office/powerpoint/2010/main" val="294605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ways to create an </a:t>
            </a:r>
            <a:r>
              <a:rPr lang="en-US" dirty="0" err="1"/>
              <a:t>RFx</a:t>
            </a:r>
            <a:r>
              <a:rPr lang="en-US" dirty="0"/>
              <a:t>.  One is via Shopping Cart and the other is to create the </a:t>
            </a:r>
            <a:r>
              <a:rPr lang="en-US" dirty="0" err="1"/>
              <a:t>RFx</a:t>
            </a:r>
            <a:r>
              <a:rPr lang="en-US" dirty="0"/>
              <a:t> directly.</a:t>
            </a:r>
          </a:p>
        </p:txBody>
      </p:sp>
      <p:sp>
        <p:nvSpPr>
          <p:cNvPr id="4" name="Slide Number Placeholder 3"/>
          <p:cNvSpPr>
            <a:spLocks noGrp="1"/>
          </p:cNvSpPr>
          <p:nvPr>
            <p:ph type="sldNum" sz="quarter" idx="10"/>
          </p:nvPr>
        </p:nvSpPr>
        <p:spPr/>
        <p:txBody>
          <a:bodyPr/>
          <a:lstStyle/>
          <a:p>
            <a:fld id="{AC67E1F3-D02C-4EFE-AAB4-2E6AAE75430E}" type="slidenum">
              <a:rPr lang="en-US" smtClean="0"/>
              <a:t>2</a:t>
            </a:fld>
            <a:endParaRPr lang="en-US"/>
          </a:p>
        </p:txBody>
      </p:sp>
    </p:spTree>
    <p:extLst>
      <p:ext uri="{BB962C8B-B14F-4D97-AF65-F5344CB8AC3E}">
        <p14:creationId xmlns:p14="http://schemas.microsoft.com/office/powerpoint/2010/main" val="1813721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Add from contract option in the Add Items</a:t>
            </a:r>
            <a:r>
              <a:rPr lang="en-US" baseline="0" dirty="0"/>
              <a:t> menu</a:t>
            </a:r>
          </a:p>
          <a:p>
            <a:endParaRPr lang="en-US" baseline="0" dirty="0"/>
          </a:p>
          <a:p>
            <a:r>
              <a:rPr lang="en-US" baseline="0" dirty="0"/>
              <a:t>Key your contract number into the Contract number field and click start to being the search</a:t>
            </a:r>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20</a:t>
            </a:fld>
            <a:endParaRPr lang="en-US"/>
          </a:p>
        </p:txBody>
      </p:sp>
    </p:spTree>
    <p:extLst>
      <p:ext uri="{BB962C8B-B14F-4D97-AF65-F5344CB8AC3E}">
        <p14:creationId xmlns:p14="http://schemas.microsoft.com/office/powerpoint/2010/main" val="423317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twisty to view the line items from the contract</a:t>
            </a:r>
          </a:p>
        </p:txBody>
      </p:sp>
      <p:sp>
        <p:nvSpPr>
          <p:cNvPr id="4" name="Slide Number Placeholder 3"/>
          <p:cNvSpPr>
            <a:spLocks noGrp="1"/>
          </p:cNvSpPr>
          <p:nvPr>
            <p:ph type="sldNum" sz="quarter" idx="10"/>
          </p:nvPr>
        </p:nvSpPr>
        <p:spPr/>
        <p:txBody>
          <a:bodyPr/>
          <a:lstStyle/>
          <a:p>
            <a:fld id="{7CF7CAD0-CDA9-41ED-8861-38B1CFB7B58B}" type="slidenum">
              <a:rPr lang="en-US" smtClean="0"/>
              <a:pPr/>
              <a:t>21</a:t>
            </a:fld>
            <a:endParaRPr lang="en-US"/>
          </a:p>
        </p:txBody>
      </p:sp>
    </p:spTree>
    <p:extLst>
      <p:ext uri="{BB962C8B-B14F-4D97-AF65-F5344CB8AC3E}">
        <p14:creationId xmlns:p14="http://schemas.microsoft.com/office/powerpoint/2010/main" val="1963376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assign to assign the item to your purchase order</a:t>
            </a:r>
          </a:p>
          <a:p>
            <a:endParaRPr lang="en-US" dirty="0"/>
          </a:p>
          <a:p>
            <a:r>
              <a:rPr lang="en-US" dirty="0"/>
              <a:t>You</a:t>
            </a:r>
            <a:r>
              <a:rPr lang="en-US" baseline="0" dirty="0"/>
              <a:t> will have to perform these functions multiple times in order to add multiple lines from a contract.  The system will only add one at a time.</a:t>
            </a:r>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22</a:t>
            </a:fld>
            <a:endParaRPr lang="en-US"/>
          </a:p>
        </p:txBody>
      </p:sp>
    </p:spTree>
    <p:extLst>
      <p:ext uri="{BB962C8B-B14F-4D97-AF65-F5344CB8AC3E}">
        <p14:creationId xmlns:p14="http://schemas.microsoft.com/office/powerpoint/2010/main" val="3842057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07747C-0656-4C65-9F93-280161B854BF}" type="slidenum">
              <a:rPr lang="en-US" smtClean="0"/>
              <a:pPr>
                <a:defRPr/>
              </a:pPr>
              <a:t>23</a:t>
            </a:fld>
            <a:endParaRPr lang="en-US" dirty="0"/>
          </a:p>
        </p:txBody>
      </p:sp>
    </p:spTree>
    <p:extLst>
      <p:ext uri="{BB962C8B-B14F-4D97-AF65-F5344CB8AC3E}">
        <p14:creationId xmlns:p14="http://schemas.microsoft.com/office/powerpoint/2010/main" val="1366770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xfrm>
            <a:off x="1166813" y="693738"/>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45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5493" indent="-286728">
              <a:defRPr>
                <a:solidFill>
                  <a:schemeClr val="tx1"/>
                </a:solidFill>
                <a:latin typeface="Calibri" pitchFamily="34" charset="0"/>
              </a:defRPr>
            </a:lvl2pPr>
            <a:lvl3pPr marL="1146914" indent="-229383">
              <a:defRPr>
                <a:solidFill>
                  <a:schemeClr val="tx1"/>
                </a:solidFill>
                <a:latin typeface="Calibri" pitchFamily="34" charset="0"/>
              </a:defRPr>
            </a:lvl3pPr>
            <a:lvl4pPr marL="1605678" indent="-229383">
              <a:defRPr>
                <a:solidFill>
                  <a:schemeClr val="tx1"/>
                </a:solidFill>
                <a:latin typeface="Calibri" pitchFamily="34" charset="0"/>
              </a:defRPr>
            </a:lvl4pPr>
            <a:lvl5pPr marL="2064445" indent="-229383">
              <a:defRPr>
                <a:solidFill>
                  <a:schemeClr val="tx1"/>
                </a:solidFill>
                <a:latin typeface="Calibri" pitchFamily="34" charset="0"/>
              </a:defRPr>
            </a:lvl5pPr>
            <a:lvl6pPr marL="2523210" indent="-229383" fontAlgn="base">
              <a:spcBef>
                <a:spcPct val="0"/>
              </a:spcBef>
              <a:spcAft>
                <a:spcPct val="0"/>
              </a:spcAft>
              <a:defRPr>
                <a:solidFill>
                  <a:schemeClr val="tx1"/>
                </a:solidFill>
                <a:latin typeface="Calibri" pitchFamily="34" charset="0"/>
              </a:defRPr>
            </a:lvl6pPr>
            <a:lvl7pPr marL="2981976" indent="-229383" fontAlgn="base">
              <a:spcBef>
                <a:spcPct val="0"/>
              </a:spcBef>
              <a:spcAft>
                <a:spcPct val="0"/>
              </a:spcAft>
              <a:defRPr>
                <a:solidFill>
                  <a:schemeClr val="tx1"/>
                </a:solidFill>
                <a:latin typeface="Calibri" pitchFamily="34" charset="0"/>
              </a:defRPr>
            </a:lvl7pPr>
            <a:lvl8pPr marL="3440741" indent="-229383" fontAlgn="base">
              <a:spcBef>
                <a:spcPct val="0"/>
              </a:spcBef>
              <a:spcAft>
                <a:spcPct val="0"/>
              </a:spcAft>
              <a:defRPr>
                <a:solidFill>
                  <a:schemeClr val="tx1"/>
                </a:solidFill>
                <a:latin typeface="Calibri" pitchFamily="34" charset="0"/>
              </a:defRPr>
            </a:lvl8pPr>
            <a:lvl9pPr marL="3899507" indent="-22938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C479051-FF2E-4A3A-B2A8-6E8241CF2B7A}" type="slidenum">
              <a:rPr lang="en-US" smtClean="0"/>
              <a:pPr fontAlgn="base">
                <a:spcBef>
                  <a:spcPct val="0"/>
                </a:spcBef>
                <a:spcAft>
                  <a:spcPct val="0"/>
                </a:spcAft>
                <a:defRPr/>
              </a:pPr>
              <a:t>24</a:t>
            </a:fld>
            <a:endParaRPr lang="en-US" dirty="0"/>
          </a:p>
        </p:txBody>
      </p:sp>
    </p:spTree>
    <p:extLst>
      <p:ext uri="{BB962C8B-B14F-4D97-AF65-F5344CB8AC3E}">
        <p14:creationId xmlns:p14="http://schemas.microsoft.com/office/powerpoint/2010/main" val="70447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1166813" y="693738"/>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Aft>
                <a:spcPts val="0"/>
              </a:spcAft>
              <a:defRPr/>
            </a:pPr>
            <a:r>
              <a:rPr lang="en-US" dirty="0"/>
              <a:t>Contract types are used to identify various contracts. If the incorrect contract type is selected, the contract must be deleted and started again with the correct type.  Contract</a:t>
            </a:r>
            <a:r>
              <a:rPr lang="en-US" baseline="0" dirty="0"/>
              <a:t> types cannot be modified after the selection has been made.</a:t>
            </a:r>
          </a:p>
          <a:p>
            <a:pPr eaLnBrk="1" fontAlgn="auto" hangingPunct="1">
              <a:spcAft>
                <a:spcPts val="0"/>
              </a:spcAft>
              <a:defRPr/>
            </a:pPr>
            <a:r>
              <a:rPr lang="en-US" dirty="0"/>
              <a:t>We</a:t>
            </a:r>
            <a:r>
              <a:rPr lang="en-US" baseline="0" dirty="0"/>
              <a:t> will explore</a:t>
            </a:r>
            <a:r>
              <a:rPr lang="en-US" dirty="0"/>
              <a:t> each one of these contract types in detail on the next slides.</a:t>
            </a:r>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5493" indent="-286728">
              <a:defRPr>
                <a:solidFill>
                  <a:schemeClr val="tx1"/>
                </a:solidFill>
                <a:latin typeface="Calibri" pitchFamily="34" charset="0"/>
              </a:defRPr>
            </a:lvl2pPr>
            <a:lvl3pPr marL="1146914" indent="-229383">
              <a:defRPr>
                <a:solidFill>
                  <a:schemeClr val="tx1"/>
                </a:solidFill>
                <a:latin typeface="Calibri" pitchFamily="34" charset="0"/>
              </a:defRPr>
            </a:lvl3pPr>
            <a:lvl4pPr marL="1605678" indent="-229383">
              <a:defRPr>
                <a:solidFill>
                  <a:schemeClr val="tx1"/>
                </a:solidFill>
                <a:latin typeface="Calibri" pitchFamily="34" charset="0"/>
              </a:defRPr>
            </a:lvl4pPr>
            <a:lvl5pPr marL="2064445" indent="-229383">
              <a:defRPr>
                <a:solidFill>
                  <a:schemeClr val="tx1"/>
                </a:solidFill>
                <a:latin typeface="Calibri" pitchFamily="34" charset="0"/>
              </a:defRPr>
            </a:lvl5pPr>
            <a:lvl6pPr marL="2523210" indent="-229383" fontAlgn="base">
              <a:spcBef>
                <a:spcPct val="0"/>
              </a:spcBef>
              <a:spcAft>
                <a:spcPct val="0"/>
              </a:spcAft>
              <a:defRPr>
                <a:solidFill>
                  <a:schemeClr val="tx1"/>
                </a:solidFill>
                <a:latin typeface="Calibri" pitchFamily="34" charset="0"/>
              </a:defRPr>
            </a:lvl6pPr>
            <a:lvl7pPr marL="2981976" indent="-229383" fontAlgn="base">
              <a:spcBef>
                <a:spcPct val="0"/>
              </a:spcBef>
              <a:spcAft>
                <a:spcPct val="0"/>
              </a:spcAft>
              <a:defRPr>
                <a:solidFill>
                  <a:schemeClr val="tx1"/>
                </a:solidFill>
                <a:latin typeface="Calibri" pitchFamily="34" charset="0"/>
              </a:defRPr>
            </a:lvl7pPr>
            <a:lvl8pPr marL="3440741" indent="-229383" fontAlgn="base">
              <a:spcBef>
                <a:spcPct val="0"/>
              </a:spcBef>
              <a:spcAft>
                <a:spcPct val="0"/>
              </a:spcAft>
              <a:defRPr>
                <a:solidFill>
                  <a:schemeClr val="tx1"/>
                </a:solidFill>
                <a:latin typeface="Calibri" pitchFamily="34" charset="0"/>
              </a:defRPr>
            </a:lvl8pPr>
            <a:lvl9pPr marL="3899507" indent="-22938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B3D289-755B-4D7B-9B44-D0EDA976C69A}" type="slidenum">
              <a:rPr lang="en-US" smtClean="0"/>
              <a:pPr fontAlgn="base">
                <a:spcBef>
                  <a:spcPct val="0"/>
                </a:spcBef>
                <a:spcAft>
                  <a:spcPct val="0"/>
                </a:spcAft>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only documents that contain SMART numbers are the RFx and Contract. The </a:t>
            </a:r>
            <a:r>
              <a:rPr lang="en-US" dirty="0" err="1"/>
              <a:t>RFx</a:t>
            </a:r>
            <a:r>
              <a:rPr lang="en-US" dirty="0"/>
              <a:t> SMART Number is only applicable to the RFx.  If a contract is created as a follow-on from the RFx, the contract will have its own unique SMART number.  All other documents (i.e. Invoices, PO’s) will have a unique system generated number.</a:t>
            </a:r>
          </a:p>
        </p:txBody>
      </p:sp>
      <p:sp>
        <p:nvSpPr>
          <p:cNvPr id="4" name="Slide Number Placeholder 3"/>
          <p:cNvSpPr>
            <a:spLocks noGrp="1"/>
          </p:cNvSpPr>
          <p:nvPr>
            <p:ph type="sldNum" sz="quarter" idx="10"/>
          </p:nvPr>
        </p:nvSpPr>
        <p:spPr/>
        <p:txBody>
          <a:bodyPr/>
          <a:lstStyle/>
          <a:p>
            <a:fld id="{7CF7CAD0-CDA9-41ED-8861-38B1CFB7B58B}" type="slidenum">
              <a:rPr lang="en-US" smtClean="0"/>
              <a:pPr/>
              <a:t>4</a:t>
            </a:fld>
            <a:endParaRPr lang="en-US" dirty="0"/>
          </a:p>
        </p:txBody>
      </p:sp>
    </p:spTree>
    <p:extLst>
      <p:ext uri="{BB962C8B-B14F-4D97-AF65-F5344CB8AC3E}">
        <p14:creationId xmlns:p14="http://schemas.microsoft.com/office/powerpoint/2010/main" val="31457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normAutofit/>
          </a:bodyPr>
          <a:lstStyle/>
          <a:p>
            <a:r>
              <a:rPr lang="en-US" baseline="0" dirty="0"/>
              <a:t>This is a high level process flow for contracts</a:t>
            </a:r>
          </a:p>
          <a:p>
            <a:r>
              <a:rPr lang="en-US" baseline="0" dirty="0"/>
              <a:t>There are 3 possible starting points for the contract creation process</a:t>
            </a:r>
          </a:p>
          <a:p>
            <a:pPr marL="229383" indent="-229383">
              <a:buAutoNum type="arabicPeriod"/>
            </a:pPr>
            <a:r>
              <a:rPr lang="en-US" baseline="0" dirty="0"/>
              <a:t>Create a contract manually without reference to an existing document</a:t>
            </a:r>
          </a:p>
          <a:p>
            <a:pPr marL="229383" indent="-229383">
              <a:buAutoNum type="arabicPeriod"/>
            </a:pPr>
            <a:r>
              <a:rPr lang="en-US" baseline="0" dirty="0"/>
              <a:t>Create a contract with reference to a shopping cart (will not detail in this course)</a:t>
            </a:r>
          </a:p>
          <a:p>
            <a:pPr marL="229383" indent="-229383">
              <a:buAutoNum type="arabicPeriod"/>
            </a:pPr>
            <a:r>
              <a:rPr lang="en-US" baseline="0" dirty="0"/>
              <a:t>Create a contract from an accepted RFx</a:t>
            </a:r>
          </a:p>
          <a:p>
            <a:pPr marL="229383" indent="-229383">
              <a:buAutoNum type="arabicPeriod"/>
            </a:pPr>
            <a:endParaRPr lang="en-US" baseline="0" dirty="0"/>
          </a:p>
          <a:p>
            <a:r>
              <a:rPr lang="en-US" dirty="0"/>
              <a:t>Contracts are managed in the MAGIC portal via Supplier Relationship Management (SRM).</a:t>
            </a:r>
          </a:p>
          <a:p>
            <a:r>
              <a:rPr lang="en-US" dirty="0"/>
              <a:t>A contract shell can be created when line items are entered directly, or imported from a Shopping Cart or RFx. </a:t>
            </a:r>
          </a:p>
          <a:p>
            <a:r>
              <a:rPr lang="en-US" dirty="0"/>
              <a:t>Upon completion the contract is sent to the appropriate oversight agencies for approvals</a:t>
            </a:r>
            <a:r>
              <a:rPr lang="en-US" baseline="0" dirty="0"/>
              <a:t> (OPTFM, ITS, AG,MSPB and</a:t>
            </a:r>
            <a:r>
              <a:rPr lang="en-US" dirty="0"/>
              <a:t> OPSCR).</a:t>
            </a:r>
          </a:p>
          <a:p>
            <a:pPr defTabSz="907633">
              <a:defRPr/>
            </a:pPr>
            <a:r>
              <a:rPr lang="en-US" dirty="0"/>
              <a:t>The Contract and related attachments are also available in Records Management. </a:t>
            </a:r>
            <a:r>
              <a:rPr lang="en-US" baseline="0" dirty="0"/>
              <a:t>Records management acts as an electronic “file cabinet” for all of the documents generated within MAGIC.</a:t>
            </a:r>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5</a:t>
            </a:fld>
            <a:endParaRPr lang="en-US" dirty="0"/>
          </a:p>
        </p:txBody>
      </p:sp>
    </p:spTree>
    <p:extLst>
      <p:ext uri="{BB962C8B-B14F-4D97-AF65-F5344CB8AC3E}">
        <p14:creationId xmlns:p14="http://schemas.microsoft.com/office/powerpoint/2010/main" val="184172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07747C-0656-4C65-9F93-280161B854BF}" type="slidenum">
              <a:rPr lang="en-US" smtClean="0"/>
              <a:pPr>
                <a:defRPr/>
              </a:pPr>
              <a:t>6</a:t>
            </a:fld>
            <a:endParaRPr lang="en-US" dirty="0"/>
          </a:p>
        </p:txBody>
      </p:sp>
    </p:spTree>
    <p:extLst>
      <p:ext uri="{BB962C8B-B14F-4D97-AF65-F5344CB8AC3E}">
        <p14:creationId xmlns:p14="http://schemas.microsoft.com/office/powerpoint/2010/main" val="210710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166813" y="693738"/>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Only</a:t>
            </a:r>
            <a:r>
              <a:rPr lang="en-US" baseline="0" dirty="0"/>
              <a:t> people with an approval role within the agency can be added as an adhoc approver.</a:t>
            </a:r>
          </a:p>
          <a:p>
            <a:pPr eaLnBrk="1" hangingPunct="1">
              <a:spcBef>
                <a:spcPct val="0"/>
              </a:spcBef>
            </a:pPr>
            <a:endParaRPr lang="en-US" baseline="0" dirty="0"/>
          </a:p>
        </p:txBody>
      </p:sp>
      <p:sp>
        <p:nvSpPr>
          <p:cNvPr id="220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5493" indent="-286728">
              <a:defRPr>
                <a:solidFill>
                  <a:schemeClr val="tx1"/>
                </a:solidFill>
                <a:latin typeface="Calibri" pitchFamily="34" charset="0"/>
              </a:defRPr>
            </a:lvl2pPr>
            <a:lvl3pPr marL="1146914" indent="-229383">
              <a:defRPr>
                <a:solidFill>
                  <a:schemeClr val="tx1"/>
                </a:solidFill>
                <a:latin typeface="Calibri" pitchFamily="34" charset="0"/>
              </a:defRPr>
            </a:lvl3pPr>
            <a:lvl4pPr marL="1605678" indent="-229383">
              <a:defRPr>
                <a:solidFill>
                  <a:schemeClr val="tx1"/>
                </a:solidFill>
                <a:latin typeface="Calibri" pitchFamily="34" charset="0"/>
              </a:defRPr>
            </a:lvl4pPr>
            <a:lvl5pPr marL="2064445" indent="-229383">
              <a:defRPr>
                <a:solidFill>
                  <a:schemeClr val="tx1"/>
                </a:solidFill>
                <a:latin typeface="Calibri" pitchFamily="34" charset="0"/>
              </a:defRPr>
            </a:lvl5pPr>
            <a:lvl6pPr marL="2523210" indent="-229383" fontAlgn="base">
              <a:spcBef>
                <a:spcPct val="0"/>
              </a:spcBef>
              <a:spcAft>
                <a:spcPct val="0"/>
              </a:spcAft>
              <a:defRPr>
                <a:solidFill>
                  <a:schemeClr val="tx1"/>
                </a:solidFill>
                <a:latin typeface="Calibri" pitchFamily="34" charset="0"/>
              </a:defRPr>
            </a:lvl6pPr>
            <a:lvl7pPr marL="2981976" indent="-229383" fontAlgn="base">
              <a:spcBef>
                <a:spcPct val="0"/>
              </a:spcBef>
              <a:spcAft>
                <a:spcPct val="0"/>
              </a:spcAft>
              <a:defRPr>
                <a:solidFill>
                  <a:schemeClr val="tx1"/>
                </a:solidFill>
                <a:latin typeface="Calibri" pitchFamily="34" charset="0"/>
              </a:defRPr>
            </a:lvl7pPr>
            <a:lvl8pPr marL="3440741" indent="-229383" fontAlgn="base">
              <a:spcBef>
                <a:spcPct val="0"/>
              </a:spcBef>
              <a:spcAft>
                <a:spcPct val="0"/>
              </a:spcAft>
              <a:defRPr>
                <a:solidFill>
                  <a:schemeClr val="tx1"/>
                </a:solidFill>
                <a:latin typeface="Calibri" pitchFamily="34" charset="0"/>
              </a:defRPr>
            </a:lvl8pPr>
            <a:lvl9pPr marL="3899507" indent="-22938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CB7F60-E2F1-44F6-881D-E4D794F37985}" type="slidenum">
              <a:rPr lang="en-US" smtClean="0"/>
              <a:pPr fontAlgn="base">
                <a:spcBef>
                  <a:spcPct val="0"/>
                </a:spcBef>
                <a:spcAft>
                  <a:spcPct val="0"/>
                </a:spcAft>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xfrm>
            <a:off x="1166813" y="693738"/>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lvl="1" defTabSz="907633" eaLnBrk="1" fontAlgn="auto" hangingPunct="1">
              <a:spcBef>
                <a:spcPts val="0"/>
              </a:spcBef>
              <a:spcAft>
                <a:spcPts val="0"/>
              </a:spcAft>
              <a:defRPr/>
            </a:pPr>
            <a:r>
              <a:rPr lang="en" dirty="0"/>
              <a:t>Process Step, Current Status, Processor, Received &amp; Processed On, Forwarded By, and Work Item ID</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Status:</a:t>
            </a:r>
          </a:p>
          <a:p>
            <a:pPr marL="286728" indent="-286728" eaLnBrk="1" fontAlgn="auto" hangingPunct="1">
              <a:spcBef>
                <a:spcPts val="0"/>
              </a:spcBef>
              <a:spcAft>
                <a:spcPts val="0"/>
              </a:spcAft>
              <a:buFont typeface="Wingdings" pitchFamily="2" charset="2"/>
              <a:buChar char="§"/>
              <a:defRPr/>
            </a:pPr>
            <a:r>
              <a:rPr lang="en-US" dirty="0"/>
              <a:t>In process – Buyer is creating contract</a:t>
            </a:r>
          </a:p>
          <a:p>
            <a:pPr marL="286728" indent="-286728" eaLnBrk="1" fontAlgn="auto" hangingPunct="1">
              <a:spcBef>
                <a:spcPts val="0"/>
              </a:spcBef>
              <a:spcAft>
                <a:spcPts val="0"/>
              </a:spcAft>
              <a:buFont typeface="Wingdings" pitchFamily="2" charset="2"/>
              <a:buChar char="§"/>
              <a:defRPr/>
            </a:pPr>
            <a:r>
              <a:rPr lang="en-US" dirty="0"/>
              <a:t>Recall – creator of the contract is making edits prior to contract approval</a:t>
            </a:r>
          </a:p>
          <a:p>
            <a:pPr marL="286728" indent="-286728" eaLnBrk="1" fontAlgn="auto" hangingPunct="1">
              <a:spcBef>
                <a:spcPts val="0"/>
              </a:spcBef>
              <a:spcAft>
                <a:spcPts val="0"/>
              </a:spcAft>
              <a:buFont typeface="Wingdings" pitchFamily="2" charset="2"/>
              <a:buChar char="§"/>
              <a:defRPr/>
            </a:pPr>
            <a:r>
              <a:rPr lang="en-US" dirty="0"/>
              <a:t>Revision – contract has been rejected and creator is revising contract</a:t>
            </a:r>
          </a:p>
          <a:p>
            <a:pPr marL="286728" indent="-286728" eaLnBrk="1" fontAlgn="auto" hangingPunct="1">
              <a:spcBef>
                <a:spcPts val="0"/>
              </a:spcBef>
              <a:spcAft>
                <a:spcPts val="0"/>
              </a:spcAft>
              <a:buFont typeface="Wingdings" pitchFamily="2" charset="2"/>
              <a:buChar char="§"/>
              <a:defRPr/>
            </a:pPr>
            <a:r>
              <a:rPr lang="en-US" dirty="0"/>
              <a:t>Open (No Decision Made) – contract has been released for approval but approver has not made a decision yet</a:t>
            </a:r>
          </a:p>
          <a:p>
            <a:pPr marL="286728" indent="-286728" eaLnBrk="1" fontAlgn="auto" hangingPunct="1">
              <a:spcBef>
                <a:spcPts val="0"/>
              </a:spcBef>
              <a:spcAft>
                <a:spcPts val="0"/>
              </a:spcAft>
              <a:buFont typeface="Wingdings" pitchFamily="2" charset="2"/>
              <a:buChar char="§"/>
              <a:defRPr/>
            </a:pPr>
            <a:r>
              <a:rPr lang="en-US" dirty="0"/>
              <a:t>Rejected – approver has rejected contract</a:t>
            </a:r>
          </a:p>
          <a:p>
            <a:pPr marL="286728" indent="-286728" eaLnBrk="1" fontAlgn="auto" hangingPunct="1">
              <a:spcBef>
                <a:spcPts val="0"/>
              </a:spcBef>
              <a:spcAft>
                <a:spcPts val="0"/>
              </a:spcAft>
              <a:buFont typeface="Wingdings" pitchFamily="2" charset="2"/>
              <a:buChar char="§"/>
              <a:defRPr/>
            </a:pPr>
            <a:r>
              <a:rPr lang="en-US" dirty="0"/>
              <a:t>Approved – approver has approved contract</a:t>
            </a:r>
          </a:p>
          <a:p>
            <a:pPr marL="286728" indent="-286728" eaLnBrk="1" fontAlgn="auto" hangingPunct="1">
              <a:spcBef>
                <a:spcPts val="0"/>
              </a:spcBef>
              <a:spcAft>
                <a:spcPts val="0"/>
              </a:spcAft>
              <a:buFont typeface="Wingdings" pitchFamily="2" charset="2"/>
              <a:buChar char="§"/>
              <a:defRPr/>
            </a:pPr>
            <a:r>
              <a:rPr lang="en-US" dirty="0"/>
              <a:t>Automatic System Approval – no approver required, system approved</a:t>
            </a:r>
          </a:p>
          <a:p>
            <a:pPr eaLnBrk="1" fontAlgn="auto" hangingPunct="1">
              <a:spcBef>
                <a:spcPts val="0"/>
              </a:spcBef>
              <a:spcAft>
                <a:spcPts val="0"/>
              </a:spcAft>
              <a:defRPr/>
            </a:pPr>
            <a:endParaRPr lang="en-US" b="1" dirty="0"/>
          </a:p>
        </p:txBody>
      </p:sp>
      <p:sp>
        <p:nvSpPr>
          <p:cNvPr id="225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5493" indent="-286728">
              <a:defRPr>
                <a:solidFill>
                  <a:schemeClr val="tx1"/>
                </a:solidFill>
                <a:latin typeface="Calibri" pitchFamily="34" charset="0"/>
              </a:defRPr>
            </a:lvl2pPr>
            <a:lvl3pPr marL="1146914" indent="-229383">
              <a:defRPr>
                <a:solidFill>
                  <a:schemeClr val="tx1"/>
                </a:solidFill>
                <a:latin typeface="Calibri" pitchFamily="34" charset="0"/>
              </a:defRPr>
            </a:lvl3pPr>
            <a:lvl4pPr marL="1605678" indent="-229383">
              <a:defRPr>
                <a:solidFill>
                  <a:schemeClr val="tx1"/>
                </a:solidFill>
                <a:latin typeface="Calibri" pitchFamily="34" charset="0"/>
              </a:defRPr>
            </a:lvl4pPr>
            <a:lvl5pPr marL="2064445" indent="-229383">
              <a:defRPr>
                <a:solidFill>
                  <a:schemeClr val="tx1"/>
                </a:solidFill>
                <a:latin typeface="Calibri" pitchFamily="34" charset="0"/>
              </a:defRPr>
            </a:lvl5pPr>
            <a:lvl6pPr marL="2523210" indent="-229383" fontAlgn="base">
              <a:spcBef>
                <a:spcPct val="0"/>
              </a:spcBef>
              <a:spcAft>
                <a:spcPct val="0"/>
              </a:spcAft>
              <a:defRPr>
                <a:solidFill>
                  <a:schemeClr val="tx1"/>
                </a:solidFill>
                <a:latin typeface="Calibri" pitchFamily="34" charset="0"/>
              </a:defRPr>
            </a:lvl6pPr>
            <a:lvl7pPr marL="2981976" indent="-229383" fontAlgn="base">
              <a:spcBef>
                <a:spcPct val="0"/>
              </a:spcBef>
              <a:spcAft>
                <a:spcPct val="0"/>
              </a:spcAft>
              <a:defRPr>
                <a:solidFill>
                  <a:schemeClr val="tx1"/>
                </a:solidFill>
                <a:latin typeface="Calibri" pitchFamily="34" charset="0"/>
              </a:defRPr>
            </a:lvl7pPr>
            <a:lvl8pPr marL="3440741" indent="-229383" fontAlgn="base">
              <a:spcBef>
                <a:spcPct val="0"/>
              </a:spcBef>
              <a:spcAft>
                <a:spcPct val="0"/>
              </a:spcAft>
              <a:defRPr>
                <a:solidFill>
                  <a:schemeClr val="tx1"/>
                </a:solidFill>
                <a:latin typeface="Calibri" pitchFamily="34" charset="0"/>
              </a:defRPr>
            </a:lvl8pPr>
            <a:lvl9pPr marL="3899507" indent="-22938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F3F3FD3-F714-4531-829B-679C980F0FA1}" type="slidenum">
              <a:rPr lang="en-US" smtClean="0"/>
              <a:pPr fontAlgn="base">
                <a:spcBef>
                  <a:spcPct val="0"/>
                </a:spcBef>
                <a:spcAft>
                  <a:spcPct val="0"/>
                </a:spcAft>
                <a:defRPr/>
              </a:pPr>
              <a:t>8</a:t>
            </a:fld>
            <a:endParaRPr lang="en-US" dirty="0"/>
          </a:p>
        </p:txBody>
      </p:sp>
    </p:spTree>
    <p:extLst>
      <p:ext uri="{BB962C8B-B14F-4D97-AF65-F5344CB8AC3E}">
        <p14:creationId xmlns:p14="http://schemas.microsoft.com/office/powerpoint/2010/main" val="1556274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xfrm>
            <a:off x="1166813" y="693738"/>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211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5493" indent="-286728">
              <a:defRPr>
                <a:solidFill>
                  <a:schemeClr val="tx1"/>
                </a:solidFill>
                <a:latin typeface="Calibri" pitchFamily="34" charset="0"/>
              </a:defRPr>
            </a:lvl2pPr>
            <a:lvl3pPr marL="1146914" indent="-229383">
              <a:defRPr>
                <a:solidFill>
                  <a:schemeClr val="tx1"/>
                </a:solidFill>
                <a:latin typeface="Calibri" pitchFamily="34" charset="0"/>
              </a:defRPr>
            </a:lvl3pPr>
            <a:lvl4pPr marL="1605678" indent="-229383">
              <a:defRPr>
                <a:solidFill>
                  <a:schemeClr val="tx1"/>
                </a:solidFill>
                <a:latin typeface="Calibri" pitchFamily="34" charset="0"/>
              </a:defRPr>
            </a:lvl4pPr>
            <a:lvl5pPr marL="2064445" indent="-229383">
              <a:defRPr>
                <a:solidFill>
                  <a:schemeClr val="tx1"/>
                </a:solidFill>
                <a:latin typeface="Calibri" pitchFamily="34" charset="0"/>
              </a:defRPr>
            </a:lvl5pPr>
            <a:lvl6pPr marL="2523210" indent="-229383" fontAlgn="base">
              <a:spcBef>
                <a:spcPct val="0"/>
              </a:spcBef>
              <a:spcAft>
                <a:spcPct val="0"/>
              </a:spcAft>
              <a:defRPr>
                <a:solidFill>
                  <a:schemeClr val="tx1"/>
                </a:solidFill>
                <a:latin typeface="Calibri" pitchFamily="34" charset="0"/>
              </a:defRPr>
            </a:lvl6pPr>
            <a:lvl7pPr marL="2981976" indent="-229383" fontAlgn="base">
              <a:spcBef>
                <a:spcPct val="0"/>
              </a:spcBef>
              <a:spcAft>
                <a:spcPct val="0"/>
              </a:spcAft>
              <a:defRPr>
                <a:solidFill>
                  <a:schemeClr val="tx1"/>
                </a:solidFill>
                <a:latin typeface="Calibri" pitchFamily="34" charset="0"/>
              </a:defRPr>
            </a:lvl7pPr>
            <a:lvl8pPr marL="3440741" indent="-229383" fontAlgn="base">
              <a:spcBef>
                <a:spcPct val="0"/>
              </a:spcBef>
              <a:spcAft>
                <a:spcPct val="0"/>
              </a:spcAft>
              <a:defRPr>
                <a:solidFill>
                  <a:schemeClr val="tx1"/>
                </a:solidFill>
                <a:latin typeface="Calibri" pitchFamily="34" charset="0"/>
              </a:defRPr>
            </a:lvl8pPr>
            <a:lvl9pPr marL="3899507" indent="-22938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5CC87EA-483F-4E0D-A200-0008DCF337B1}" type="slidenum">
              <a:rPr lang="en-US" smtClean="0"/>
              <a:pPr fontAlgn="base">
                <a:spcBef>
                  <a:spcPct val="0"/>
                </a:spcBef>
                <a:spcAft>
                  <a:spcPct val="0"/>
                </a:spcAft>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3810000"/>
            <a:ext cx="4114800" cy="5334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800" baseline="0">
                <a:solidFill>
                  <a:srgbClr val="2540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Rectangle 38"/>
          <p:cNvSpPr>
            <a:spLocks noChangeArrowheads="1"/>
          </p:cNvSpPr>
          <p:nvPr userDrawn="1"/>
        </p:nvSpPr>
        <p:spPr bwMode="auto">
          <a:xfrm>
            <a:off x="0" y="0"/>
            <a:ext cx="4572000" cy="6858000"/>
          </a:xfrm>
          <a:prstGeom prst="rect">
            <a:avLst/>
          </a:prstGeom>
          <a:gradFill flip="none" rotWithShape="1">
            <a:gsLst>
              <a:gs pos="30000">
                <a:srgbClr val="336699">
                  <a:shade val="30000"/>
                  <a:satMod val="115000"/>
                </a:srgbClr>
              </a:gs>
              <a:gs pos="30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algn="ctr" fontAlgn="auto">
              <a:spcBef>
                <a:spcPts val="0"/>
              </a:spcBef>
              <a:spcAft>
                <a:spcPts val="0"/>
              </a:spcAft>
            </a:pPr>
            <a:endParaRPr kumimoji="1" lang="en-US" dirty="0">
              <a:solidFill>
                <a:prstClr val="black"/>
              </a:solidFill>
              <a:latin typeface="Times New Roman" pitchFamily="18" charset="0"/>
            </a:endParaRPr>
          </a:p>
        </p:txBody>
      </p:sp>
      <p:pic>
        <p:nvPicPr>
          <p:cNvPr id="8" name="Picture 42" descr="magnolia"/>
          <p:cNvPicPr>
            <a:picLocks noChangeAspect="1" noChangeArrowheads="1"/>
          </p:cNvPicPr>
          <p:nvPr userDrawn="1"/>
        </p:nvPicPr>
        <p:blipFill>
          <a:blip r:embed="rId2" cstate="print"/>
          <a:srcRect/>
          <a:stretch>
            <a:fillRect/>
          </a:stretch>
        </p:blipFill>
        <p:spPr bwMode="auto">
          <a:xfrm>
            <a:off x="304800" y="152400"/>
            <a:ext cx="4061639" cy="914400"/>
          </a:xfrm>
          <a:prstGeom prst="rect">
            <a:avLst/>
          </a:prstGeom>
          <a:noFill/>
        </p:spPr>
      </p:pic>
      <p:sp>
        <p:nvSpPr>
          <p:cNvPr id="9" name="AutoShape 43"/>
          <p:cNvSpPr>
            <a:spLocks noChangeArrowheads="1"/>
          </p:cNvSpPr>
          <p:nvPr userDrawn="1"/>
        </p:nvSpPr>
        <p:spPr bwMode="auto">
          <a:xfrm>
            <a:off x="685800" y="1219200"/>
            <a:ext cx="8458200" cy="1905000"/>
          </a:xfrm>
          <a:prstGeom prst="roundRect">
            <a:avLst>
              <a:gd name="adj" fmla="val 50000"/>
            </a:avLst>
          </a:prstGeom>
          <a:solidFill>
            <a:schemeClr val="bg1"/>
          </a:solidFill>
          <a:ln w="9525">
            <a:solidFill>
              <a:schemeClr val="bg1"/>
            </a:solidFill>
            <a:round/>
            <a:headEnd/>
            <a:tailEnd/>
          </a:ln>
          <a:effec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pPr>
            <a:endParaRPr kumimoji="1" lang="en-US" sz="4000" cap="all" dirty="0">
              <a:ln w="0"/>
              <a:solidFill>
                <a:srgbClr val="4F81BD">
                  <a:lumMod val="75000"/>
                </a:srgbClr>
              </a:solidFill>
              <a:effectLst>
                <a:reflection blurRad="12700" stA="50000" endPos="50000" dist="5000" dir="5400000" sy="-100000" rotWithShape="0"/>
              </a:effectLst>
              <a:latin typeface="Calibri"/>
              <a:cs typeface="Arial" pitchFamily="34" charset="0"/>
            </a:endParaRPr>
          </a:p>
        </p:txBody>
      </p:sp>
      <p:pic>
        <p:nvPicPr>
          <p:cNvPr id="10" name="Picture 45" descr="DFA logo"/>
          <p:cNvPicPr>
            <a:picLocks noChangeAspect="1" noChangeArrowheads="1"/>
          </p:cNvPicPr>
          <p:nvPr userDrawn="1"/>
        </p:nvPicPr>
        <p:blipFill>
          <a:blip r:embed="rId3" cstate="print"/>
          <a:srcRect/>
          <a:stretch>
            <a:fillRect/>
          </a:stretch>
        </p:blipFill>
        <p:spPr bwMode="auto">
          <a:xfrm>
            <a:off x="6248401" y="6149789"/>
            <a:ext cx="1384300" cy="582952"/>
          </a:xfrm>
          <a:prstGeom prst="rect">
            <a:avLst/>
          </a:prstGeom>
          <a:noFill/>
        </p:spPr>
      </p:pic>
      <p:sp>
        <p:nvSpPr>
          <p:cNvPr id="18" name="Date Placeholder 3"/>
          <p:cNvSpPr txBox="1">
            <a:spLocks/>
          </p:cNvSpPr>
          <p:nvPr userDrawn="1"/>
        </p:nvSpPr>
        <p:spPr>
          <a:xfrm>
            <a:off x="4800600" y="6248400"/>
            <a:ext cx="43434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fld id="{4F3C6DCF-1A1F-487E-BA7D-81DF98F845BA}" type="datetime1">
              <a:rPr lang="en-US" sz="1000" smtClean="0">
                <a:solidFill>
                  <a:srgbClr val="4F81BD">
                    <a:lumMod val="75000"/>
                  </a:srgbClr>
                </a:solidFill>
              </a:rPr>
              <a:pPr fontAlgn="auto">
                <a:spcBef>
                  <a:spcPts val="0"/>
                </a:spcBef>
                <a:spcAft>
                  <a:spcPts val="0"/>
                </a:spcAft>
                <a:defRPr/>
              </a:pPr>
              <a:t>9/25/2024</a:t>
            </a:fld>
            <a:r>
              <a:rPr lang="en-US" sz="1000" dirty="0">
                <a:solidFill>
                  <a:srgbClr val="4F81BD">
                    <a:lumMod val="75000"/>
                  </a:srgbClr>
                </a:solidFill>
              </a:rPr>
              <a:t> </a:t>
            </a:r>
            <a:r>
              <a:rPr lang="en-US" dirty="0">
                <a:solidFill>
                  <a:srgbClr val="4F81BD">
                    <a:lumMod val="75000"/>
                  </a:srgbClr>
                </a:solidFill>
              </a:rPr>
              <a:t>                                              </a:t>
            </a:r>
            <a:r>
              <a:rPr lang="en-US" sz="1000" dirty="0">
                <a:solidFill>
                  <a:srgbClr val="4F81BD">
                    <a:lumMod val="75000"/>
                  </a:srgbClr>
                </a:solidFill>
              </a:rPr>
              <a:t>Slide </a:t>
            </a:r>
            <a:fld id="{1577C8B9-60CB-4A0E-AA99-3CA2397DB2EF}" type="slidenum">
              <a:rPr lang="en-US" sz="1000" smtClean="0">
                <a:solidFill>
                  <a:srgbClr val="4F81BD">
                    <a:lumMod val="75000"/>
                  </a:srgbClr>
                </a:solidFill>
              </a:rPr>
              <a:pPr fontAlgn="auto">
                <a:spcBef>
                  <a:spcPts val="0"/>
                </a:spcBef>
                <a:spcAft>
                  <a:spcPts val="0"/>
                </a:spcAft>
                <a:defRPr/>
              </a:pPr>
              <a:t>‹#›</a:t>
            </a:fld>
            <a:endParaRPr lang="en-US" sz="1000" dirty="0">
              <a:solidFill>
                <a:srgbClr val="4F81BD">
                  <a:lumMod val="75000"/>
                </a:srgbClr>
              </a:solidFill>
            </a:endParaRPr>
          </a:p>
        </p:txBody>
      </p:sp>
      <p:sp>
        <p:nvSpPr>
          <p:cNvPr id="11" name="Title 1"/>
          <p:cNvSpPr>
            <a:spLocks noGrp="1"/>
          </p:cNvSpPr>
          <p:nvPr>
            <p:ph type="title"/>
          </p:nvPr>
        </p:nvSpPr>
        <p:spPr>
          <a:xfrm>
            <a:off x="1143000" y="1317812"/>
            <a:ext cx="8001000" cy="1676400"/>
          </a:xfrm>
          <a:prstGeom prst="rect">
            <a:avLst/>
          </a:prstGeom>
        </p:spPr>
        <p:txBody>
          <a:bodyPr/>
          <a:lstStyle>
            <a:lvl1pPr>
              <a:defRPr sz="3600" b="1">
                <a:solidFill>
                  <a:srgbClr val="254061"/>
                </a:solidFill>
                <a:latin typeface="Arial" pitchFamily="34" charset="0"/>
                <a:cs typeface="Arial" pitchFamily="34" charset="0"/>
              </a:defRPr>
            </a:lvl1pPr>
          </a:lstStyle>
          <a:p>
            <a:r>
              <a:rPr lang="en-US" dirty="0"/>
              <a:t>Click to edit Master title style</a:t>
            </a:r>
          </a:p>
        </p:txBody>
      </p:sp>
      <p:pic>
        <p:nvPicPr>
          <p:cNvPr id="12" name="Picture 11" descr="Blue_Gold_Magic_Star_2.gif"/>
          <p:cNvPicPr>
            <a:picLocks noChangeAspect="1"/>
          </p:cNvPicPr>
          <p:nvPr userDrawn="1"/>
        </p:nvPicPr>
        <p:blipFill>
          <a:blip r:embed="rId4" cstate="print"/>
          <a:stretch>
            <a:fillRect/>
          </a:stretch>
        </p:blipFill>
        <p:spPr>
          <a:xfrm>
            <a:off x="990601" y="5029200"/>
            <a:ext cx="2828825" cy="1295400"/>
          </a:xfrm>
          <a:prstGeom prst="rect">
            <a:avLst/>
          </a:prstGeom>
        </p:spPr>
      </p:pic>
      <p:cxnSp>
        <p:nvCxnSpPr>
          <p:cNvPr id="17" name="Straight Connector 16"/>
          <p:cNvCxnSpPr/>
          <p:nvPr userDrawn="1"/>
        </p:nvCxnSpPr>
        <p:spPr>
          <a:xfrm>
            <a:off x="0" y="43434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19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143001"/>
            <a:ext cx="4038600" cy="4983164"/>
          </a:xfrm>
          <a:prstGeom prst="rect">
            <a:avLst/>
          </a:prstGeom>
        </p:spPr>
        <p:txBody>
          <a:bodyPr/>
          <a:lstStyle>
            <a:lvl1pPr marL="0" indent="0">
              <a:buNone/>
              <a:defRPr sz="2800" b="1">
                <a:solidFill>
                  <a:schemeClr val="accent1">
                    <a:lumMod val="50000"/>
                  </a:schemeClr>
                </a:solidFill>
              </a:defRPr>
            </a:lvl1pPr>
            <a:lvl2pPr>
              <a:buFont typeface="Arial" pitchFamily="34" charset="0"/>
              <a:buChar char="•"/>
              <a:defRPr sz="2400">
                <a:solidFill>
                  <a:schemeClr val="accent1">
                    <a:lumMod val="50000"/>
                  </a:schemeClr>
                </a:solidFill>
              </a:defRPr>
            </a:lvl2pPr>
            <a:lvl3pPr>
              <a:buFont typeface="Wingdings" pitchFamily="2" charset="2"/>
              <a:buChar cha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4" name="Content Placeholder 3"/>
          <p:cNvSpPr>
            <a:spLocks noGrp="1"/>
          </p:cNvSpPr>
          <p:nvPr>
            <p:ph sz="half" idx="2" hasCustomPrompt="1"/>
          </p:nvPr>
        </p:nvSpPr>
        <p:spPr>
          <a:xfrm>
            <a:off x="4648200" y="1143001"/>
            <a:ext cx="4038600" cy="4983164"/>
          </a:xfrm>
          <a:prstGeom prst="rect">
            <a:avLst/>
          </a:prstGeom>
        </p:spPr>
        <p:txBody>
          <a:bodyPr/>
          <a:lstStyle>
            <a:lvl1pPr marL="0" indent="0">
              <a:buNone/>
              <a:defRPr sz="2800" b="1">
                <a:solidFill>
                  <a:schemeClr val="accent1">
                    <a:lumMod val="50000"/>
                  </a:schemeClr>
                </a:solidFill>
              </a:defRPr>
            </a:lvl1pPr>
            <a:lvl2pPr>
              <a:buFont typeface="Arial" pitchFamily="34" charset="0"/>
              <a:buChar char="•"/>
              <a:defRPr sz="2400">
                <a:solidFill>
                  <a:schemeClr val="accent1">
                    <a:lumMod val="50000"/>
                  </a:schemeClr>
                </a:solidFill>
              </a:defRPr>
            </a:lvl2pPr>
            <a:lvl3pPr>
              <a:buFont typeface="Wingdings" pitchFamily="2" charset="2"/>
              <a:buChar cha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457200" y="152400"/>
            <a:ext cx="8153400" cy="838200"/>
          </a:xfrm>
          <a:prstGeom prst="rect">
            <a:avLst/>
          </a:prstGeom>
        </p:spPr>
        <p:txBody>
          <a:bodyPr/>
          <a:lstStyle>
            <a:lvl1pPr>
              <a:defRPr sz="3600" b="1">
                <a:solidFill>
                  <a:srgbClr val="254061"/>
                </a:solidFill>
                <a:latin typeface="Arial" pitchFamily="34" charset="0"/>
                <a:cs typeface="Arial" pitchFamily="34" charset="0"/>
              </a:defRPr>
            </a:lvl1pPr>
          </a:lstStyle>
          <a:p>
            <a:endParaRPr lang="en-US" dirty="0"/>
          </a:p>
        </p:txBody>
      </p:sp>
      <p:sp>
        <p:nvSpPr>
          <p:cNvPr id="16" name="Date Placeholder 3"/>
          <p:cNvSpPr txBox="1">
            <a:spLocks/>
          </p:cNvSpPr>
          <p:nvPr userDrawn="1"/>
        </p:nvSpPr>
        <p:spPr>
          <a:xfrm>
            <a:off x="7162800" y="6248400"/>
            <a:ext cx="19812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1" name="Straight Connector 10"/>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12"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3"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4" name="Straight Connector 13"/>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51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52400"/>
            <a:ext cx="8153400" cy="838200"/>
          </a:xfrm>
          <a:prstGeom prst="rect">
            <a:avLst/>
          </a:prstGeom>
          <a:ln cmpd="sng">
            <a:solidFill>
              <a:schemeClr val="bg1"/>
            </a:solidFill>
          </a:ln>
        </p:spPr>
        <p:txBody>
          <a:bodyPr/>
          <a:lstStyle>
            <a:lvl1pPr>
              <a:defRPr sz="3600" b="1">
                <a:solidFill>
                  <a:schemeClr val="accent1">
                    <a:lumMod val="50000"/>
                  </a:schemeClr>
                </a:solidFill>
                <a:latin typeface="Arial" pitchFamily="34" charset="0"/>
                <a:cs typeface="Arial" pitchFamily="34" charset="0"/>
              </a:defRPr>
            </a:lvl1pPr>
          </a:lstStyle>
          <a:p>
            <a:endParaRPr lang="en-US" dirty="0"/>
          </a:p>
        </p:txBody>
      </p:sp>
      <p:cxnSp>
        <p:nvCxnSpPr>
          <p:cNvPr id="8" name="Straight Connector 7"/>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2" name="Straight Connector 11"/>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965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8" name="Straight Connector 7"/>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2" name="Straight Connector 11"/>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3" name="Picture 7" descr="C:\Documents and Settings\GarberK\Local Settings\Temporary Internet Files\Content.IE5\AN9P1VOM\MP900385418[1].jpg"/>
          <p:cNvPicPr>
            <a:picLocks noChangeAspect="1" noChangeArrowheads="1"/>
          </p:cNvPicPr>
          <p:nvPr userDrawn="1"/>
        </p:nvPicPr>
        <p:blipFill>
          <a:blip r:embed="rId2" cstate="print"/>
          <a:srcRect/>
          <a:stretch>
            <a:fillRect/>
          </a:stretch>
        </p:blipFill>
        <p:spPr bwMode="auto">
          <a:xfrm>
            <a:off x="4800600" y="2057401"/>
            <a:ext cx="3048000" cy="2370667"/>
          </a:xfrm>
          <a:prstGeom prst="rect">
            <a:avLst/>
          </a:prstGeom>
          <a:noFill/>
        </p:spPr>
      </p:pic>
      <p:sp>
        <p:nvSpPr>
          <p:cNvPr id="14" name="TextBox 13"/>
          <p:cNvSpPr txBox="1"/>
          <p:nvPr userDrawn="1"/>
        </p:nvSpPr>
        <p:spPr>
          <a:xfrm>
            <a:off x="914400" y="1865495"/>
            <a:ext cx="3657600" cy="3127010"/>
          </a:xfrm>
          <a:prstGeom prst="rect">
            <a:avLst/>
          </a:prstGeom>
          <a:noFill/>
        </p:spPr>
        <p:txBody>
          <a:bodyPr wrap="square" rtlCol="0">
            <a:spAutoFit/>
          </a:bodyPr>
          <a:lstStyle/>
          <a:p>
            <a:pPr marL="287338" indent="-287338" fontAlgn="auto">
              <a:spcBef>
                <a:spcPct val="20000"/>
              </a:spcBef>
              <a:spcAft>
                <a:spcPts val="0"/>
              </a:spcAft>
              <a:buFont typeface="Arial" pitchFamily="34" charset="0"/>
              <a:buChar char="•"/>
            </a:pPr>
            <a:r>
              <a:rPr lang="en-US" sz="3200" dirty="0">
                <a:solidFill>
                  <a:srgbClr val="254061"/>
                </a:solidFill>
                <a:latin typeface="Calibri"/>
                <a:cs typeface="+mn-cs"/>
              </a:rPr>
              <a:t>Instructor</a:t>
            </a:r>
          </a:p>
          <a:p>
            <a:pPr marL="287338" indent="-287338" fontAlgn="auto">
              <a:spcBef>
                <a:spcPct val="20000"/>
              </a:spcBef>
              <a:spcAft>
                <a:spcPts val="0"/>
              </a:spcAft>
              <a:buFont typeface="Arial" pitchFamily="34" charset="0"/>
              <a:buChar char="•"/>
            </a:pPr>
            <a:r>
              <a:rPr lang="en-US" sz="3200" dirty="0">
                <a:solidFill>
                  <a:srgbClr val="254061"/>
                </a:solidFill>
                <a:latin typeface="Calibri"/>
                <a:cs typeface="+mn-cs"/>
              </a:rPr>
              <a:t>Assistant</a:t>
            </a:r>
          </a:p>
          <a:p>
            <a:pPr marL="287338" indent="-287338" fontAlgn="auto">
              <a:spcBef>
                <a:spcPct val="20000"/>
              </a:spcBef>
              <a:spcAft>
                <a:spcPts val="0"/>
              </a:spcAft>
              <a:buFont typeface="Arial" pitchFamily="34" charset="0"/>
              <a:buChar char="•"/>
            </a:pPr>
            <a:r>
              <a:rPr lang="en-US" sz="3200" dirty="0">
                <a:solidFill>
                  <a:srgbClr val="254061"/>
                </a:solidFill>
                <a:latin typeface="Calibri"/>
                <a:cs typeface="+mn-cs"/>
              </a:rPr>
              <a:t>Experience &amp;</a:t>
            </a:r>
            <a:br>
              <a:rPr lang="en-US" sz="3200" dirty="0">
                <a:solidFill>
                  <a:srgbClr val="254061"/>
                </a:solidFill>
                <a:latin typeface="Calibri"/>
                <a:cs typeface="+mn-cs"/>
              </a:rPr>
            </a:br>
            <a:r>
              <a:rPr lang="en-US" sz="3200" dirty="0">
                <a:solidFill>
                  <a:srgbClr val="254061"/>
                </a:solidFill>
                <a:latin typeface="Calibri"/>
                <a:cs typeface="+mn-cs"/>
              </a:rPr>
              <a:t>background</a:t>
            </a:r>
          </a:p>
          <a:p>
            <a:pPr marL="287338" indent="-287338" fontAlgn="auto">
              <a:spcBef>
                <a:spcPct val="20000"/>
              </a:spcBef>
              <a:spcAft>
                <a:spcPts val="0"/>
              </a:spcAft>
              <a:buFont typeface="Arial" pitchFamily="34" charset="0"/>
              <a:buChar char="•"/>
            </a:pPr>
            <a:r>
              <a:rPr lang="en-US" sz="3200" dirty="0">
                <a:solidFill>
                  <a:srgbClr val="254061"/>
                </a:solidFill>
                <a:latin typeface="Calibri"/>
                <a:cs typeface="+mn-cs"/>
              </a:rPr>
              <a:t>Attendees</a:t>
            </a:r>
          </a:p>
          <a:p>
            <a:pPr fontAlgn="auto">
              <a:spcBef>
                <a:spcPts val="0"/>
              </a:spcBef>
              <a:spcAft>
                <a:spcPts val="0"/>
              </a:spcAft>
            </a:pPr>
            <a:endParaRPr lang="en-US" dirty="0">
              <a:solidFill>
                <a:prstClr val="black"/>
              </a:solidFill>
              <a:latin typeface="Calibri"/>
            </a:endParaRPr>
          </a:p>
        </p:txBody>
      </p:sp>
      <p:sp>
        <p:nvSpPr>
          <p:cNvPr id="15" name="TextBox 14"/>
          <p:cNvSpPr txBox="1"/>
          <p:nvPr userDrawn="1"/>
        </p:nvSpPr>
        <p:spPr>
          <a:xfrm>
            <a:off x="571500" y="304801"/>
            <a:ext cx="8001000" cy="646331"/>
          </a:xfrm>
          <a:prstGeom prst="rect">
            <a:avLst/>
          </a:prstGeom>
          <a:noFill/>
        </p:spPr>
        <p:txBody>
          <a:bodyPr wrap="square" rtlCol="0">
            <a:spAutoFit/>
          </a:bodyPr>
          <a:lstStyle/>
          <a:p>
            <a:pPr algn="ctr" fontAlgn="auto">
              <a:spcBef>
                <a:spcPts val="0"/>
              </a:spcBef>
              <a:spcAft>
                <a:spcPts val="0"/>
              </a:spcAft>
            </a:pPr>
            <a:r>
              <a:rPr lang="en-US" sz="3600" b="1" dirty="0">
                <a:solidFill>
                  <a:srgbClr val="254061"/>
                </a:solidFill>
                <a:latin typeface="Arial" pitchFamily="34" charset="0"/>
                <a:cs typeface="Arial" pitchFamily="34" charset="0"/>
              </a:rPr>
              <a:t>Welcome</a:t>
            </a:r>
            <a:r>
              <a:rPr lang="en-US" sz="3600" b="1" dirty="0">
                <a:solidFill>
                  <a:prstClr val="black"/>
                </a:solidFill>
                <a:latin typeface="Arial" pitchFamily="34" charset="0"/>
                <a:cs typeface="Arial" pitchFamily="34" charset="0"/>
              </a:rPr>
              <a:t> </a:t>
            </a:r>
            <a:r>
              <a:rPr lang="en-US" sz="3600" b="1" dirty="0">
                <a:solidFill>
                  <a:srgbClr val="254061"/>
                </a:solidFill>
                <a:latin typeface="Arial" pitchFamily="34" charset="0"/>
                <a:cs typeface="Arial" pitchFamily="34" charset="0"/>
              </a:rPr>
              <a:t>&amp; Introduction</a:t>
            </a:r>
          </a:p>
        </p:txBody>
      </p:sp>
    </p:spTree>
    <p:extLst>
      <p:ext uri="{BB962C8B-B14F-4D97-AF65-F5344CB8AC3E}">
        <p14:creationId xmlns:p14="http://schemas.microsoft.com/office/powerpoint/2010/main" val="57379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8" name="Straight Connector 7"/>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2" name="Straight Connector 11"/>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438400" y="1143000"/>
            <a:ext cx="6400800" cy="369332"/>
          </a:xfrm>
          <a:prstGeom prst="rect">
            <a:avLst/>
          </a:prstGeom>
          <a:noFill/>
        </p:spPr>
        <p:txBody>
          <a:bodyPr wrap="square" rtlCol="0">
            <a:spAutoFit/>
          </a:bodyPr>
          <a:lstStyle/>
          <a:p>
            <a:pPr fontAlgn="auto">
              <a:spcBef>
                <a:spcPts val="0"/>
              </a:spcBef>
              <a:spcAft>
                <a:spcPts val="0"/>
              </a:spcAft>
            </a:pPr>
            <a:endParaRPr lang="en-US" dirty="0">
              <a:solidFill>
                <a:prstClr val="black"/>
              </a:solidFill>
              <a:latin typeface="Calibri"/>
            </a:endParaRPr>
          </a:p>
        </p:txBody>
      </p:sp>
      <p:sp>
        <p:nvSpPr>
          <p:cNvPr id="15" name="TextBox 14"/>
          <p:cNvSpPr txBox="1"/>
          <p:nvPr userDrawn="1"/>
        </p:nvSpPr>
        <p:spPr>
          <a:xfrm>
            <a:off x="2819400" y="1066801"/>
            <a:ext cx="6172200" cy="5349157"/>
          </a:xfrm>
          <a:prstGeom prst="rect">
            <a:avLst/>
          </a:prstGeom>
          <a:noFill/>
        </p:spPr>
        <p:txBody>
          <a:bodyPr wrap="square" rtlCol="0">
            <a:spAutoFit/>
          </a:bodyPr>
          <a:lstStyle/>
          <a:p>
            <a:pPr fontAlgn="auto">
              <a:spcBef>
                <a:spcPct val="20000"/>
              </a:spcBef>
              <a:spcAft>
                <a:spcPts val="0"/>
              </a:spcAft>
              <a:buFont typeface="Arial" pitchFamily="34" charset="0"/>
              <a:buNone/>
            </a:pPr>
            <a:r>
              <a:rPr lang="en-US" sz="2800" b="1" dirty="0">
                <a:solidFill>
                  <a:srgbClr val="254061"/>
                </a:solidFill>
                <a:latin typeface="Calibri"/>
                <a:cs typeface="+mn-cs"/>
              </a:rPr>
              <a:t>Role of the Instructor</a:t>
            </a:r>
          </a:p>
          <a:p>
            <a:pPr marL="742950" lvl="1" indent="-285750" fontAlgn="auto">
              <a:spcBef>
                <a:spcPct val="20000"/>
              </a:spcBef>
              <a:spcAft>
                <a:spcPts val="0"/>
              </a:spcAft>
              <a:buFont typeface="Arial" pitchFamily="34" charset="0"/>
              <a:buChar char="•"/>
            </a:pPr>
            <a:r>
              <a:rPr lang="en-US" sz="2400" dirty="0">
                <a:solidFill>
                  <a:srgbClr val="4F81BD">
                    <a:lumMod val="50000"/>
                  </a:srgbClr>
                </a:solidFill>
                <a:latin typeface="Calibri"/>
                <a:cs typeface="+mn-cs"/>
              </a:rPr>
              <a:t>To help you obtain the skills and </a:t>
            </a:r>
            <a:br>
              <a:rPr lang="en-US" sz="2400" dirty="0">
                <a:solidFill>
                  <a:srgbClr val="4F81BD">
                    <a:lumMod val="50000"/>
                  </a:srgbClr>
                </a:solidFill>
                <a:latin typeface="Calibri"/>
                <a:cs typeface="+mn-cs"/>
              </a:rPr>
            </a:br>
            <a:r>
              <a:rPr lang="en-US" sz="2400" dirty="0">
                <a:solidFill>
                  <a:srgbClr val="4F81BD">
                    <a:lumMod val="50000"/>
                  </a:srgbClr>
                </a:solidFill>
                <a:latin typeface="Calibri"/>
                <a:cs typeface="+mn-cs"/>
              </a:rPr>
              <a:t>confidence to use MAGIC in your daily work</a:t>
            </a:r>
          </a:p>
          <a:p>
            <a:pPr fontAlgn="auto">
              <a:spcBef>
                <a:spcPct val="20000"/>
              </a:spcBef>
              <a:spcAft>
                <a:spcPts val="0"/>
              </a:spcAft>
              <a:buFont typeface="Arial" pitchFamily="34" charset="0"/>
              <a:buNone/>
            </a:pPr>
            <a:r>
              <a:rPr lang="en-US" sz="2800" b="1" dirty="0">
                <a:solidFill>
                  <a:srgbClr val="254061"/>
                </a:solidFill>
                <a:latin typeface="Calibri"/>
                <a:cs typeface="+mn-cs"/>
              </a:rPr>
              <a:t>Role of Assistant</a:t>
            </a:r>
          </a:p>
          <a:p>
            <a:pPr marL="742950" lvl="1" indent="-285750" fontAlgn="auto">
              <a:spcBef>
                <a:spcPct val="20000"/>
              </a:spcBef>
              <a:spcAft>
                <a:spcPts val="0"/>
              </a:spcAft>
              <a:buFont typeface="Arial" pitchFamily="34" charset="0"/>
              <a:buChar char="•"/>
            </a:pPr>
            <a:r>
              <a:rPr lang="en-US" sz="2400" dirty="0">
                <a:solidFill>
                  <a:srgbClr val="4F81BD">
                    <a:lumMod val="50000"/>
                  </a:srgbClr>
                </a:solidFill>
                <a:latin typeface="Calibri"/>
                <a:cs typeface="+mn-cs"/>
              </a:rPr>
              <a:t>To help the instructor by providing one-on-one assistance when needed</a:t>
            </a:r>
          </a:p>
          <a:p>
            <a:pPr fontAlgn="auto">
              <a:spcBef>
                <a:spcPct val="20000"/>
              </a:spcBef>
              <a:spcAft>
                <a:spcPts val="0"/>
              </a:spcAft>
              <a:buFont typeface="Arial" pitchFamily="34" charset="0"/>
              <a:buNone/>
            </a:pPr>
            <a:r>
              <a:rPr lang="en-US" sz="2800" b="1" dirty="0">
                <a:solidFill>
                  <a:srgbClr val="254061"/>
                </a:solidFill>
                <a:latin typeface="Calibri"/>
                <a:cs typeface="+mn-cs"/>
              </a:rPr>
              <a:t>Parking Lot</a:t>
            </a:r>
          </a:p>
          <a:p>
            <a:pPr marL="742950" lvl="1" indent="-285750" fontAlgn="auto">
              <a:spcBef>
                <a:spcPct val="20000"/>
              </a:spcBef>
              <a:spcAft>
                <a:spcPts val="0"/>
              </a:spcAft>
              <a:buFont typeface="Arial" pitchFamily="34" charset="0"/>
              <a:buChar char="•"/>
            </a:pPr>
            <a:r>
              <a:rPr lang="en-US" sz="2400" dirty="0">
                <a:solidFill>
                  <a:srgbClr val="4F81BD">
                    <a:lumMod val="50000"/>
                  </a:srgbClr>
                </a:solidFill>
                <a:latin typeface="Calibri"/>
                <a:cs typeface="+mn-cs"/>
              </a:rPr>
              <a:t>Used for items that cannot be </a:t>
            </a:r>
            <a:br>
              <a:rPr lang="en-US" sz="2400" dirty="0">
                <a:solidFill>
                  <a:srgbClr val="4F81BD">
                    <a:lumMod val="50000"/>
                  </a:srgbClr>
                </a:solidFill>
                <a:latin typeface="Calibri"/>
                <a:cs typeface="+mn-cs"/>
              </a:rPr>
            </a:br>
            <a:r>
              <a:rPr lang="en-US" sz="2400" dirty="0">
                <a:solidFill>
                  <a:srgbClr val="4F81BD">
                    <a:lumMod val="50000"/>
                  </a:srgbClr>
                </a:solidFill>
                <a:latin typeface="Calibri"/>
                <a:cs typeface="+mn-cs"/>
              </a:rPr>
              <a:t>addressed immediately or require </a:t>
            </a:r>
            <a:br>
              <a:rPr lang="en-US" sz="2400" dirty="0">
                <a:solidFill>
                  <a:srgbClr val="4F81BD">
                    <a:lumMod val="50000"/>
                  </a:srgbClr>
                </a:solidFill>
                <a:latin typeface="Calibri"/>
                <a:cs typeface="+mn-cs"/>
              </a:rPr>
            </a:br>
            <a:r>
              <a:rPr lang="en-US" sz="2400" dirty="0">
                <a:solidFill>
                  <a:srgbClr val="4F81BD">
                    <a:lumMod val="50000"/>
                  </a:srgbClr>
                </a:solidFill>
                <a:latin typeface="Calibri"/>
                <a:cs typeface="+mn-cs"/>
              </a:rPr>
              <a:t>clarification. Someone will get back </a:t>
            </a:r>
            <a:br>
              <a:rPr lang="en-US" sz="2400" dirty="0">
                <a:solidFill>
                  <a:srgbClr val="4F81BD">
                    <a:lumMod val="50000"/>
                  </a:srgbClr>
                </a:solidFill>
                <a:latin typeface="Calibri"/>
                <a:cs typeface="+mn-cs"/>
              </a:rPr>
            </a:br>
            <a:r>
              <a:rPr lang="en-US" sz="2400" dirty="0">
                <a:solidFill>
                  <a:srgbClr val="4F81BD">
                    <a:lumMod val="50000"/>
                  </a:srgbClr>
                </a:solidFill>
                <a:latin typeface="Calibri"/>
                <a:cs typeface="+mn-cs"/>
              </a:rPr>
              <a:t>to you directly or through your supervisor.</a:t>
            </a:r>
          </a:p>
          <a:p>
            <a:pPr fontAlgn="auto">
              <a:spcBef>
                <a:spcPts val="0"/>
              </a:spcBef>
              <a:spcAft>
                <a:spcPts val="0"/>
              </a:spcAft>
            </a:pPr>
            <a:endParaRPr lang="en-US" sz="1600" dirty="0">
              <a:solidFill>
                <a:prstClr val="black"/>
              </a:solidFill>
              <a:latin typeface="Calibri"/>
            </a:endParaRPr>
          </a:p>
        </p:txBody>
      </p:sp>
      <p:pic>
        <p:nvPicPr>
          <p:cNvPr id="16" name="Picture 6" descr="C:\Documents and Settings\GarberK\Local Settings\Temporary Internet Files\Content.IE5\4ZEXI87J\MP900407228[1].jpg"/>
          <p:cNvPicPr>
            <a:picLocks noChangeAspect="1" noChangeArrowheads="1"/>
          </p:cNvPicPr>
          <p:nvPr userDrawn="1"/>
        </p:nvPicPr>
        <p:blipFill>
          <a:blip r:embed="rId2" cstate="print"/>
          <a:srcRect/>
          <a:stretch>
            <a:fillRect/>
          </a:stretch>
        </p:blipFill>
        <p:spPr bwMode="auto">
          <a:xfrm>
            <a:off x="304801" y="1676400"/>
            <a:ext cx="2439591" cy="3657600"/>
          </a:xfrm>
          <a:prstGeom prst="rect">
            <a:avLst/>
          </a:prstGeom>
          <a:noFill/>
        </p:spPr>
      </p:pic>
      <p:sp>
        <p:nvSpPr>
          <p:cNvPr id="17" name="TextBox 16"/>
          <p:cNvSpPr txBox="1"/>
          <p:nvPr userDrawn="1"/>
        </p:nvSpPr>
        <p:spPr>
          <a:xfrm>
            <a:off x="571500" y="304801"/>
            <a:ext cx="8001000" cy="646331"/>
          </a:xfrm>
          <a:prstGeom prst="rect">
            <a:avLst/>
          </a:prstGeom>
          <a:noFill/>
        </p:spPr>
        <p:txBody>
          <a:bodyPr wrap="square" rtlCol="0">
            <a:spAutoFit/>
          </a:bodyPr>
          <a:lstStyle/>
          <a:p>
            <a:pPr algn="ctr" fontAlgn="auto">
              <a:spcBef>
                <a:spcPts val="0"/>
              </a:spcBef>
              <a:spcAft>
                <a:spcPts val="0"/>
              </a:spcAft>
            </a:pPr>
            <a:r>
              <a:rPr lang="en-US" sz="3600" b="1" dirty="0">
                <a:solidFill>
                  <a:srgbClr val="254061"/>
                </a:solidFill>
                <a:latin typeface="Arial" pitchFamily="34" charset="0"/>
                <a:cs typeface="Arial" pitchFamily="34" charset="0"/>
              </a:rPr>
              <a:t>Class Expectations</a:t>
            </a:r>
          </a:p>
        </p:txBody>
      </p:sp>
    </p:spTree>
    <p:extLst>
      <p:ext uri="{BB962C8B-B14F-4D97-AF65-F5344CB8AC3E}">
        <p14:creationId xmlns:p14="http://schemas.microsoft.com/office/powerpoint/2010/main" val="454612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cxnSp>
        <p:nvCxnSpPr>
          <p:cNvPr id="8" name="Straight Connector 7"/>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2" name="Straight Connector 11"/>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438400" y="1143000"/>
            <a:ext cx="6400800" cy="369332"/>
          </a:xfrm>
          <a:prstGeom prst="rect">
            <a:avLst/>
          </a:prstGeom>
          <a:noFill/>
        </p:spPr>
        <p:txBody>
          <a:bodyPr wrap="square" rtlCol="0">
            <a:spAutoFit/>
          </a:bodyPr>
          <a:lstStyle/>
          <a:p>
            <a:pPr fontAlgn="auto">
              <a:spcBef>
                <a:spcPts val="0"/>
              </a:spcBef>
              <a:spcAft>
                <a:spcPts val="0"/>
              </a:spcAft>
            </a:pPr>
            <a:endParaRPr lang="en-US" dirty="0">
              <a:solidFill>
                <a:prstClr val="black"/>
              </a:solidFill>
              <a:latin typeface="Calibri"/>
            </a:endParaRPr>
          </a:p>
        </p:txBody>
      </p:sp>
      <p:sp>
        <p:nvSpPr>
          <p:cNvPr id="15" name="TextBox 14"/>
          <p:cNvSpPr txBox="1"/>
          <p:nvPr userDrawn="1"/>
        </p:nvSpPr>
        <p:spPr>
          <a:xfrm>
            <a:off x="457200" y="1371601"/>
            <a:ext cx="8229600" cy="4778231"/>
          </a:xfrm>
          <a:prstGeom prst="rect">
            <a:avLst/>
          </a:prstGeom>
          <a:noFill/>
        </p:spPr>
        <p:txBody>
          <a:bodyPr wrap="square" rtlCol="0">
            <a:spAutoFit/>
          </a:bodyPr>
          <a:lstStyle/>
          <a:p>
            <a:pPr fontAlgn="auto">
              <a:spcBef>
                <a:spcPts val="0"/>
              </a:spcBef>
              <a:spcAft>
                <a:spcPts val="0"/>
              </a:spcAft>
            </a:pPr>
            <a:r>
              <a:rPr lang="en-US" sz="2800" dirty="0">
                <a:solidFill>
                  <a:srgbClr val="254061"/>
                </a:solidFill>
                <a:latin typeface="Calibri"/>
              </a:rPr>
              <a:t>Turn off or mute cell phones, </a:t>
            </a:r>
            <a:br>
              <a:rPr lang="en-US" sz="2800" dirty="0">
                <a:solidFill>
                  <a:srgbClr val="254061"/>
                </a:solidFill>
                <a:latin typeface="Calibri"/>
              </a:rPr>
            </a:br>
            <a:r>
              <a:rPr lang="en-US" sz="2800" dirty="0">
                <a:solidFill>
                  <a:srgbClr val="254061"/>
                </a:solidFill>
                <a:latin typeface="Calibri"/>
              </a:rPr>
              <a:t>and other electronic equipment</a:t>
            </a:r>
          </a:p>
          <a:p>
            <a:pPr fontAlgn="auto">
              <a:spcBef>
                <a:spcPts val="0"/>
              </a:spcBef>
              <a:spcAft>
                <a:spcPts val="0"/>
              </a:spcAft>
            </a:pPr>
            <a:endParaRPr lang="en-US" sz="2800" dirty="0">
              <a:solidFill>
                <a:srgbClr val="254061"/>
              </a:solidFill>
              <a:latin typeface="Calibri"/>
            </a:endParaRPr>
          </a:p>
          <a:p>
            <a:pPr marL="3951288" fontAlgn="auto">
              <a:spcBef>
                <a:spcPts val="0"/>
              </a:spcBef>
              <a:spcAft>
                <a:spcPts val="0"/>
              </a:spcAft>
            </a:pPr>
            <a:r>
              <a:rPr lang="en-US" sz="2800" dirty="0">
                <a:solidFill>
                  <a:srgbClr val="254061"/>
                </a:solidFill>
                <a:latin typeface="Calibri"/>
              </a:rPr>
              <a:t>Do not use the training computer for non-training purposes (access e-mail, surf the web)</a:t>
            </a:r>
          </a:p>
          <a:p>
            <a:pPr fontAlgn="auto">
              <a:spcBef>
                <a:spcPts val="0"/>
              </a:spcBef>
              <a:spcAft>
                <a:spcPts val="0"/>
              </a:spcAft>
            </a:pPr>
            <a:endParaRPr lang="en-US" sz="2800" dirty="0">
              <a:solidFill>
                <a:srgbClr val="254061"/>
              </a:solidFill>
              <a:latin typeface="Calibri"/>
            </a:endParaRPr>
          </a:p>
          <a:p>
            <a:pPr fontAlgn="auto">
              <a:spcBef>
                <a:spcPts val="0"/>
              </a:spcBef>
              <a:spcAft>
                <a:spcPts val="0"/>
              </a:spcAft>
            </a:pPr>
            <a:r>
              <a:rPr lang="en-US" sz="2800" dirty="0">
                <a:solidFill>
                  <a:srgbClr val="254061"/>
                </a:solidFill>
                <a:latin typeface="Calibri"/>
              </a:rPr>
              <a:t>Be on-time when returning </a:t>
            </a:r>
            <a:br>
              <a:rPr lang="en-US" sz="2800" dirty="0">
                <a:solidFill>
                  <a:srgbClr val="254061"/>
                </a:solidFill>
                <a:latin typeface="Calibri"/>
              </a:rPr>
            </a:br>
            <a:r>
              <a:rPr lang="en-US" sz="2800" dirty="0">
                <a:solidFill>
                  <a:srgbClr val="254061"/>
                </a:solidFill>
                <a:latin typeface="Calibri"/>
              </a:rPr>
              <a:t>from lunch and breaks </a:t>
            </a:r>
          </a:p>
          <a:p>
            <a:pPr fontAlgn="auto">
              <a:spcBef>
                <a:spcPts val="0"/>
              </a:spcBef>
              <a:spcAft>
                <a:spcPts val="0"/>
              </a:spcAft>
            </a:pPr>
            <a:endParaRPr lang="en-US" sz="1600" dirty="0">
              <a:solidFill>
                <a:srgbClr val="254061"/>
              </a:solidFill>
              <a:latin typeface="Calibri"/>
            </a:endParaRPr>
          </a:p>
        </p:txBody>
      </p:sp>
      <p:sp>
        <p:nvSpPr>
          <p:cNvPr id="17" name="TextBox 16"/>
          <p:cNvSpPr txBox="1"/>
          <p:nvPr userDrawn="1"/>
        </p:nvSpPr>
        <p:spPr>
          <a:xfrm>
            <a:off x="571500" y="304801"/>
            <a:ext cx="8001000" cy="646331"/>
          </a:xfrm>
          <a:prstGeom prst="rect">
            <a:avLst/>
          </a:prstGeom>
          <a:noFill/>
        </p:spPr>
        <p:txBody>
          <a:bodyPr wrap="square" rtlCol="0">
            <a:spAutoFit/>
          </a:bodyPr>
          <a:lstStyle/>
          <a:p>
            <a:pPr algn="ctr" fontAlgn="auto">
              <a:spcBef>
                <a:spcPts val="0"/>
              </a:spcBef>
              <a:spcAft>
                <a:spcPts val="0"/>
              </a:spcAft>
            </a:pPr>
            <a:r>
              <a:rPr lang="en-US" sz="3600" b="1" dirty="0">
                <a:solidFill>
                  <a:srgbClr val="254061"/>
                </a:solidFill>
                <a:latin typeface="Arial" pitchFamily="34" charset="0"/>
                <a:cs typeface="Arial" pitchFamily="34" charset="0"/>
              </a:rPr>
              <a:t>Be Considerate</a:t>
            </a:r>
          </a:p>
        </p:txBody>
      </p:sp>
      <p:pic>
        <p:nvPicPr>
          <p:cNvPr id="10" name="Picture 2" descr="C:\Documents and Settings\GarberK\Local Settings\Temporary Internet Files\Content.IE5\K2SS2WZZ\MC900434837[1].png"/>
          <p:cNvPicPr>
            <a:picLocks noChangeAspect="1" noChangeArrowheads="1"/>
          </p:cNvPicPr>
          <p:nvPr userDrawn="1"/>
        </p:nvPicPr>
        <p:blipFill>
          <a:blip r:embed="rId2" cstate="print"/>
          <a:srcRect/>
          <a:stretch>
            <a:fillRect/>
          </a:stretch>
        </p:blipFill>
        <p:spPr bwMode="auto">
          <a:xfrm>
            <a:off x="5791200" y="1143000"/>
            <a:ext cx="1600200" cy="1600200"/>
          </a:xfrm>
          <a:prstGeom prst="rect">
            <a:avLst/>
          </a:prstGeom>
          <a:noFill/>
        </p:spPr>
      </p:pic>
      <p:pic>
        <p:nvPicPr>
          <p:cNvPr id="14" name="Picture 19" descr="C:\Documents and Settings\GarberK\Local Settings\Temporary Internet Files\Content.IE5\4ZEXI87J\MP900433172[1].jpg"/>
          <p:cNvPicPr>
            <a:picLocks noChangeAspect="1" noChangeArrowheads="1"/>
          </p:cNvPicPr>
          <p:nvPr userDrawn="1"/>
        </p:nvPicPr>
        <p:blipFill>
          <a:blip r:embed="rId3" cstate="print"/>
          <a:srcRect l="12160" t="6250" r="12625" b="9375"/>
          <a:stretch>
            <a:fillRect/>
          </a:stretch>
        </p:blipFill>
        <p:spPr bwMode="auto">
          <a:xfrm>
            <a:off x="1447800" y="2400300"/>
            <a:ext cx="1828800" cy="2057400"/>
          </a:xfrm>
          <a:prstGeom prst="rect">
            <a:avLst/>
          </a:prstGeom>
          <a:noFill/>
        </p:spPr>
      </p:pic>
      <p:pic>
        <p:nvPicPr>
          <p:cNvPr id="18" name="Picture 20" descr="C:\Documents and Settings\GarberK\Local Settings\Temporary Internet Files\Content.IE5\0RTATX99\MP900400671[1].jpg"/>
          <p:cNvPicPr>
            <a:picLocks noChangeAspect="1" noChangeArrowheads="1"/>
          </p:cNvPicPr>
          <p:nvPr userDrawn="1"/>
        </p:nvPicPr>
        <p:blipFill>
          <a:blip r:embed="rId4" cstate="print"/>
          <a:srcRect/>
          <a:stretch>
            <a:fillRect/>
          </a:stretch>
        </p:blipFill>
        <p:spPr bwMode="auto">
          <a:xfrm>
            <a:off x="5562600" y="4648200"/>
            <a:ext cx="1447800" cy="1447800"/>
          </a:xfrm>
          <a:prstGeom prst="rect">
            <a:avLst/>
          </a:prstGeom>
          <a:noFill/>
        </p:spPr>
      </p:pic>
    </p:spTree>
    <p:extLst>
      <p:ext uri="{BB962C8B-B14F-4D97-AF65-F5344CB8AC3E}">
        <p14:creationId xmlns:p14="http://schemas.microsoft.com/office/powerpoint/2010/main" val="2495176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3810000"/>
            <a:ext cx="4114800" cy="5334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800"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Rectangle 38"/>
          <p:cNvSpPr>
            <a:spLocks noChangeArrowheads="1"/>
          </p:cNvSpPr>
          <p:nvPr userDrawn="1"/>
        </p:nvSpPr>
        <p:spPr bwMode="auto">
          <a:xfrm>
            <a:off x="0" y="0"/>
            <a:ext cx="4572000" cy="6858000"/>
          </a:xfrm>
          <a:prstGeom prst="rect">
            <a:avLst/>
          </a:prstGeom>
          <a:gradFill flip="none" rotWithShape="1">
            <a:gsLst>
              <a:gs pos="30000">
                <a:srgbClr val="336699">
                  <a:shade val="30000"/>
                  <a:satMod val="115000"/>
                </a:srgbClr>
              </a:gs>
              <a:gs pos="30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algn="ctr" fontAlgn="auto">
              <a:spcBef>
                <a:spcPts val="0"/>
              </a:spcBef>
              <a:spcAft>
                <a:spcPts val="0"/>
              </a:spcAft>
            </a:pPr>
            <a:endParaRPr kumimoji="1" lang="en-US" dirty="0">
              <a:solidFill>
                <a:prstClr val="black"/>
              </a:solidFill>
              <a:latin typeface="Times New Roman" pitchFamily="18" charset="0"/>
            </a:endParaRPr>
          </a:p>
        </p:txBody>
      </p:sp>
      <p:pic>
        <p:nvPicPr>
          <p:cNvPr id="8" name="Picture 42" descr="magnolia"/>
          <p:cNvPicPr>
            <a:picLocks noChangeAspect="1" noChangeArrowheads="1"/>
          </p:cNvPicPr>
          <p:nvPr userDrawn="1"/>
        </p:nvPicPr>
        <p:blipFill>
          <a:blip r:embed="rId2" cstate="print"/>
          <a:srcRect/>
          <a:stretch>
            <a:fillRect/>
          </a:stretch>
        </p:blipFill>
        <p:spPr bwMode="auto">
          <a:xfrm>
            <a:off x="304800" y="152400"/>
            <a:ext cx="4061639" cy="914400"/>
          </a:xfrm>
          <a:prstGeom prst="rect">
            <a:avLst/>
          </a:prstGeom>
          <a:noFill/>
        </p:spPr>
      </p:pic>
      <p:sp>
        <p:nvSpPr>
          <p:cNvPr id="9" name="AutoShape 43"/>
          <p:cNvSpPr>
            <a:spLocks noChangeArrowheads="1"/>
          </p:cNvSpPr>
          <p:nvPr userDrawn="1"/>
        </p:nvSpPr>
        <p:spPr bwMode="auto">
          <a:xfrm>
            <a:off x="685800" y="1219200"/>
            <a:ext cx="8458200" cy="1905000"/>
          </a:xfrm>
          <a:prstGeom prst="roundRect">
            <a:avLst>
              <a:gd name="adj" fmla="val 50000"/>
            </a:avLst>
          </a:prstGeom>
          <a:solidFill>
            <a:schemeClr val="bg1"/>
          </a:solidFill>
          <a:ln w="9525">
            <a:solidFill>
              <a:schemeClr val="bg1"/>
            </a:solidFill>
            <a:round/>
            <a:headEnd/>
            <a:tailEnd/>
          </a:ln>
          <a:effec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pPr>
            <a:endParaRPr kumimoji="1" lang="en-US" sz="4000" cap="all" dirty="0">
              <a:ln w="0"/>
              <a:solidFill>
                <a:srgbClr val="4F81BD">
                  <a:lumMod val="75000"/>
                </a:srgbClr>
              </a:solidFill>
              <a:effectLst>
                <a:reflection blurRad="12700" stA="50000" endPos="50000" dist="5000" dir="5400000" sy="-100000" rotWithShape="0"/>
              </a:effectLst>
              <a:latin typeface="Calibri"/>
              <a:cs typeface="Arial" pitchFamily="34" charset="0"/>
            </a:endParaRPr>
          </a:p>
        </p:txBody>
      </p:sp>
      <p:pic>
        <p:nvPicPr>
          <p:cNvPr id="10" name="Picture 45" descr="DFA logo"/>
          <p:cNvPicPr>
            <a:picLocks noChangeAspect="1" noChangeArrowheads="1"/>
          </p:cNvPicPr>
          <p:nvPr userDrawn="1"/>
        </p:nvPicPr>
        <p:blipFill>
          <a:blip r:embed="rId3" cstate="print"/>
          <a:srcRect/>
          <a:stretch>
            <a:fillRect/>
          </a:stretch>
        </p:blipFill>
        <p:spPr bwMode="auto">
          <a:xfrm>
            <a:off x="6248401" y="6149789"/>
            <a:ext cx="1384300" cy="582952"/>
          </a:xfrm>
          <a:prstGeom prst="rect">
            <a:avLst/>
          </a:prstGeom>
          <a:noFill/>
        </p:spPr>
      </p:pic>
      <p:sp>
        <p:nvSpPr>
          <p:cNvPr id="18" name="Date Placeholder 3"/>
          <p:cNvSpPr txBox="1">
            <a:spLocks/>
          </p:cNvSpPr>
          <p:nvPr userDrawn="1"/>
        </p:nvSpPr>
        <p:spPr>
          <a:xfrm>
            <a:off x="4800600" y="6248400"/>
            <a:ext cx="43434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fld id="{4F3C6DCF-1A1F-487E-BA7D-81DF98F845BA}" type="datetime1">
              <a:rPr lang="en-US" sz="1000" smtClean="0">
                <a:solidFill>
                  <a:srgbClr val="4F81BD">
                    <a:lumMod val="75000"/>
                  </a:srgbClr>
                </a:solidFill>
              </a:rPr>
              <a:pPr fontAlgn="auto">
                <a:spcBef>
                  <a:spcPts val="0"/>
                </a:spcBef>
                <a:spcAft>
                  <a:spcPts val="0"/>
                </a:spcAft>
                <a:defRPr/>
              </a:pPr>
              <a:t>9/25/2024</a:t>
            </a:fld>
            <a:r>
              <a:rPr lang="en-US" sz="1000" dirty="0">
                <a:solidFill>
                  <a:srgbClr val="4F81BD">
                    <a:lumMod val="75000"/>
                  </a:srgbClr>
                </a:solidFill>
              </a:rPr>
              <a:t> </a:t>
            </a:r>
            <a:r>
              <a:rPr lang="en-US" dirty="0">
                <a:solidFill>
                  <a:srgbClr val="4F81BD">
                    <a:lumMod val="75000"/>
                  </a:srgbClr>
                </a:solidFill>
              </a:rPr>
              <a:t>                                              </a:t>
            </a:r>
            <a:r>
              <a:rPr lang="en-US" sz="1000" dirty="0">
                <a:solidFill>
                  <a:srgbClr val="4F81BD">
                    <a:lumMod val="75000"/>
                  </a:srgbClr>
                </a:solidFill>
              </a:rPr>
              <a:t>Slide </a:t>
            </a:r>
            <a:fld id="{1577C8B9-60CB-4A0E-AA99-3CA2397DB2EF}" type="slidenum">
              <a:rPr lang="en-US" sz="1000" smtClean="0">
                <a:solidFill>
                  <a:srgbClr val="4F81BD">
                    <a:lumMod val="75000"/>
                  </a:srgbClr>
                </a:solidFill>
              </a:rPr>
              <a:pPr fontAlgn="auto">
                <a:spcBef>
                  <a:spcPts val="0"/>
                </a:spcBef>
                <a:spcAft>
                  <a:spcPts val="0"/>
                </a:spcAft>
                <a:defRPr/>
              </a:pPr>
              <a:t>‹#›</a:t>
            </a:fld>
            <a:endParaRPr lang="en-US" sz="1000" dirty="0">
              <a:solidFill>
                <a:srgbClr val="4F81BD">
                  <a:lumMod val="75000"/>
                </a:srgbClr>
              </a:solidFill>
            </a:endParaRPr>
          </a:p>
        </p:txBody>
      </p:sp>
      <p:sp>
        <p:nvSpPr>
          <p:cNvPr id="11" name="Title 1"/>
          <p:cNvSpPr>
            <a:spLocks noGrp="1"/>
          </p:cNvSpPr>
          <p:nvPr>
            <p:ph type="title"/>
          </p:nvPr>
        </p:nvSpPr>
        <p:spPr>
          <a:xfrm>
            <a:off x="1143000" y="1317812"/>
            <a:ext cx="8001000" cy="1676400"/>
          </a:xfrm>
          <a:prstGeom prst="rect">
            <a:avLst/>
          </a:prstGeom>
        </p:spPr>
        <p:txBody>
          <a:bodyPr/>
          <a:lstStyle>
            <a:lvl1pPr>
              <a:defRPr sz="3600" b="1">
                <a:solidFill>
                  <a:schemeClr val="accent1">
                    <a:lumMod val="50000"/>
                  </a:schemeClr>
                </a:solidFill>
                <a:latin typeface="Arial" pitchFamily="34" charset="0"/>
                <a:cs typeface="Arial" pitchFamily="34" charset="0"/>
              </a:defRPr>
            </a:lvl1pPr>
          </a:lstStyle>
          <a:p>
            <a:r>
              <a:rPr lang="en-US" dirty="0"/>
              <a:t>Click to edit Master title style</a:t>
            </a:r>
          </a:p>
        </p:txBody>
      </p:sp>
      <p:pic>
        <p:nvPicPr>
          <p:cNvPr id="12" name="Picture 11" descr="Blue_Gold_Magic_Star_2.gif"/>
          <p:cNvPicPr>
            <a:picLocks noChangeAspect="1"/>
          </p:cNvPicPr>
          <p:nvPr userDrawn="1"/>
        </p:nvPicPr>
        <p:blipFill>
          <a:blip r:embed="rId4" cstate="print"/>
          <a:stretch>
            <a:fillRect/>
          </a:stretch>
        </p:blipFill>
        <p:spPr>
          <a:xfrm>
            <a:off x="990601" y="5029200"/>
            <a:ext cx="2828825" cy="1295400"/>
          </a:xfrm>
          <a:prstGeom prst="rect">
            <a:avLst/>
          </a:prstGeom>
        </p:spPr>
      </p:pic>
      <p:cxnSp>
        <p:nvCxnSpPr>
          <p:cNvPr id="17" name="Straight Connector 16"/>
          <p:cNvCxnSpPr/>
          <p:nvPr userDrawn="1"/>
        </p:nvCxnSpPr>
        <p:spPr>
          <a:xfrm>
            <a:off x="0" y="43434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143001"/>
            <a:ext cx="8229600" cy="4839729"/>
          </a:xfrm>
          <a:prstGeom prst="rect">
            <a:avLst/>
          </a:prstGeom>
        </p:spPr>
        <p:txBody>
          <a:bodyPr/>
          <a:lstStyle>
            <a:lvl1pPr>
              <a:buNone/>
              <a:defRPr sz="2800" b="1">
                <a:solidFill>
                  <a:schemeClr val="accent1">
                    <a:lumMod val="50000"/>
                  </a:schemeClr>
                </a:solidFill>
              </a:defRPr>
            </a:lvl1pPr>
            <a:lvl2pPr>
              <a:buFont typeface="Arial" pitchFamily="34" charset="0"/>
              <a:buChar char="•"/>
              <a:defRPr sz="2400">
                <a:solidFill>
                  <a:schemeClr val="accent1">
                    <a:lumMod val="50000"/>
                  </a:schemeClr>
                </a:solidFill>
              </a:defRPr>
            </a:lvl2pPr>
            <a:lvl3pPr>
              <a:buFont typeface="Wingdings" pitchFamily="2" charset="2"/>
              <a:buChar char="§"/>
              <a:defRPr sz="2200">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0" y="152400"/>
            <a:ext cx="8153400" cy="838200"/>
          </a:xfrm>
          <a:prstGeom prst="rect">
            <a:avLst/>
          </a:prstGeom>
          <a:ln cmpd="sng">
            <a:solidFill>
              <a:schemeClr val="bg1"/>
            </a:solidFill>
          </a:ln>
        </p:spPr>
        <p:txBody>
          <a:bodyPr/>
          <a:lstStyle>
            <a:lvl1pPr>
              <a:defRPr sz="3600" b="1">
                <a:solidFill>
                  <a:schemeClr val="accent1">
                    <a:lumMod val="50000"/>
                  </a:schemeClr>
                </a:solidFill>
                <a:latin typeface="Arial" pitchFamily="34" charset="0"/>
                <a:cs typeface="Arial" pitchFamily="34" charset="0"/>
              </a:defRPr>
            </a:lvl1pPr>
          </a:lstStyle>
          <a:p>
            <a:endParaRPr lang="en-US" dirty="0"/>
          </a:p>
        </p:txBody>
      </p:sp>
      <p:cxnSp>
        <p:nvCxnSpPr>
          <p:cNvPr id="8" name="Straight Connector 7"/>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2" name="Straight Connector 11"/>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694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143001"/>
            <a:ext cx="4038600" cy="4983164"/>
          </a:xfrm>
          <a:prstGeom prst="rect">
            <a:avLst/>
          </a:prstGeom>
        </p:spPr>
        <p:txBody>
          <a:bodyPr/>
          <a:lstStyle>
            <a:lvl1pPr>
              <a:buNone/>
              <a:defRPr sz="2800" b="1">
                <a:solidFill>
                  <a:schemeClr val="accent1">
                    <a:lumMod val="50000"/>
                  </a:schemeClr>
                </a:solidFill>
              </a:defRPr>
            </a:lvl1pPr>
            <a:lvl2pPr>
              <a:buFont typeface="Arial" pitchFamily="34" charset="0"/>
              <a:buChar char="•"/>
              <a:defRPr sz="2400">
                <a:solidFill>
                  <a:schemeClr val="accent1">
                    <a:lumMod val="50000"/>
                  </a:schemeClr>
                </a:solidFill>
              </a:defRPr>
            </a:lvl2pPr>
            <a:lvl3pPr>
              <a:buFont typeface="Wingdings" pitchFamily="2" charset="2"/>
              <a:buChar cha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4" name="Content Placeholder 3"/>
          <p:cNvSpPr>
            <a:spLocks noGrp="1"/>
          </p:cNvSpPr>
          <p:nvPr>
            <p:ph sz="half" idx="2" hasCustomPrompt="1"/>
          </p:nvPr>
        </p:nvSpPr>
        <p:spPr>
          <a:xfrm>
            <a:off x="4648200" y="1143001"/>
            <a:ext cx="4038600" cy="4983164"/>
          </a:xfrm>
          <a:prstGeom prst="rect">
            <a:avLst/>
          </a:prstGeom>
        </p:spPr>
        <p:txBody>
          <a:bodyPr/>
          <a:lstStyle>
            <a:lvl1pPr>
              <a:buNone/>
              <a:defRPr sz="2800" b="1">
                <a:solidFill>
                  <a:schemeClr val="accent1">
                    <a:lumMod val="50000"/>
                  </a:schemeClr>
                </a:solidFill>
              </a:defRPr>
            </a:lvl1pPr>
            <a:lvl2pPr>
              <a:buFont typeface="Arial" pitchFamily="34" charset="0"/>
              <a:buChar char="•"/>
              <a:defRPr sz="2400">
                <a:solidFill>
                  <a:schemeClr val="accent1">
                    <a:lumMod val="50000"/>
                  </a:schemeClr>
                </a:solidFill>
              </a:defRPr>
            </a:lvl2pPr>
            <a:lvl3pPr>
              <a:buFont typeface="Wingdings" pitchFamily="2" charset="2"/>
              <a:buChar cha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457200" y="152400"/>
            <a:ext cx="8153400" cy="838200"/>
          </a:xfrm>
          <a:prstGeom prst="rect">
            <a:avLst/>
          </a:prstGeom>
        </p:spPr>
        <p:txBody>
          <a:bodyPr/>
          <a:lstStyle>
            <a:lvl1pPr>
              <a:defRPr sz="3600" b="1">
                <a:solidFill>
                  <a:srgbClr val="002060"/>
                </a:solidFill>
                <a:latin typeface="Arial" pitchFamily="34" charset="0"/>
                <a:cs typeface="Arial" pitchFamily="34" charset="0"/>
              </a:defRPr>
            </a:lvl1pPr>
          </a:lstStyle>
          <a:p>
            <a:endParaRPr lang="en-US" dirty="0"/>
          </a:p>
        </p:txBody>
      </p:sp>
      <p:sp>
        <p:nvSpPr>
          <p:cNvPr id="16" name="Date Placeholder 3"/>
          <p:cNvSpPr txBox="1">
            <a:spLocks/>
          </p:cNvSpPr>
          <p:nvPr userDrawn="1"/>
        </p:nvSpPr>
        <p:spPr>
          <a:xfrm>
            <a:off x="7162800" y="6248400"/>
            <a:ext cx="19812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1" name="Straight Connector 10"/>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12"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3"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4" name="Straight Connector 13"/>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92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52400"/>
            <a:ext cx="8153400" cy="838200"/>
          </a:xfrm>
          <a:prstGeom prst="rect">
            <a:avLst/>
          </a:prstGeom>
          <a:ln cmpd="sng">
            <a:solidFill>
              <a:schemeClr val="bg1"/>
            </a:solidFill>
          </a:ln>
        </p:spPr>
        <p:txBody>
          <a:bodyPr/>
          <a:lstStyle>
            <a:lvl1pPr>
              <a:defRPr sz="3600" b="1">
                <a:solidFill>
                  <a:schemeClr val="accent1">
                    <a:lumMod val="50000"/>
                  </a:schemeClr>
                </a:solidFill>
                <a:latin typeface="Arial" pitchFamily="34" charset="0"/>
                <a:cs typeface="Arial" pitchFamily="34" charset="0"/>
              </a:defRPr>
            </a:lvl1pPr>
          </a:lstStyle>
          <a:p>
            <a:endParaRPr lang="en-US" dirty="0"/>
          </a:p>
        </p:txBody>
      </p:sp>
      <p:cxnSp>
        <p:nvCxnSpPr>
          <p:cNvPr id="8" name="Straight Connector 7"/>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2" name="Straight Connector 11"/>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61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143001"/>
            <a:ext cx="8229600" cy="4839729"/>
          </a:xfrm>
          <a:prstGeom prst="rect">
            <a:avLst/>
          </a:prstGeom>
        </p:spPr>
        <p:txBody>
          <a:bodyPr/>
          <a:lstStyle>
            <a:lvl1pPr marL="0" indent="0">
              <a:buNone/>
              <a:defRPr b="1">
                <a:solidFill>
                  <a:srgbClr val="254061"/>
                </a:solidFill>
              </a:defRPr>
            </a:lvl1pPr>
            <a:lvl2pPr>
              <a:buFont typeface="Arial" pitchFamily="34" charset="0"/>
              <a:buChar char="•"/>
              <a:defRPr>
                <a:solidFill>
                  <a:schemeClr val="accent1">
                    <a:lumMod val="50000"/>
                  </a:schemeClr>
                </a:solidFill>
              </a:defRPr>
            </a:lvl2pPr>
            <a:lvl3pPr>
              <a:buFont typeface="Wingdings" pitchFamily="2" charset="2"/>
              <a:buChar cha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0" y="152400"/>
            <a:ext cx="8153400" cy="838200"/>
          </a:xfrm>
          <a:prstGeom prst="rect">
            <a:avLst/>
          </a:prstGeom>
          <a:ln cmpd="sng">
            <a:solidFill>
              <a:schemeClr val="bg1"/>
            </a:solidFill>
          </a:ln>
        </p:spPr>
        <p:txBody>
          <a:bodyPr>
            <a:noAutofit/>
          </a:bodyPr>
          <a:lstStyle>
            <a:lvl1pPr>
              <a:defRPr sz="3600" b="1">
                <a:solidFill>
                  <a:schemeClr val="accent1">
                    <a:lumMod val="50000"/>
                  </a:schemeClr>
                </a:solidFill>
                <a:latin typeface="Arial" pitchFamily="34" charset="0"/>
                <a:cs typeface="Arial" pitchFamily="34" charset="0"/>
              </a:defRPr>
            </a:lvl1pPr>
          </a:lstStyle>
          <a:p>
            <a:endParaRPr lang="en-US" dirty="0"/>
          </a:p>
        </p:txBody>
      </p:sp>
      <p:cxnSp>
        <p:nvCxnSpPr>
          <p:cNvPr id="8" name="Straight Connector 7"/>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2" name="Straight Connector 11"/>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7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143001"/>
            <a:ext cx="4038600" cy="4983164"/>
          </a:xfrm>
          <a:prstGeom prst="rect">
            <a:avLst/>
          </a:prstGeom>
        </p:spPr>
        <p:txBody>
          <a:bodyPr/>
          <a:lstStyle>
            <a:lvl1pPr marL="0" indent="0">
              <a:buNone/>
              <a:defRPr sz="2800" b="1">
                <a:solidFill>
                  <a:schemeClr val="accent1">
                    <a:lumMod val="50000"/>
                  </a:schemeClr>
                </a:solidFill>
              </a:defRPr>
            </a:lvl1pPr>
            <a:lvl2pPr>
              <a:buFont typeface="Arial" pitchFamily="34" charset="0"/>
              <a:buChar char="•"/>
              <a:defRPr sz="2400">
                <a:solidFill>
                  <a:schemeClr val="accent1">
                    <a:lumMod val="50000"/>
                  </a:schemeClr>
                </a:solidFill>
              </a:defRPr>
            </a:lvl2pPr>
            <a:lvl3pPr>
              <a:buFont typeface="Wingdings" pitchFamily="2" charset="2"/>
              <a:buChar cha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4" name="Content Placeholder 3"/>
          <p:cNvSpPr>
            <a:spLocks noGrp="1"/>
          </p:cNvSpPr>
          <p:nvPr>
            <p:ph sz="half" idx="2" hasCustomPrompt="1"/>
          </p:nvPr>
        </p:nvSpPr>
        <p:spPr>
          <a:xfrm>
            <a:off x="4648200" y="1143001"/>
            <a:ext cx="4038600" cy="4983164"/>
          </a:xfrm>
          <a:prstGeom prst="rect">
            <a:avLst/>
          </a:prstGeom>
        </p:spPr>
        <p:txBody>
          <a:bodyPr/>
          <a:lstStyle>
            <a:lvl1pPr marL="0" indent="0">
              <a:buNone/>
              <a:defRPr sz="2800" b="1">
                <a:solidFill>
                  <a:schemeClr val="accent1">
                    <a:lumMod val="50000"/>
                  </a:schemeClr>
                </a:solidFill>
              </a:defRPr>
            </a:lvl1pPr>
            <a:lvl2pPr>
              <a:buFont typeface="Arial" pitchFamily="34" charset="0"/>
              <a:buChar char="•"/>
              <a:defRPr sz="2400">
                <a:solidFill>
                  <a:schemeClr val="accent1">
                    <a:lumMod val="50000"/>
                  </a:schemeClr>
                </a:solidFill>
              </a:defRPr>
            </a:lvl2pPr>
            <a:lvl3pPr>
              <a:buFont typeface="Wingdings" pitchFamily="2" charset="2"/>
              <a:buChar cha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457200" y="152400"/>
            <a:ext cx="8153400" cy="838200"/>
          </a:xfrm>
          <a:prstGeom prst="rect">
            <a:avLst/>
          </a:prstGeom>
        </p:spPr>
        <p:txBody>
          <a:bodyPr/>
          <a:lstStyle>
            <a:lvl1pPr>
              <a:defRPr sz="3600" b="1">
                <a:solidFill>
                  <a:srgbClr val="254061"/>
                </a:solidFill>
                <a:latin typeface="Arial" pitchFamily="34" charset="0"/>
                <a:cs typeface="Arial" pitchFamily="34" charset="0"/>
              </a:defRPr>
            </a:lvl1pPr>
          </a:lstStyle>
          <a:p>
            <a:endParaRPr lang="en-US" dirty="0"/>
          </a:p>
        </p:txBody>
      </p:sp>
      <p:sp>
        <p:nvSpPr>
          <p:cNvPr id="16" name="Date Placeholder 3"/>
          <p:cNvSpPr txBox="1">
            <a:spLocks/>
          </p:cNvSpPr>
          <p:nvPr userDrawn="1"/>
        </p:nvSpPr>
        <p:spPr>
          <a:xfrm>
            <a:off x="7162800" y="6248400"/>
            <a:ext cx="19812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1" name="Straight Connector 10"/>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12"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3"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4" name="Straight Connector 13"/>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59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52400"/>
            <a:ext cx="8153400" cy="838200"/>
          </a:xfrm>
          <a:prstGeom prst="rect">
            <a:avLst/>
          </a:prstGeom>
          <a:ln cmpd="sng">
            <a:solidFill>
              <a:schemeClr val="bg1"/>
            </a:solidFill>
          </a:ln>
        </p:spPr>
        <p:txBody>
          <a:bodyPr/>
          <a:lstStyle>
            <a:lvl1pPr>
              <a:defRPr sz="3600" b="1">
                <a:solidFill>
                  <a:schemeClr val="accent1">
                    <a:lumMod val="50000"/>
                  </a:schemeClr>
                </a:solidFill>
                <a:latin typeface="Arial" pitchFamily="34" charset="0"/>
                <a:cs typeface="Arial" pitchFamily="34" charset="0"/>
              </a:defRPr>
            </a:lvl1pPr>
          </a:lstStyle>
          <a:p>
            <a:endParaRPr lang="en-US" dirty="0"/>
          </a:p>
        </p:txBody>
      </p:sp>
      <p:cxnSp>
        <p:nvCxnSpPr>
          <p:cNvPr id="8" name="Straight Connector 7"/>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2" name="Straight Connector 11"/>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41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8" name="Straight Connector 7"/>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2" name="Straight Connector 11"/>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3" name="Picture 7" descr="C:\Documents and Settings\GarberK\Local Settings\Temporary Internet Files\Content.IE5\AN9P1VOM\MP900385418[1].jpg"/>
          <p:cNvPicPr>
            <a:picLocks noChangeAspect="1" noChangeArrowheads="1"/>
          </p:cNvPicPr>
          <p:nvPr userDrawn="1"/>
        </p:nvPicPr>
        <p:blipFill>
          <a:blip r:embed="rId2" cstate="print"/>
          <a:srcRect/>
          <a:stretch>
            <a:fillRect/>
          </a:stretch>
        </p:blipFill>
        <p:spPr bwMode="auto">
          <a:xfrm>
            <a:off x="4800600" y="2057401"/>
            <a:ext cx="3048000" cy="2370667"/>
          </a:xfrm>
          <a:prstGeom prst="rect">
            <a:avLst/>
          </a:prstGeom>
          <a:noFill/>
        </p:spPr>
      </p:pic>
      <p:sp>
        <p:nvSpPr>
          <p:cNvPr id="14" name="TextBox 13"/>
          <p:cNvSpPr txBox="1"/>
          <p:nvPr userDrawn="1"/>
        </p:nvSpPr>
        <p:spPr>
          <a:xfrm>
            <a:off x="914400" y="1865495"/>
            <a:ext cx="3657600" cy="3127010"/>
          </a:xfrm>
          <a:prstGeom prst="rect">
            <a:avLst/>
          </a:prstGeom>
          <a:noFill/>
        </p:spPr>
        <p:txBody>
          <a:bodyPr wrap="square" rtlCol="0">
            <a:spAutoFit/>
          </a:bodyPr>
          <a:lstStyle/>
          <a:p>
            <a:pPr marL="287338" indent="-287338" fontAlgn="auto">
              <a:spcBef>
                <a:spcPct val="20000"/>
              </a:spcBef>
              <a:spcAft>
                <a:spcPts val="0"/>
              </a:spcAft>
              <a:buFont typeface="Arial" pitchFamily="34" charset="0"/>
              <a:buChar char="•"/>
            </a:pPr>
            <a:r>
              <a:rPr lang="en-US" sz="3200" dirty="0">
                <a:solidFill>
                  <a:srgbClr val="254061"/>
                </a:solidFill>
                <a:latin typeface="Calibri"/>
                <a:cs typeface="+mn-cs"/>
              </a:rPr>
              <a:t>Instructor</a:t>
            </a:r>
          </a:p>
          <a:p>
            <a:pPr marL="287338" indent="-287338" fontAlgn="auto">
              <a:spcBef>
                <a:spcPct val="20000"/>
              </a:spcBef>
              <a:spcAft>
                <a:spcPts val="0"/>
              </a:spcAft>
              <a:buFont typeface="Arial" pitchFamily="34" charset="0"/>
              <a:buChar char="•"/>
            </a:pPr>
            <a:r>
              <a:rPr lang="en-US" sz="3200" dirty="0">
                <a:solidFill>
                  <a:srgbClr val="254061"/>
                </a:solidFill>
                <a:latin typeface="Calibri"/>
                <a:cs typeface="+mn-cs"/>
              </a:rPr>
              <a:t>Assistant</a:t>
            </a:r>
          </a:p>
          <a:p>
            <a:pPr marL="287338" indent="-287338" fontAlgn="auto">
              <a:spcBef>
                <a:spcPct val="20000"/>
              </a:spcBef>
              <a:spcAft>
                <a:spcPts val="0"/>
              </a:spcAft>
              <a:buFont typeface="Arial" pitchFamily="34" charset="0"/>
              <a:buChar char="•"/>
            </a:pPr>
            <a:r>
              <a:rPr lang="en-US" sz="3200" dirty="0">
                <a:solidFill>
                  <a:srgbClr val="254061"/>
                </a:solidFill>
                <a:latin typeface="Calibri"/>
                <a:cs typeface="+mn-cs"/>
              </a:rPr>
              <a:t>Experience &amp;</a:t>
            </a:r>
            <a:br>
              <a:rPr lang="en-US" sz="3200" dirty="0">
                <a:solidFill>
                  <a:srgbClr val="254061"/>
                </a:solidFill>
                <a:latin typeface="Calibri"/>
                <a:cs typeface="+mn-cs"/>
              </a:rPr>
            </a:br>
            <a:r>
              <a:rPr lang="en-US" sz="3200" dirty="0">
                <a:solidFill>
                  <a:srgbClr val="254061"/>
                </a:solidFill>
                <a:latin typeface="Calibri"/>
                <a:cs typeface="+mn-cs"/>
              </a:rPr>
              <a:t>background</a:t>
            </a:r>
          </a:p>
          <a:p>
            <a:pPr marL="287338" indent="-287338" fontAlgn="auto">
              <a:spcBef>
                <a:spcPct val="20000"/>
              </a:spcBef>
              <a:spcAft>
                <a:spcPts val="0"/>
              </a:spcAft>
              <a:buFont typeface="Arial" pitchFamily="34" charset="0"/>
              <a:buChar char="•"/>
            </a:pPr>
            <a:r>
              <a:rPr lang="en-US" sz="3200" dirty="0">
                <a:solidFill>
                  <a:srgbClr val="254061"/>
                </a:solidFill>
                <a:latin typeface="Calibri"/>
                <a:cs typeface="+mn-cs"/>
              </a:rPr>
              <a:t>Attendees</a:t>
            </a:r>
          </a:p>
          <a:p>
            <a:pPr fontAlgn="auto">
              <a:spcBef>
                <a:spcPts val="0"/>
              </a:spcBef>
              <a:spcAft>
                <a:spcPts val="0"/>
              </a:spcAft>
            </a:pPr>
            <a:endParaRPr lang="en-US" dirty="0">
              <a:solidFill>
                <a:prstClr val="black"/>
              </a:solidFill>
              <a:latin typeface="Calibri"/>
            </a:endParaRPr>
          </a:p>
        </p:txBody>
      </p:sp>
      <p:sp>
        <p:nvSpPr>
          <p:cNvPr id="15" name="TextBox 14"/>
          <p:cNvSpPr txBox="1"/>
          <p:nvPr userDrawn="1"/>
        </p:nvSpPr>
        <p:spPr>
          <a:xfrm>
            <a:off x="571500" y="304801"/>
            <a:ext cx="8001000" cy="646331"/>
          </a:xfrm>
          <a:prstGeom prst="rect">
            <a:avLst/>
          </a:prstGeom>
          <a:noFill/>
        </p:spPr>
        <p:txBody>
          <a:bodyPr wrap="square" rtlCol="0">
            <a:spAutoFit/>
          </a:bodyPr>
          <a:lstStyle/>
          <a:p>
            <a:pPr algn="ctr" fontAlgn="auto">
              <a:spcBef>
                <a:spcPts val="0"/>
              </a:spcBef>
              <a:spcAft>
                <a:spcPts val="0"/>
              </a:spcAft>
            </a:pPr>
            <a:r>
              <a:rPr lang="en-US" sz="3600" b="1" dirty="0">
                <a:solidFill>
                  <a:srgbClr val="254061"/>
                </a:solidFill>
                <a:latin typeface="Arial" pitchFamily="34" charset="0"/>
                <a:cs typeface="Arial" pitchFamily="34" charset="0"/>
              </a:rPr>
              <a:t>Welcome</a:t>
            </a:r>
            <a:r>
              <a:rPr lang="en-US" sz="3600" b="1" dirty="0">
                <a:solidFill>
                  <a:prstClr val="black"/>
                </a:solidFill>
                <a:latin typeface="Arial" pitchFamily="34" charset="0"/>
                <a:cs typeface="Arial" pitchFamily="34" charset="0"/>
              </a:rPr>
              <a:t> </a:t>
            </a:r>
            <a:r>
              <a:rPr lang="en-US" sz="3600" b="1" dirty="0">
                <a:solidFill>
                  <a:srgbClr val="254061"/>
                </a:solidFill>
                <a:latin typeface="Arial" pitchFamily="34" charset="0"/>
                <a:cs typeface="Arial" pitchFamily="34" charset="0"/>
              </a:rPr>
              <a:t>&amp; Introduction</a:t>
            </a:r>
          </a:p>
        </p:txBody>
      </p:sp>
    </p:spTree>
    <p:extLst>
      <p:ext uri="{BB962C8B-B14F-4D97-AF65-F5344CB8AC3E}">
        <p14:creationId xmlns:p14="http://schemas.microsoft.com/office/powerpoint/2010/main" val="15294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8" name="Straight Connector 7"/>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2" name="Straight Connector 11"/>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438400" y="1143000"/>
            <a:ext cx="6400800" cy="369332"/>
          </a:xfrm>
          <a:prstGeom prst="rect">
            <a:avLst/>
          </a:prstGeom>
          <a:noFill/>
        </p:spPr>
        <p:txBody>
          <a:bodyPr wrap="square" rtlCol="0">
            <a:spAutoFit/>
          </a:bodyPr>
          <a:lstStyle/>
          <a:p>
            <a:pPr fontAlgn="auto">
              <a:spcBef>
                <a:spcPts val="0"/>
              </a:spcBef>
              <a:spcAft>
                <a:spcPts val="0"/>
              </a:spcAft>
            </a:pPr>
            <a:endParaRPr lang="en-US" dirty="0">
              <a:solidFill>
                <a:prstClr val="black"/>
              </a:solidFill>
              <a:latin typeface="Calibri"/>
            </a:endParaRPr>
          </a:p>
        </p:txBody>
      </p:sp>
      <p:sp>
        <p:nvSpPr>
          <p:cNvPr id="15" name="TextBox 14"/>
          <p:cNvSpPr txBox="1"/>
          <p:nvPr userDrawn="1"/>
        </p:nvSpPr>
        <p:spPr>
          <a:xfrm>
            <a:off x="2819400" y="1066801"/>
            <a:ext cx="6172200" cy="4733604"/>
          </a:xfrm>
          <a:prstGeom prst="rect">
            <a:avLst/>
          </a:prstGeom>
          <a:noFill/>
        </p:spPr>
        <p:txBody>
          <a:bodyPr wrap="square" rtlCol="0">
            <a:spAutoFit/>
          </a:bodyPr>
          <a:lstStyle/>
          <a:p>
            <a:pPr fontAlgn="auto">
              <a:spcBef>
                <a:spcPct val="20000"/>
              </a:spcBef>
              <a:spcAft>
                <a:spcPts val="0"/>
              </a:spcAft>
              <a:buFont typeface="Arial" pitchFamily="34" charset="0"/>
              <a:buNone/>
            </a:pPr>
            <a:r>
              <a:rPr lang="en-US" sz="2800" b="1" dirty="0">
                <a:solidFill>
                  <a:srgbClr val="254061"/>
                </a:solidFill>
                <a:latin typeface="Calibri"/>
                <a:cs typeface="+mn-cs"/>
              </a:rPr>
              <a:t>Role of the Instructor</a:t>
            </a:r>
          </a:p>
          <a:p>
            <a:pPr marL="742950" lvl="1" indent="-285750" fontAlgn="auto">
              <a:spcBef>
                <a:spcPct val="20000"/>
              </a:spcBef>
              <a:spcAft>
                <a:spcPts val="0"/>
              </a:spcAft>
              <a:buFont typeface="Arial" pitchFamily="34" charset="0"/>
              <a:buChar char="•"/>
            </a:pPr>
            <a:r>
              <a:rPr lang="en-US" sz="2400" dirty="0">
                <a:solidFill>
                  <a:srgbClr val="4F81BD">
                    <a:lumMod val="50000"/>
                  </a:srgbClr>
                </a:solidFill>
                <a:latin typeface="Calibri"/>
                <a:cs typeface="+mn-cs"/>
              </a:rPr>
              <a:t>To help you obtain the skills and </a:t>
            </a:r>
            <a:br>
              <a:rPr lang="en-US" sz="2400" dirty="0">
                <a:solidFill>
                  <a:srgbClr val="4F81BD">
                    <a:lumMod val="50000"/>
                  </a:srgbClr>
                </a:solidFill>
                <a:latin typeface="Calibri"/>
                <a:cs typeface="+mn-cs"/>
              </a:rPr>
            </a:br>
            <a:r>
              <a:rPr lang="en-US" sz="2400" dirty="0">
                <a:solidFill>
                  <a:srgbClr val="4F81BD">
                    <a:lumMod val="50000"/>
                  </a:srgbClr>
                </a:solidFill>
                <a:latin typeface="Calibri"/>
                <a:cs typeface="+mn-cs"/>
              </a:rPr>
              <a:t>confidence to use MAGIC in your daily work</a:t>
            </a:r>
          </a:p>
          <a:p>
            <a:pPr fontAlgn="auto">
              <a:spcBef>
                <a:spcPct val="20000"/>
              </a:spcBef>
              <a:spcAft>
                <a:spcPts val="0"/>
              </a:spcAft>
              <a:buFont typeface="Arial" pitchFamily="34" charset="0"/>
              <a:buNone/>
            </a:pPr>
            <a:r>
              <a:rPr lang="en-US" sz="2800" b="1" dirty="0">
                <a:solidFill>
                  <a:srgbClr val="254061"/>
                </a:solidFill>
                <a:latin typeface="Calibri"/>
                <a:cs typeface="+mn-cs"/>
              </a:rPr>
              <a:t>Role of Assistant</a:t>
            </a:r>
          </a:p>
          <a:p>
            <a:pPr marL="742950" lvl="1" indent="-285750" fontAlgn="auto">
              <a:spcBef>
                <a:spcPct val="20000"/>
              </a:spcBef>
              <a:spcAft>
                <a:spcPts val="0"/>
              </a:spcAft>
              <a:buFont typeface="Arial" pitchFamily="34" charset="0"/>
              <a:buChar char="•"/>
            </a:pPr>
            <a:r>
              <a:rPr lang="en-US" sz="2400" dirty="0">
                <a:solidFill>
                  <a:srgbClr val="4F81BD">
                    <a:lumMod val="50000"/>
                  </a:srgbClr>
                </a:solidFill>
                <a:latin typeface="Calibri"/>
                <a:cs typeface="+mn-cs"/>
              </a:rPr>
              <a:t>To help the instructor by providing one-on-one assistance when needed</a:t>
            </a:r>
          </a:p>
          <a:p>
            <a:pPr fontAlgn="auto">
              <a:spcBef>
                <a:spcPct val="20000"/>
              </a:spcBef>
              <a:spcAft>
                <a:spcPts val="0"/>
              </a:spcAft>
              <a:buFont typeface="Arial" pitchFamily="34" charset="0"/>
              <a:buNone/>
            </a:pPr>
            <a:r>
              <a:rPr lang="en-US" sz="2800" b="1" dirty="0">
                <a:solidFill>
                  <a:srgbClr val="254061"/>
                </a:solidFill>
                <a:latin typeface="Calibri"/>
                <a:cs typeface="+mn-cs"/>
              </a:rPr>
              <a:t>Parking Lot</a:t>
            </a:r>
          </a:p>
          <a:p>
            <a:pPr marL="742950" lvl="1" indent="-285750" fontAlgn="auto">
              <a:spcBef>
                <a:spcPct val="20000"/>
              </a:spcBef>
              <a:spcAft>
                <a:spcPts val="0"/>
              </a:spcAft>
              <a:buFont typeface="Arial" pitchFamily="34" charset="0"/>
              <a:buChar char="•"/>
            </a:pPr>
            <a:r>
              <a:rPr lang="en-US" sz="2400" dirty="0">
                <a:solidFill>
                  <a:srgbClr val="4F81BD">
                    <a:lumMod val="50000"/>
                  </a:srgbClr>
                </a:solidFill>
                <a:latin typeface="Calibri"/>
                <a:cs typeface="+mn-cs"/>
              </a:rPr>
              <a:t>Used for items that cannot be </a:t>
            </a:r>
            <a:br>
              <a:rPr lang="en-US" sz="2400" dirty="0">
                <a:solidFill>
                  <a:srgbClr val="4F81BD">
                    <a:lumMod val="50000"/>
                  </a:srgbClr>
                </a:solidFill>
                <a:latin typeface="Calibri"/>
                <a:cs typeface="+mn-cs"/>
              </a:rPr>
            </a:br>
            <a:r>
              <a:rPr lang="en-US" sz="2400" dirty="0">
                <a:solidFill>
                  <a:srgbClr val="4F81BD">
                    <a:lumMod val="50000"/>
                  </a:srgbClr>
                </a:solidFill>
                <a:latin typeface="Calibri"/>
                <a:cs typeface="+mn-cs"/>
              </a:rPr>
              <a:t>addressed immediately or require </a:t>
            </a:r>
            <a:br>
              <a:rPr lang="en-US" sz="2400" dirty="0">
                <a:solidFill>
                  <a:srgbClr val="4F81BD">
                    <a:lumMod val="50000"/>
                  </a:srgbClr>
                </a:solidFill>
                <a:latin typeface="Calibri"/>
                <a:cs typeface="+mn-cs"/>
              </a:rPr>
            </a:br>
            <a:r>
              <a:rPr lang="en-US" sz="2400" dirty="0">
                <a:solidFill>
                  <a:srgbClr val="4F81BD">
                    <a:lumMod val="50000"/>
                  </a:srgbClr>
                </a:solidFill>
                <a:latin typeface="Calibri"/>
                <a:cs typeface="+mn-cs"/>
              </a:rPr>
              <a:t>clarification</a:t>
            </a:r>
            <a:endParaRPr lang="en-US" sz="1600" dirty="0">
              <a:solidFill>
                <a:prstClr val="black"/>
              </a:solidFill>
              <a:latin typeface="Calibri"/>
            </a:endParaRPr>
          </a:p>
        </p:txBody>
      </p:sp>
      <p:pic>
        <p:nvPicPr>
          <p:cNvPr id="16" name="Picture 6" descr="C:\Documents and Settings\GarberK\Local Settings\Temporary Internet Files\Content.IE5\4ZEXI87J\MP900407228[1].jpg"/>
          <p:cNvPicPr>
            <a:picLocks noChangeAspect="1" noChangeArrowheads="1"/>
          </p:cNvPicPr>
          <p:nvPr userDrawn="1"/>
        </p:nvPicPr>
        <p:blipFill>
          <a:blip r:embed="rId2" cstate="print"/>
          <a:srcRect/>
          <a:stretch>
            <a:fillRect/>
          </a:stretch>
        </p:blipFill>
        <p:spPr bwMode="auto">
          <a:xfrm>
            <a:off x="304801" y="1676400"/>
            <a:ext cx="2439591" cy="3657600"/>
          </a:xfrm>
          <a:prstGeom prst="rect">
            <a:avLst/>
          </a:prstGeom>
          <a:noFill/>
        </p:spPr>
      </p:pic>
      <p:sp>
        <p:nvSpPr>
          <p:cNvPr id="17" name="TextBox 16"/>
          <p:cNvSpPr txBox="1"/>
          <p:nvPr userDrawn="1"/>
        </p:nvSpPr>
        <p:spPr>
          <a:xfrm>
            <a:off x="571500" y="304801"/>
            <a:ext cx="8001000" cy="646331"/>
          </a:xfrm>
          <a:prstGeom prst="rect">
            <a:avLst/>
          </a:prstGeom>
          <a:noFill/>
        </p:spPr>
        <p:txBody>
          <a:bodyPr wrap="square" rtlCol="0">
            <a:spAutoFit/>
          </a:bodyPr>
          <a:lstStyle/>
          <a:p>
            <a:pPr algn="ctr" fontAlgn="auto">
              <a:spcBef>
                <a:spcPts val="0"/>
              </a:spcBef>
              <a:spcAft>
                <a:spcPts val="0"/>
              </a:spcAft>
            </a:pPr>
            <a:r>
              <a:rPr lang="en-US" sz="3600" b="1" dirty="0">
                <a:solidFill>
                  <a:srgbClr val="254061"/>
                </a:solidFill>
                <a:latin typeface="Arial" pitchFamily="34" charset="0"/>
                <a:cs typeface="Arial" pitchFamily="34" charset="0"/>
              </a:rPr>
              <a:t>Class Expectations</a:t>
            </a:r>
          </a:p>
        </p:txBody>
      </p:sp>
    </p:spTree>
    <p:extLst>
      <p:ext uri="{BB962C8B-B14F-4D97-AF65-F5344CB8AC3E}">
        <p14:creationId xmlns:p14="http://schemas.microsoft.com/office/powerpoint/2010/main" val="370206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cxnSp>
        <p:nvCxnSpPr>
          <p:cNvPr id="8" name="Straight Connector 7"/>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2" name="Straight Connector 11"/>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438400" y="1143000"/>
            <a:ext cx="6400800" cy="369332"/>
          </a:xfrm>
          <a:prstGeom prst="rect">
            <a:avLst/>
          </a:prstGeom>
          <a:noFill/>
        </p:spPr>
        <p:txBody>
          <a:bodyPr wrap="square" rtlCol="0">
            <a:spAutoFit/>
          </a:bodyPr>
          <a:lstStyle/>
          <a:p>
            <a:pPr fontAlgn="auto">
              <a:spcBef>
                <a:spcPts val="0"/>
              </a:spcBef>
              <a:spcAft>
                <a:spcPts val="0"/>
              </a:spcAft>
            </a:pPr>
            <a:endParaRPr lang="en-US" dirty="0">
              <a:solidFill>
                <a:prstClr val="black"/>
              </a:solidFill>
              <a:latin typeface="Calibri"/>
            </a:endParaRPr>
          </a:p>
        </p:txBody>
      </p:sp>
      <p:sp>
        <p:nvSpPr>
          <p:cNvPr id="15" name="TextBox 14"/>
          <p:cNvSpPr txBox="1"/>
          <p:nvPr userDrawn="1"/>
        </p:nvSpPr>
        <p:spPr>
          <a:xfrm>
            <a:off x="457200" y="1371601"/>
            <a:ext cx="8229600" cy="4778231"/>
          </a:xfrm>
          <a:prstGeom prst="rect">
            <a:avLst/>
          </a:prstGeom>
          <a:noFill/>
        </p:spPr>
        <p:txBody>
          <a:bodyPr wrap="square" rtlCol="0">
            <a:spAutoFit/>
          </a:bodyPr>
          <a:lstStyle/>
          <a:p>
            <a:pPr fontAlgn="auto">
              <a:spcBef>
                <a:spcPts val="0"/>
              </a:spcBef>
              <a:spcAft>
                <a:spcPts val="0"/>
              </a:spcAft>
            </a:pPr>
            <a:r>
              <a:rPr lang="en-US" sz="2800" dirty="0">
                <a:solidFill>
                  <a:srgbClr val="254061"/>
                </a:solidFill>
                <a:latin typeface="Calibri"/>
              </a:rPr>
              <a:t>Turn off or mute cell phones, </a:t>
            </a:r>
            <a:br>
              <a:rPr lang="en-US" sz="2800" dirty="0">
                <a:solidFill>
                  <a:srgbClr val="254061"/>
                </a:solidFill>
                <a:latin typeface="Calibri"/>
              </a:rPr>
            </a:br>
            <a:r>
              <a:rPr lang="en-US" sz="2800" dirty="0">
                <a:solidFill>
                  <a:srgbClr val="254061"/>
                </a:solidFill>
                <a:latin typeface="Calibri"/>
              </a:rPr>
              <a:t>and other electronic equipment</a:t>
            </a:r>
          </a:p>
          <a:p>
            <a:pPr fontAlgn="auto">
              <a:spcBef>
                <a:spcPts val="0"/>
              </a:spcBef>
              <a:spcAft>
                <a:spcPts val="0"/>
              </a:spcAft>
            </a:pPr>
            <a:endParaRPr lang="en-US" sz="2800" dirty="0">
              <a:solidFill>
                <a:srgbClr val="254061"/>
              </a:solidFill>
              <a:latin typeface="Calibri"/>
            </a:endParaRPr>
          </a:p>
          <a:p>
            <a:pPr marL="3951288" fontAlgn="auto">
              <a:spcBef>
                <a:spcPts val="0"/>
              </a:spcBef>
              <a:spcAft>
                <a:spcPts val="0"/>
              </a:spcAft>
            </a:pPr>
            <a:r>
              <a:rPr lang="en-US" sz="2800" dirty="0">
                <a:solidFill>
                  <a:srgbClr val="254061"/>
                </a:solidFill>
                <a:latin typeface="Calibri"/>
              </a:rPr>
              <a:t>Do not use the training computer for non-training purposes (access e-mail, surf the web)</a:t>
            </a:r>
          </a:p>
          <a:p>
            <a:pPr fontAlgn="auto">
              <a:spcBef>
                <a:spcPts val="0"/>
              </a:spcBef>
              <a:spcAft>
                <a:spcPts val="0"/>
              </a:spcAft>
            </a:pPr>
            <a:endParaRPr lang="en-US" sz="2800" dirty="0">
              <a:solidFill>
                <a:srgbClr val="254061"/>
              </a:solidFill>
              <a:latin typeface="Calibri"/>
            </a:endParaRPr>
          </a:p>
          <a:p>
            <a:pPr fontAlgn="auto">
              <a:spcBef>
                <a:spcPts val="0"/>
              </a:spcBef>
              <a:spcAft>
                <a:spcPts val="0"/>
              </a:spcAft>
            </a:pPr>
            <a:r>
              <a:rPr lang="en-US" sz="2800" dirty="0">
                <a:solidFill>
                  <a:srgbClr val="254061"/>
                </a:solidFill>
                <a:latin typeface="Calibri"/>
              </a:rPr>
              <a:t>Be on-time when returning </a:t>
            </a:r>
            <a:br>
              <a:rPr lang="en-US" sz="2800" dirty="0">
                <a:solidFill>
                  <a:srgbClr val="254061"/>
                </a:solidFill>
                <a:latin typeface="Calibri"/>
              </a:rPr>
            </a:br>
            <a:r>
              <a:rPr lang="en-US" sz="2800" dirty="0">
                <a:solidFill>
                  <a:srgbClr val="254061"/>
                </a:solidFill>
                <a:latin typeface="Calibri"/>
              </a:rPr>
              <a:t>from lunch and breaks </a:t>
            </a:r>
          </a:p>
          <a:p>
            <a:pPr fontAlgn="auto">
              <a:spcBef>
                <a:spcPts val="0"/>
              </a:spcBef>
              <a:spcAft>
                <a:spcPts val="0"/>
              </a:spcAft>
            </a:pPr>
            <a:endParaRPr lang="en-US" sz="1600" dirty="0">
              <a:solidFill>
                <a:srgbClr val="254061"/>
              </a:solidFill>
              <a:latin typeface="Calibri"/>
            </a:endParaRPr>
          </a:p>
        </p:txBody>
      </p:sp>
      <p:sp>
        <p:nvSpPr>
          <p:cNvPr id="17" name="TextBox 16"/>
          <p:cNvSpPr txBox="1"/>
          <p:nvPr userDrawn="1"/>
        </p:nvSpPr>
        <p:spPr>
          <a:xfrm>
            <a:off x="571500" y="304801"/>
            <a:ext cx="8001000" cy="646331"/>
          </a:xfrm>
          <a:prstGeom prst="rect">
            <a:avLst/>
          </a:prstGeom>
          <a:noFill/>
        </p:spPr>
        <p:txBody>
          <a:bodyPr wrap="square" rtlCol="0">
            <a:spAutoFit/>
          </a:bodyPr>
          <a:lstStyle/>
          <a:p>
            <a:pPr algn="ctr" fontAlgn="auto">
              <a:spcBef>
                <a:spcPts val="0"/>
              </a:spcBef>
              <a:spcAft>
                <a:spcPts val="0"/>
              </a:spcAft>
            </a:pPr>
            <a:r>
              <a:rPr lang="en-US" sz="3600" b="1" dirty="0">
                <a:solidFill>
                  <a:srgbClr val="254061"/>
                </a:solidFill>
                <a:latin typeface="Arial" pitchFamily="34" charset="0"/>
                <a:cs typeface="Arial" pitchFamily="34" charset="0"/>
              </a:rPr>
              <a:t>Be Considerate</a:t>
            </a:r>
          </a:p>
        </p:txBody>
      </p:sp>
      <p:pic>
        <p:nvPicPr>
          <p:cNvPr id="10" name="Picture 2" descr="C:\Documents and Settings\GarberK\Local Settings\Temporary Internet Files\Content.IE5\K2SS2WZZ\MC900434837[1].png"/>
          <p:cNvPicPr>
            <a:picLocks noChangeAspect="1" noChangeArrowheads="1"/>
          </p:cNvPicPr>
          <p:nvPr userDrawn="1"/>
        </p:nvPicPr>
        <p:blipFill>
          <a:blip r:embed="rId2" cstate="print"/>
          <a:srcRect/>
          <a:stretch>
            <a:fillRect/>
          </a:stretch>
        </p:blipFill>
        <p:spPr bwMode="auto">
          <a:xfrm>
            <a:off x="5791200" y="1143000"/>
            <a:ext cx="1600200" cy="1600200"/>
          </a:xfrm>
          <a:prstGeom prst="rect">
            <a:avLst/>
          </a:prstGeom>
          <a:noFill/>
        </p:spPr>
      </p:pic>
      <p:pic>
        <p:nvPicPr>
          <p:cNvPr id="14" name="Picture 19" descr="C:\Documents and Settings\GarberK\Local Settings\Temporary Internet Files\Content.IE5\4ZEXI87J\MP900433172[1].jpg"/>
          <p:cNvPicPr>
            <a:picLocks noChangeAspect="1" noChangeArrowheads="1"/>
          </p:cNvPicPr>
          <p:nvPr userDrawn="1"/>
        </p:nvPicPr>
        <p:blipFill>
          <a:blip r:embed="rId3" cstate="print"/>
          <a:srcRect l="12160" t="6250" r="12625" b="9375"/>
          <a:stretch>
            <a:fillRect/>
          </a:stretch>
        </p:blipFill>
        <p:spPr bwMode="auto">
          <a:xfrm>
            <a:off x="1447800" y="2400300"/>
            <a:ext cx="1828800" cy="2057400"/>
          </a:xfrm>
          <a:prstGeom prst="rect">
            <a:avLst/>
          </a:prstGeom>
          <a:noFill/>
        </p:spPr>
      </p:pic>
      <p:pic>
        <p:nvPicPr>
          <p:cNvPr id="18" name="Picture 20" descr="C:\Documents and Settings\GarberK\Local Settings\Temporary Internet Files\Content.IE5\0RTATX99\MP900400671[1].jpg"/>
          <p:cNvPicPr>
            <a:picLocks noChangeAspect="1" noChangeArrowheads="1"/>
          </p:cNvPicPr>
          <p:nvPr userDrawn="1"/>
        </p:nvPicPr>
        <p:blipFill>
          <a:blip r:embed="rId4" cstate="print"/>
          <a:srcRect/>
          <a:stretch>
            <a:fillRect/>
          </a:stretch>
        </p:blipFill>
        <p:spPr bwMode="auto">
          <a:xfrm>
            <a:off x="5562600" y="4648200"/>
            <a:ext cx="1447800" cy="1447800"/>
          </a:xfrm>
          <a:prstGeom prst="rect">
            <a:avLst/>
          </a:prstGeom>
          <a:noFill/>
        </p:spPr>
      </p:pic>
    </p:spTree>
    <p:extLst>
      <p:ext uri="{BB962C8B-B14F-4D97-AF65-F5344CB8AC3E}">
        <p14:creationId xmlns:p14="http://schemas.microsoft.com/office/powerpoint/2010/main" val="51441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3810000"/>
            <a:ext cx="4114800" cy="5334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800" baseline="0">
                <a:solidFill>
                  <a:srgbClr val="2540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Rectangle 38"/>
          <p:cNvSpPr>
            <a:spLocks noChangeArrowheads="1"/>
          </p:cNvSpPr>
          <p:nvPr userDrawn="1"/>
        </p:nvSpPr>
        <p:spPr bwMode="auto">
          <a:xfrm>
            <a:off x="0" y="0"/>
            <a:ext cx="4572000" cy="6858000"/>
          </a:xfrm>
          <a:prstGeom prst="rect">
            <a:avLst/>
          </a:prstGeom>
          <a:gradFill flip="none" rotWithShape="1">
            <a:gsLst>
              <a:gs pos="30000">
                <a:srgbClr val="336699">
                  <a:shade val="30000"/>
                  <a:satMod val="115000"/>
                </a:srgbClr>
              </a:gs>
              <a:gs pos="30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algn="ctr" fontAlgn="auto">
              <a:spcBef>
                <a:spcPts val="0"/>
              </a:spcBef>
              <a:spcAft>
                <a:spcPts val="0"/>
              </a:spcAft>
            </a:pPr>
            <a:endParaRPr kumimoji="1" lang="en-US" dirty="0">
              <a:solidFill>
                <a:prstClr val="black"/>
              </a:solidFill>
              <a:latin typeface="Times New Roman" pitchFamily="18" charset="0"/>
            </a:endParaRPr>
          </a:p>
        </p:txBody>
      </p:sp>
      <p:pic>
        <p:nvPicPr>
          <p:cNvPr id="8" name="Picture 42" descr="magnolia"/>
          <p:cNvPicPr>
            <a:picLocks noChangeAspect="1" noChangeArrowheads="1"/>
          </p:cNvPicPr>
          <p:nvPr userDrawn="1"/>
        </p:nvPicPr>
        <p:blipFill>
          <a:blip r:embed="rId2" cstate="print"/>
          <a:srcRect/>
          <a:stretch>
            <a:fillRect/>
          </a:stretch>
        </p:blipFill>
        <p:spPr bwMode="auto">
          <a:xfrm>
            <a:off x="304800" y="152400"/>
            <a:ext cx="4061639" cy="914400"/>
          </a:xfrm>
          <a:prstGeom prst="rect">
            <a:avLst/>
          </a:prstGeom>
          <a:noFill/>
        </p:spPr>
      </p:pic>
      <p:sp>
        <p:nvSpPr>
          <p:cNvPr id="9" name="AutoShape 43"/>
          <p:cNvSpPr>
            <a:spLocks noChangeArrowheads="1"/>
          </p:cNvSpPr>
          <p:nvPr userDrawn="1"/>
        </p:nvSpPr>
        <p:spPr bwMode="auto">
          <a:xfrm>
            <a:off x="685800" y="1219200"/>
            <a:ext cx="8458200" cy="1905000"/>
          </a:xfrm>
          <a:prstGeom prst="roundRect">
            <a:avLst>
              <a:gd name="adj" fmla="val 50000"/>
            </a:avLst>
          </a:prstGeom>
          <a:solidFill>
            <a:schemeClr val="bg1"/>
          </a:solidFill>
          <a:ln w="9525">
            <a:solidFill>
              <a:schemeClr val="bg1"/>
            </a:solidFill>
            <a:round/>
            <a:headEnd/>
            <a:tailEnd/>
          </a:ln>
          <a:effec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pPr>
            <a:endParaRPr kumimoji="1" lang="en-US" sz="4000" cap="all" dirty="0">
              <a:ln w="0"/>
              <a:solidFill>
                <a:srgbClr val="4F81BD">
                  <a:lumMod val="75000"/>
                </a:srgbClr>
              </a:solidFill>
              <a:effectLst>
                <a:reflection blurRad="12700" stA="50000" endPos="50000" dist="5000" dir="5400000" sy="-100000" rotWithShape="0"/>
              </a:effectLst>
              <a:latin typeface="Calibri"/>
              <a:cs typeface="Arial" pitchFamily="34" charset="0"/>
            </a:endParaRPr>
          </a:p>
        </p:txBody>
      </p:sp>
      <p:pic>
        <p:nvPicPr>
          <p:cNvPr id="10" name="Picture 45" descr="DFA logo"/>
          <p:cNvPicPr>
            <a:picLocks noChangeAspect="1" noChangeArrowheads="1"/>
          </p:cNvPicPr>
          <p:nvPr userDrawn="1"/>
        </p:nvPicPr>
        <p:blipFill>
          <a:blip r:embed="rId3" cstate="print"/>
          <a:srcRect/>
          <a:stretch>
            <a:fillRect/>
          </a:stretch>
        </p:blipFill>
        <p:spPr bwMode="auto">
          <a:xfrm>
            <a:off x="6248401" y="6149789"/>
            <a:ext cx="1384300" cy="582952"/>
          </a:xfrm>
          <a:prstGeom prst="rect">
            <a:avLst/>
          </a:prstGeom>
          <a:noFill/>
        </p:spPr>
      </p:pic>
      <p:sp>
        <p:nvSpPr>
          <p:cNvPr id="18" name="Date Placeholder 3"/>
          <p:cNvSpPr txBox="1">
            <a:spLocks/>
          </p:cNvSpPr>
          <p:nvPr userDrawn="1"/>
        </p:nvSpPr>
        <p:spPr>
          <a:xfrm>
            <a:off x="4800600" y="6248400"/>
            <a:ext cx="43434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fld id="{4F3C6DCF-1A1F-487E-BA7D-81DF98F845BA}" type="datetime1">
              <a:rPr lang="en-US" sz="1000" smtClean="0">
                <a:solidFill>
                  <a:srgbClr val="4F81BD">
                    <a:lumMod val="75000"/>
                  </a:srgbClr>
                </a:solidFill>
              </a:rPr>
              <a:pPr fontAlgn="auto">
                <a:spcBef>
                  <a:spcPts val="0"/>
                </a:spcBef>
                <a:spcAft>
                  <a:spcPts val="0"/>
                </a:spcAft>
                <a:defRPr/>
              </a:pPr>
              <a:t>9/25/2024</a:t>
            </a:fld>
            <a:r>
              <a:rPr lang="en-US" sz="1000" dirty="0">
                <a:solidFill>
                  <a:srgbClr val="4F81BD">
                    <a:lumMod val="75000"/>
                  </a:srgbClr>
                </a:solidFill>
              </a:rPr>
              <a:t> </a:t>
            </a:r>
            <a:r>
              <a:rPr lang="en-US" dirty="0">
                <a:solidFill>
                  <a:srgbClr val="4F81BD">
                    <a:lumMod val="75000"/>
                  </a:srgbClr>
                </a:solidFill>
              </a:rPr>
              <a:t>                                              </a:t>
            </a:r>
            <a:r>
              <a:rPr lang="en-US" sz="1000" dirty="0">
                <a:solidFill>
                  <a:srgbClr val="4F81BD">
                    <a:lumMod val="75000"/>
                  </a:srgbClr>
                </a:solidFill>
              </a:rPr>
              <a:t>Slide </a:t>
            </a:r>
            <a:fld id="{1577C8B9-60CB-4A0E-AA99-3CA2397DB2EF}" type="slidenum">
              <a:rPr lang="en-US" sz="1000" smtClean="0">
                <a:solidFill>
                  <a:srgbClr val="4F81BD">
                    <a:lumMod val="75000"/>
                  </a:srgbClr>
                </a:solidFill>
              </a:rPr>
              <a:pPr fontAlgn="auto">
                <a:spcBef>
                  <a:spcPts val="0"/>
                </a:spcBef>
                <a:spcAft>
                  <a:spcPts val="0"/>
                </a:spcAft>
                <a:defRPr/>
              </a:pPr>
              <a:t>‹#›</a:t>
            </a:fld>
            <a:endParaRPr lang="en-US" sz="1000" dirty="0">
              <a:solidFill>
                <a:srgbClr val="4F81BD">
                  <a:lumMod val="75000"/>
                </a:srgbClr>
              </a:solidFill>
            </a:endParaRPr>
          </a:p>
        </p:txBody>
      </p:sp>
      <p:sp>
        <p:nvSpPr>
          <p:cNvPr id="11" name="Title 1"/>
          <p:cNvSpPr>
            <a:spLocks noGrp="1"/>
          </p:cNvSpPr>
          <p:nvPr>
            <p:ph type="title"/>
          </p:nvPr>
        </p:nvSpPr>
        <p:spPr>
          <a:xfrm>
            <a:off x="1143000" y="1317812"/>
            <a:ext cx="8001000" cy="1676400"/>
          </a:xfrm>
          <a:prstGeom prst="rect">
            <a:avLst/>
          </a:prstGeom>
        </p:spPr>
        <p:txBody>
          <a:bodyPr/>
          <a:lstStyle>
            <a:lvl1pPr>
              <a:defRPr sz="3600" b="1">
                <a:solidFill>
                  <a:srgbClr val="254061"/>
                </a:solidFill>
                <a:latin typeface="Arial" pitchFamily="34" charset="0"/>
                <a:cs typeface="Arial" pitchFamily="34" charset="0"/>
              </a:defRPr>
            </a:lvl1pPr>
          </a:lstStyle>
          <a:p>
            <a:r>
              <a:rPr lang="en-US" dirty="0"/>
              <a:t>Click to edit Master title style</a:t>
            </a:r>
          </a:p>
        </p:txBody>
      </p:sp>
      <p:pic>
        <p:nvPicPr>
          <p:cNvPr id="12" name="Picture 11" descr="Blue_Gold_Magic_Star_2.gif"/>
          <p:cNvPicPr>
            <a:picLocks noChangeAspect="1"/>
          </p:cNvPicPr>
          <p:nvPr userDrawn="1"/>
        </p:nvPicPr>
        <p:blipFill>
          <a:blip r:embed="rId4" cstate="print"/>
          <a:stretch>
            <a:fillRect/>
          </a:stretch>
        </p:blipFill>
        <p:spPr>
          <a:xfrm>
            <a:off x="990601" y="5029200"/>
            <a:ext cx="2828825" cy="1295400"/>
          </a:xfrm>
          <a:prstGeom prst="rect">
            <a:avLst/>
          </a:prstGeom>
        </p:spPr>
      </p:pic>
      <p:cxnSp>
        <p:nvCxnSpPr>
          <p:cNvPr id="17" name="Straight Connector 16"/>
          <p:cNvCxnSpPr/>
          <p:nvPr userDrawn="1"/>
        </p:nvCxnSpPr>
        <p:spPr>
          <a:xfrm>
            <a:off x="0" y="43434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33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143001"/>
            <a:ext cx="8229600" cy="4839729"/>
          </a:xfrm>
          <a:prstGeom prst="rect">
            <a:avLst/>
          </a:prstGeom>
        </p:spPr>
        <p:txBody>
          <a:bodyPr/>
          <a:lstStyle>
            <a:lvl1pPr marL="0" indent="0">
              <a:buNone/>
              <a:defRPr b="1">
                <a:solidFill>
                  <a:srgbClr val="254061"/>
                </a:solidFill>
              </a:defRPr>
            </a:lvl1pPr>
            <a:lvl2pPr>
              <a:buFont typeface="Arial" pitchFamily="34" charset="0"/>
              <a:buChar char="•"/>
              <a:defRPr>
                <a:solidFill>
                  <a:schemeClr val="accent1">
                    <a:lumMod val="50000"/>
                  </a:schemeClr>
                </a:solidFill>
              </a:defRPr>
            </a:lvl2pPr>
            <a:lvl3pPr>
              <a:buFont typeface="Wingdings" pitchFamily="2" charset="2"/>
              <a:buChar cha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0" y="152400"/>
            <a:ext cx="8153400" cy="838200"/>
          </a:xfrm>
          <a:prstGeom prst="rect">
            <a:avLst/>
          </a:prstGeom>
          <a:ln cmpd="sng">
            <a:solidFill>
              <a:schemeClr val="bg1"/>
            </a:solidFill>
          </a:ln>
        </p:spPr>
        <p:txBody>
          <a:bodyPr/>
          <a:lstStyle>
            <a:lvl1pPr>
              <a:defRPr sz="3600" b="1">
                <a:solidFill>
                  <a:schemeClr val="accent1">
                    <a:lumMod val="50000"/>
                  </a:schemeClr>
                </a:solidFill>
                <a:latin typeface="Arial" pitchFamily="34" charset="0"/>
                <a:cs typeface="Arial" pitchFamily="34" charset="0"/>
              </a:defRPr>
            </a:lvl1pPr>
          </a:lstStyle>
          <a:p>
            <a:endParaRPr lang="en-US" dirty="0"/>
          </a:p>
        </p:txBody>
      </p:sp>
      <p:cxnSp>
        <p:nvCxnSpPr>
          <p:cNvPr id="8" name="Straight Connector 7"/>
          <p:cNvCxnSpPr/>
          <p:nvPr userDrawn="1"/>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userDrawn="1"/>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Date Placeholder 3"/>
          <p:cNvSpPr txBox="1">
            <a:spLocks/>
          </p:cNvSpPr>
          <p:nvPr userDrawn="1"/>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fontAlgn="auto">
              <a:spcBef>
                <a:spcPts val="0"/>
              </a:spcBef>
              <a:spcAft>
                <a:spcPts val="0"/>
              </a:spcAft>
              <a:defRPr/>
            </a:pPr>
            <a:r>
              <a:rPr lang="en-US" sz="1000" dirty="0">
                <a:solidFill>
                  <a:prstClr val="white"/>
                </a:solidFill>
              </a:rPr>
              <a:t>   </a:t>
            </a:r>
            <a:fld id="{4F3C6DCF-1A1F-487E-BA7D-81DF98F845BA}" type="datetime1">
              <a:rPr lang="en-US" sz="1000" smtClean="0">
                <a:solidFill>
                  <a:prstClr val="white"/>
                </a:solidFill>
              </a:rPr>
              <a:pPr fontAlgn="auto">
                <a:spcBef>
                  <a:spcPts val="0"/>
                </a:spcBef>
                <a:spcAft>
                  <a:spcPts val="0"/>
                </a:spcAft>
                <a:defRPr/>
              </a:pPr>
              <a:t>9/25/2024</a:t>
            </a:fld>
            <a:r>
              <a:rPr lang="en-US" sz="1000" dirty="0">
                <a:solidFill>
                  <a:prstClr val="white"/>
                </a:solidFill>
              </a:rPr>
              <a:t> </a:t>
            </a:r>
            <a:r>
              <a:rPr lang="en-US" dirty="0">
                <a:solidFill>
                  <a:prstClr val="white"/>
                </a:solidFill>
              </a:rPr>
              <a:t> 					                  		          </a:t>
            </a:r>
            <a:r>
              <a:rPr lang="en-US" sz="1000" dirty="0">
                <a:solidFill>
                  <a:prstClr val="white"/>
                </a:solidFill>
              </a:rPr>
              <a:t>Slide </a:t>
            </a:r>
            <a:fld id="{1577C8B9-60CB-4A0E-AA99-3CA2397DB2EF}" type="slidenum">
              <a:rPr lang="en-US" sz="1000" smtClean="0">
                <a:solidFill>
                  <a:prstClr val="white"/>
                </a:solidFill>
              </a:rPr>
              <a:pPr fontAlgn="auto">
                <a:spcBef>
                  <a:spcPts val="0"/>
                </a:spcBef>
                <a:spcAft>
                  <a:spcPts val="0"/>
                </a:spcAft>
                <a:defRPr/>
              </a:pPr>
              <a:t>‹#›</a:t>
            </a:fld>
            <a:endParaRPr lang="en-US" sz="1000" dirty="0">
              <a:solidFill>
                <a:prstClr val="white"/>
              </a:solidFill>
            </a:endParaRPr>
          </a:p>
        </p:txBody>
      </p:sp>
      <p:cxnSp>
        <p:nvCxnSpPr>
          <p:cNvPr id="12" name="Straight Connector 11"/>
          <p:cNvCxnSpPr/>
          <p:nvPr userDrawn="1"/>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41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9231746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3657674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876800" y="3810000"/>
            <a:ext cx="3657600" cy="533400"/>
          </a:xfrm>
        </p:spPr>
        <p:txBody>
          <a:bodyPr/>
          <a:lstStyle/>
          <a:p>
            <a:pPr algn="r"/>
            <a:endParaRPr lang="en-US" dirty="0"/>
          </a:p>
        </p:txBody>
      </p:sp>
      <p:sp>
        <p:nvSpPr>
          <p:cNvPr id="5" name="Title 4"/>
          <p:cNvSpPr>
            <a:spLocks noGrp="1"/>
          </p:cNvSpPr>
          <p:nvPr>
            <p:ph type="title"/>
          </p:nvPr>
        </p:nvSpPr>
        <p:spPr>
          <a:xfrm>
            <a:off x="1143000" y="1676401"/>
            <a:ext cx="7391400" cy="1317812"/>
          </a:xfrm>
        </p:spPr>
        <p:txBody>
          <a:bodyPr>
            <a:normAutofit fontScale="90000"/>
          </a:bodyPr>
          <a:lstStyle/>
          <a:p>
            <a:pPr algn="r"/>
            <a:r>
              <a:rPr lang="en-US" dirty="0"/>
              <a:t>Contracts / PO Process </a:t>
            </a:r>
            <a:br>
              <a:rPr lang="en-US" dirty="0"/>
            </a:br>
            <a:r>
              <a:rPr lang="en-US" dirty="0"/>
              <a:t>for CMPA Training</a:t>
            </a:r>
            <a:br>
              <a:rPr lang="en-US" dirty="0"/>
            </a:br>
            <a:br>
              <a:rPr lang="en-US" dirty="0"/>
            </a:br>
            <a:endParaRPr lang="en-US" dirty="0"/>
          </a:p>
        </p:txBody>
      </p:sp>
    </p:spTree>
    <p:extLst>
      <p:ext uri="{BB962C8B-B14F-4D97-AF65-F5344CB8AC3E}">
        <p14:creationId xmlns:p14="http://schemas.microsoft.com/office/powerpoint/2010/main" val="2294863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lvl="1"/>
            <a:r>
              <a:rPr lang="en" dirty="0"/>
              <a:t>The Agency Buyer Manager Approval is the first in the sequence of approval steps.</a:t>
            </a:r>
          </a:p>
          <a:p>
            <a:pPr marL="0" lvl="1" indent="0">
              <a:buNone/>
            </a:pPr>
            <a:endParaRPr lang="en" dirty="0"/>
          </a:p>
          <a:p>
            <a:pPr marL="285750" lvl="1"/>
            <a:r>
              <a:rPr lang="en" dirty="0"/>
              <a:t>Various Approvals apply depending upon approval threshold and the contract amount.</a:t>
            </a:r>
          </a:p>
          <a:p>
            <a:pPr marL="0" lvl="1" indent="0">
              <a:buNone/>
            </a:pPr>
            <a:endParaRPr lang="en" dirty="0"/>
          </a:p>
          <a:p>
            <a:pPr marL="285750" lvl="1"/>
            <a:r>
              <a:rPr lang="en" dirty="0"/>
              <a:t>If the Buyer Manager creates the contract, this level of approval does not apply.</a:t>
            </a:r>
          </a:p>
          <a:p>
            <a:pPr marL="0" lvl="1" indent="0">
              <a:buNone/>
            </a:pPr>
            <a:endParaRPr lang="en" dirty="0"/>
          </a:p>
        </p:txBody>
      </p:sp>
      <p:sp>
        <p:nvSpPr>
          <p:cNvPr id="3" name="Title 2"/>
          <p:cNvSpPr>
            <a:spLocks noGrp="1"/>
          </p:cNvSpPr>
          <p:nvPr>
            <p:ph type="title"/>
          </p:nvPr>
        </p:nvSpPr>
        <p:spPr/>
        <p:txBody>
          <a:bodyPr/>
          <a:lstStyle/>
          <a:p>
            <a:r>
              <a:rPr lang="en-US" dirty="0"/>
              <a:t>Agency Buyer Manager Approval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687330"/>
          </a:xfrm>
        </p:spPr>
        <p:txBody>
          <a:bodyPr/>
          <a:lstStyle/>
          <a:p>
            <a:pPr marL="285750" lvl="1"/>
            <a:r>
              <a:rPr lang="en" dirty="0"/>
              <a:t>Oversight approvers include OPSCR, OPTFM, ITS, SPB, and AG.</a:t>
            </a:r>
          </a:p>
          <a:p>
            <a:pPr marL="0" lvl="1" indent="0">
              <a:buNone/>
            </a:pPr>
            <a:endParaRPr lang="en" dirty="0"/>
          </a:p>
          <a:p>
            <a:pPr marL="285750" lvl="1"/>
            <a:r>
              <a:rPr lang="en" dirty="0"/>
              <a:t>In some cases, there could be multiple levels of approval.</a:t>
            </a:r>
          </a:p>
          <a:p>
            <a:pPr marL="0" lvl="1" indent="0">
              <a:buNone/>
            </a:pPr>
            <a:endParaRPr lang="en" dirty="0"/>
          </a:p>
          <a:p>
            <a:pPr marL="285750" lvl="1"/>
            <a:r>
              <a:rPr lang="en" dirty="0"/>
              <a:t>If additional approval is needed besides Oversight Approval, manually add an Ad-Hoc Approver.</a:t>
            </a:r>
          </a:p>
        </p:txBody>
      </p:sp>
      <p:sp>
        <p:nvSpPr>
          <p:cNvPr id="3" name="Title 2"/>
          <p:cNvSpPr>
            <a:spLocks noGrp="1"/>
          </p:cNvSpPr>
          <p:nvPr>
            <p:ph type="title"/>
          </p:nvPr>
        </p:nvSpPr>
        <p:spPr/>
        <p:txBody>
          <a:bodyPr/>
          <a:lstStyle/>
          <a:p>
            <a:r>
              <a:rPr lang="en-US" dirty="0"/>
              <a:t>Oversight Approval</a:t>
            </a:r>
          </a:p>
        </p:txBody>
      </p:sp>
    </p:spTree>
    <p:extLst>
      <p:ext uri="{BB962C8B-B14F-4D97-AF65-F5344CB8AC3E}">
        <p14:creationId xmlns:p14="http://schemas.microsoft.com/office/powerpoint/2010/main" val="88058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Agencies can obtain Offline or Board Approval and record it on the contract.</a:t>
            </a:r>
          </a:p>
          <a:p>
            <a:pPr lvl="1"/>
            <a:r>
              <a:rPr lang="en-US" dirty="0"/>
              <a:t>Agency/Board Approvals are manually set to ‘Approved’ with the Approval Date.</a:t>
            </a:r>
          </a:p>
        </p:txBody>
      </p:sp>
      <p:sp>
        <p:nvSpPr>
          <p:cNvPr id="3" name="Title 2"/>
          <p:cNvSpPr>
            <a:spLocks noGrp="1"/>
          </p:cNvSpPr>
          <p:nvPr>
            <p:ph type="title"/>
          </p:nvPr>
        </p:nvSpPr>
        <p:spPr/>
        <p:txBody>
          <a:bodyPr/>
          <a:lstStyle/>
          <a:p>
            <a:r>
              <a:rPr lang="en-US" dirty="0"/>
              <a:t>Offline Approvals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200400"/>
            <a:ext cx="59436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47800" y="5029200"/>
            <a:ext cx="5334000" cy="819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16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Tracking tab contains the following:</a:t>
            </a:r>
          </a:p>
          <a:p>
            <a:pPr marL="457200" indent="-457200">
              <a:buFont typeface="Arial" panose="020B0604020202020204" pitchFamily="34" charset="0"/>
              <a:buChar char="•"/>
            </a:pPr>
            <a:r>
              <a:rPr lang="en-US" sz="2800" dirty="0"/>
              <a:t>History</a:t>
            </a:r>
          </a:p>
          <a:p>
            <a:pPr marL="457200" indent="-457200">
              <a:buFont typeface="Arial" panose="020B0604020202020204" pitchFamily="34" charset="0"/>
              <a:buChar char="•"/>
            </a:pPr>
            <a:r>
              <a:rPr lang="en-US" sz="2800" dirty="0"/>
              <a:t>Status</a:t>
            </a:r>
          </a:p>
          <a:p>
            <a:pPr marL="457200" indent="-457200">
              <a:buFont typeface="Arial" panose="020B0604020202020204" pitchFamily="34" charset="0"/>
              <a:buChar char="•"/>
            </a:pPr>
            <a:r>
              <a:rPr lang="en-US" sz="2800" dirty="0"/>
              <a:t>Version Overview</a:t>
            </a:r>
          </a:p>
          <a:p>
            <a:pPr marL="457200" indent="-457200">
              <a:buFont typeface="Arial" panose="020B0604020202020204" pitchFamily="34" charset="0"/>
              <a:buChar char="•"/>
            </a:pPr>
            <a:r>
              <a:rPr lang="en-US" sz="2800" dirty="0"/>
              <a:t>Change Documents</a:t>
            </a:r>
          </a:p>
        </p:txBody>
      </p:sp>
      <p:sp>
        <p:nvSpPr>
          <p:cNvPr id="3" name="Title 2"/>
          <p:cNvSpPr>
            <a:spLocks noGrp="1"/>
          </p:cNvSpPr>
          <p:nvPr>
            <p:ph type="title"/>
          </p:nvPr>
        </p:nvSpPr>
        <p:spPr/>
        <p:txBody>
          <a:bodyPr/>
          <a:lstStyle/>
          <a:p>
            <a:r>
              <a:rPr lang="en-US" dirty="0"/>
              <a:t>Tracking Tab</a:t>
            </a:r>
          </a:p>
        </p:txBody>
      </p:sp>
      <p:pic>
        <p:nvPicPr>
          <p:cNvPr id="6" name="Picture 5"/>
          <p:cNvPicPr>
            <a:picLocks noChangeAspect="1"/>
          </p:cNvPicPr>
          <p:nvPr/>
        </p:nvPicPr>
        <p:blipFill>
          <a:blip r:embed="rId3"/>
          <a:stretch>
            <a:fillRect/>
          </a:stretch>
        </p:blipFill>
        <p:spPr>
          <a:xfrm>
            <a:off x="4038600" y="1957770"/>
            <a:ext cx="4724400" cy="4024960"/>
          </a:xfrm>
          <a:prstGeom prst="rect">
            <a:avLst/>
          </a:prstGeom>
        </p:spPr>
      </p:pic>
      <p:sp>
        <p:nvSpPr>
          <p:cNvPr id="4" name="Rectangle 3"/>
          <p:cNvSpPr/>
          <p:nvPr/>
        </p:nvSpPr>
        <p:spPr>
          <a:xfrm>
            <a:off x="8026467" y="1941598"/>
            <a:ext cx="751773" cy="2288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stretch>
            <a:fillRect/>
          </a:stretch>
        </p:blipFill>
        <p:spPr>
          <a:xfrm>
            <a:off x="4123978" y="3352273"/>
            <a:ext cx="780356" cy="249958"/>
          </a:xfrm>
          <a:prstGeom prst="rect">
            <a:avLst/>
          </a:prstGeom>
        </p:spPr>
      </p:pic>
      <p:pic>
        <p:nvPicPr>
          <p:cNvPr id="7" name="Picture 6"/>
          <p:cNvPicPr>
            <a:picLocks noChangeAspect="1"/>
          </p:cNvPicPr>
          <p:nvPr/>
        </p:nvPicPr>
        <p:blipFill>
          <a:blip r:embed="rId5"/>
          <a:stretch>
            <a:fillRect/>
          </a:stretch>
        </p:blipFill>
        <p:spPr>
          <a:xfrm>
            <a:off x="4107180" y="2173667"/>
            <a:ext cx="780356" cy="249958"/>
          </a:xfrm>
          <a:prstGeom prst="rect">
            <a:avLst/>
          </a:prstGeom>
        </p:spPr>
      </p:pic>
      <p:pic>
        <p:nvPicPr>
          <p:cNvPr id="8" name="Picture 7"/>
          <p:cNvPicPr>
            <a:picLocks noChangeAspect="1"/>
          </p:cNvPicPr>
          <p:nvPr/>
        </p:nvPicPr>
        <p:blipFill>
          <a:blip r:embed="rId5"/>
          <a:stretch>
            <a:fillRect/>
          </a:stretch>
        </p:blipFill>
        <p:spPr>
          <a:xfrm>
            <a:off x="4107180" y="4046450"/>
            <a:ext cx="780356" cy="313455"/>
          </a:xfrm>
          <a:prstGeom prst="rect">
            <a:avLst/>
          </a:prstGeom>
        </p:spPr>
      </p:pic>
      <p:pic>
        <p:nvPicPr>
          <p:cNvPr id="9" name="Picture 8"/>
          <p:cNvPicPr>
            <a:picLocks noChangeAspect="1"/>
          </p:cNvPicPr>
          <p:nvPr/>
        </p:nvPicPr>
        <p:blipFill>
          <a:blip r:embed="rId5"/>
          <a:stretch>
            <a:fillRect/>
          </a:stretch>
        </p:blipFill>
        <p:spPr>
          <a:xfrm>
            <a:off x="4154458" y="5096436"/>
            <a:ext cx="874742" cy="3513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Certain events can trigger alerts:</a:t>
            </a:r>
          </a:p>
          <a:p>
            <a:pPr lvl="1"/>
            <a:r>
              <a:rPr lang="en-US" dirty="0"/>
              <a:t>The contract is about to expire.</a:t>
            </a:r>
          </a:p>
          <a:p>
            <a:pPr lvl="1"/>
            <a:r>
              <a:rPr lang="en-US" dirty="0"/>
              <a:t>The release quantity is approaching the Target Quantity for a contract.</a:t>
            </a:r>
          </a:p>
          <a:p>
            <a:pPr lvl="1"/>
            <a:r>
              <a:rPr lang="en-US" dirty="0"/>
              <a:t>The Release Value is approaching the Target Value </a:t>
            </a:r>
            <a:br>
              <a:rPr lang="en-US" dirty="0"/>
            </a:br>
            <a:r>
              <a:rPr lang="en-US" dirty="0"/>
              <a:t>(at both Header and Item level) for a contract.</a:t>
            </a:r>
          </a:p>
          <a:p>
            <a:r>
              <a:rPr lang="en-US" dirty="0"/>
              <a:t>		</a:t>
            </a:r>
            <a:r>
              <a:rPr lang="en-US" u="sng" dirty="0"/>
              <a:t>NOTE</a:t>
            </a:r>
            <a:r>
              <a:rPr lang="en-US" dirty="0"/>
              <a:t>:  Alerts go to all users of the    		Purchase Group regardless of the 		function.</a:t>
            </a:r>
          </a:p>
          <a:p>
            <a:endParaRPr lang="en-US" dirty="0"/>
          </a:p>
        </p:txBody>
      </p:sp>
      <p:sp>
        <p:nvSpPr>
          <p:cNvPr id="3" name="Title 2"/>
          <p:cNvSpPr>
            <a:spLocks noGrp="1"/>
          </p:cNvSpPr>
          <p:nvPr>
            <p:ph type="title"/>
          </p:nvPr>
        </p:nvSpPr>
        <p:spPr/>
        <p:txBody>
          <a:bodyPr/>
          <a:lstStyle/>
          <a:p>
            <a:r>
              <a:rPr lang="en-US" dirty="0"/>
              <a:t>Contract Alerts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9241"/>
            <a:ext cx="8229600" cy="4839729"/>
          </a:xfrm>
        </p:spPr>
        <p:txBody>
          <a:bodyPr/>
          <a:lstStyle/>
          <a:p>
            <a:r>
              <a:rPr lang="en-US" dirty="0"/>
              <a:t>When creating a contract with Distributors or Fulfillment Vendors, the Partner Grouping Schema must be identified at the point the Contract Type is selected.</a:t>
            </a:r>
          </a:p>
        </p:txBody>
      </p:sp>
      <p:sp>
        <p:nvSpPr>
          <p:cNvPr id="3" name="Title 2"/>
          <p:cNvSpPr>
            <a:spLocks noGrp="1"/>
          </p:cNvSpPr>
          <p:nvPr>
            <p:ph type="title"/>
          </p:nvPr>
        </p:nvSpPr>
        <p:spPr>
          <a:ln>
            <a:noFill/>
          </a:ln>
        </p:spPr>
        <p:txBody>
          <a:bodyPr/>
          <a:lstStyle/>
          <a:p>
            <a:r>
              <a:rPr lang="en-US" dirty="0"/>
              <a:t>Distributor/Fulfillment Contract</a:t>
            </a:r>
          </a:p>
        </p:txBody>
      </p:sp>
      <p:pic>
        <p:nvPicPr>
          <p:cNvPr id="1026" name="Picture 2"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1" y="3352801"/>
            <a:ext cx="5487099"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4191000" y="4419600"/>
            <a:ext cx="1219200" cy="228600"/>
          </a:xfrm>
          <a:prstGeom prst="rect">
            <a:avLst/>
          </a:prstGeom>
          <a:no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9346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Distributors and Fulfillment Vendors are added to the contract under the Header Partner functions</a:t>
            </a:r>
          </a:p>
        </p:txBody>
      </p:sp>
      <p:sp>
        <p:nvSpPr>
          <p:cNvPr id="3" name="Title 2"/>
          <p:cNvSpPr>
            <a:spLocks noGrp="1"/>
          </p:cNvSpPr>
          <p:nvPr>
            <p:ph type="title"/>
          </p:nvPr>
        </p:nvSpPr>
        <p:spPr>
          <a:ln>
            <a:noFill/>
          </a:ln>
        </p:spPr>
        <p:txBody>
          <a:bodyPr/>
          <a:lstStyle/>
          <a:p>
            <a:r>
              <a:rPr lang="en-US" dirty="0"/>
              <a:t>Distributor/Fulfillment Contract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184" y="2862264"/>
            <a:ext cx="8032416"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612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Distributor/Fulfillment Contracts</a:t>
            </a:r>
          </a:p>
        </p:txBody>
      </p:sp>
      <p:sp>
        <p:nvSpPr>
          <p:cNvPr id="5" name="Content Placeholder 4"/>
          <p:cNvSpPr>
            <a:spLocks noGrp="1"/>
          </p:cNvSpPr>
          <p:nvPr>
            <p:ph idx="1"/>
          </p:nvPr>
        </p:nvSpPr>
        <p:spPr/>
        <p:txBody>
          <a:bodyPr/>
          <a:lstStyle/>
          <a:p>
            <a:r>
              <a:rPr lang="en-US" dirty="0"/>
              <a:t>If the vendor on the contract can also fulfill the orders, the Prime Supplier Flag must be checked.  </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971801"/>
            <a:ext cx="6019800" cy="246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43000" y="4953000"/>
            <a:ext cx="2743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8254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PO’s referencing service contract lines</a:t>
            </a:r>
          </a:p>
          <a:p>
            <a:r>
              <a:rPr lang="en-US" dirty="0"/>
              <a:t>	Display effect on release value</a:t>
            </a:r>
          </a:p>
          <a:p>
            <a:r>
              <a:rPr lang="en-US" dirty="0"/>
              <a:t>	Reducing line item amount</a:t>
            </a:r>
          </a:p>
          <a:p>
            <a:r>
              <a:rPr lang="en-US" dirty="0"/>
              <a:t>	Cancelling PO’s</a:t>
            </a:r>
          </a:p>
          <a:p>
            <a:r>
              <a:rPr lang="en-US" dirty="0"/>
              <a:t>	Explain PO Close processing</a:t>
            </a:r>
          </a:p>
          <a:p>
            <a:r>
              <a:rPr lang="en-US" dirty="0"/>
              <a:t>Direct Invoices</a:t>
            </a:r>
          </a:p>
          <a:p>
            <a:r>
              <a:rPr lang="en-US" dirty="0"/>
              <a:t>	Display effect on release value</a:t>
            </a:r>
          </a:p>
        </p:txBody>
      </p:sp>
      <p:sp>
        <p:nvSpPr>
          <p:cNvPr id="3" name="Title 2"/>
          <p:cNvSpPr>
            <a:spLocks noGrp="1"/>
          </p:cNvSpPr>
          <p:nvPr>
            <p:ph type="title"/>
          </p:nvPr>
        </p:nvSpPr>
        <p:spPr/>
        <p:txBody>
          <a:bodyPr/>
          <a:lstStyle/>
          <a:p>
            <a:r>
              <a:rPr lang="en-US" dirty="0"/>
              <a:t>CONTRACT SPEND</a:t>
            </a:r>
          </a:p>
        </p:txBody>
      </p:sp>
    </p:spTree>
    <p:extLst>
      <p:ext uri="{BB962C8B-B14F-4D97-AF65-F5344CB8AC3E}">
        <p14:creationId xmlns:p14="http://schemas.microsoft.com/office/powerpoint/2010/main" val="236664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When creating the PO with a contract line item, you can select Contract from the Add Item list.</a:t>
            </a:r>
          </a:p>
          <a:p>
            <a:pPr lvl="1"/>
            <a:r>
              <a:rPr lang="en-US" sz="2000" b="1" dirty="0"/>
              <a:t>The search options related to Contract</a:t>
            </a:r>
            <a:r>
              <a:rPr lang="en-US" sz="2000" dirty="0"/>
              <a:t>:</a:t>
            </a:r>
          </a:p>
          <a:p>
            <a:pPr lvl="2"/>
            <a:r>
              <a:rPr lang="en-US" dirty="0"/>
              <a:t>Contract name or number</a:t>
            </a:r>
          </a:p>
          <a:p>
            <a:pPr lvl="2"/>
            <a:r>
              <a:rPr lang="en-US" dirty="0"/>
              <a:t>Supplier</a:t>
            </a:r>
          </a:p>
          <a:p>
            <a:pPr lvl="2"/>
            <a:r>
              <a:rPr lang="en-US" dirty="0"/>
              <a:t>Product</a:t>
            </a:r>
          </a:p>
          <a:p>
            <a:pPr lvl="2"/>
            <a:r>
              <a:rPr lang="en-US" dirty="0"/>
              <a:t>Product Category </a:t>
            </a:r>
          </a:p>
          <a:p>
            <a:pPr lvl="1"/>
            <a:r>
              <a:rPr lang="en-US" sz="2000" b="1" dirty="0"/>
              <a:t>Search results displays a list of all contracts valid for the search criteria</a:t>
            </a:r>
          </a:p>
          <a:p>
            <a:r>
              <a:rPr lang="en-US" sz="2400" dirty="0"/>
              <a:t>Purchase Orders should be created for all items with a contract, even if the items do not require a PO.  This will allow for posting of the final invoice payment after the contract has expired.</a:t>
            </a:r>
          </a:p>
          <a:p>
            <a:pPr lvl="1">
              <a:buNone/>
            </a:pPr>
            <a:endParaRPr lang="en-US" dirty="0"/>
          </a:p>
          <a:p>
            <a:pPr lvl="1"/>
            <a:endParaRPr lang="en-US" dirty="0"/>
          </a:p>
          <a:p>
            <a:pPr lvl="2"/>
            <a:endParaRPr lang="en-US" dirty="0"/>
          </a:p>
        </p:txBody>
      </p:sp>
      <p:sp>
        <p:nvSpPr>
          <p:cNvPr id="3" name="Title 2"/>
          <p:cNvSpPr>
            <a:spLocks noGrp="1"/>
          </p:cNvSpPr>
          <p:nvPr>
            <p:ph type="title"/>
          </p:nvPr>
        </p:nvSpPr>
        <p:spPr/>
        <p:txBody>
          <a:bodyPr/>
          <a:lstStyle/>
          <a:p>
            <a:r>
              <a:rPr lang="en-US" dirty="0"/>
              <a:t>Contract Items on POs</a:t>
            </a:r>
          </a:p>
        </p:txBody>
      </p:sp>
    </p:spTree>
    <p:extLst>
      <p:ext uri="{BB962C8B-B14F-4D97-AF65-F5344CB8AC3E}">
        <p14:creationId xmlns:p14="http://schemas.microsoft.com/office/powerpoint/2010/main" val="275927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81000" y="3852690"/>
            <a:ext cx="8229600" cy="734044"/>
          </a:xfrm>
        </p:spPr>
        <p:txBody>
          <a:bodyPr/>
          <a:lstStyle/>
          <a:p>
            <a:r>
              <a:rPr lang="en-US" sz="2000" b="0" dirty="0"/>
              <a:t>To </a:t>
            </a:r>
            <a:r>
              <a:rPr lang="en-US" sz="2000" dirty="0"/>
              <a:t>create</a:t>
            </a:r>
            <a:r>
              <a:rPr lang="en-US" sz="2000" b="0" dirty="0"/>
              <a:t> an Contract, click on the </a:t>
            </a:r>
            <a:r>
              <a:rPr lang="en-US" sz="2000" dirty="0"/>
              <a:t>Contract link</a:t>
            </a:r>
            <a:r>
              <a:rPr lang="en-US" sz="2000" b="0" dirty="0"/>
              <a:t>. </a:t>
            </a:r>
          </a:p>
          <a:p>
            <a:r>
              <a:rPr lang="en-US" sz="2000" b="0" dirty="0"/>
              <a:t>To </a:t>
            </a:r>
            <a:r>
              <a:rPr lang="en-US" sz="2000" dirty="0"/>
              <a:t>search</a:t>
            </a:r>
            <a:r>
              <a:rPr lang="en-US" sz="2000" b="0" dirty="0"/>
              <a:t> for an existing Contract, click on the </a:t>
            </a:r>
            <a:r>
              <a:rPr lang="en-US" sz="2000" dirty="0"/>
              <a:t>Contract icon</a:t>
            </a:r>
            <a:r>
              <a:rPr lang="en-US" sz="2000" b="0" dirty="0"/>
              <a:t>.</a:t>
            </a:r>
          </a:p>
        </p:txBody>
      </p:sp>
      <p:sp>
        <p:nvSpPr>
          <p:cNvPr id="3" name="Title 2"/>
          <p:cNvSpPr>
            <a:spLocks noGrp="1"/>
          </p:cNvSpPr>
          <p:nvPr>
            <p:ph type="title"/>
          </p:nvPr>
        </p:nvSpPr>
        <p:spPr/>
        <p:txBody>
          <a:bodyPr>
            <a:normAutofit/>
          </a:bodyPr>
          <a:lstStyle/>
          <a:p>
            <a:r>
              <a:rPr lang="en-US" sz="4400" dirty="0">
                <a:latin typeface="+mn-lt"/>
                <a:ea typeface="Yu Gothic UI Semilight" panose="020B0400000000000000" pitchFamily="34" charset="-128"/>
                <a:cs typeface="Adobe Devanagari" panose="02040503050201020203" pitchFamily="18" charset="0"/>
              </a:rPr>
              <a:t>Basic Navigation</a:t>
            </a:r>
          </a:p>
        </p:txBody>
      </p:sp>
      <p:pic>
        <p:nvPicPr>
          <p:cNvPr id="13" name="Picture 12"/>
          <p:cNvPicPr>
            <a:picLocks noChangeAspect="1"/>
          </p:cNvPicPr>
          <p:nvPr/>
        </p:nvPicPr>
        <p:blipFill>
          <a:blip r:embed="rId3"/>
          <a:stretch>
            <a:fillRect/>
          </a:stretch>
        </p:blipFill>
        <p:spPr>
          <a:xfrm>
            <a:off x="2463395" y="1729136"/>
            <a:ext cx="4195011" cy="1908585"/>
          </a:xfrm>
          <a:prstGeom prst="rect">
            <a:avLst/>
          </a:prstGeom>
          <a:ln>
            <a:noFill/>
          </a:ln>
          <a:effectLst>
            <a:outerShdw blurRad="190500" algn="tl" rotWithShape="0">
              <a:srgbClr val="000000">
                <a:alpha val="70000"/>
              </a:srgbClr>
            </a:outerShdw>
          </a:effectLst>
        </p:spPr>
      </p:pic>
      <p:sp>
        <p:nvSpPr>
          <p:cNvPr id="16" name="Content Placeholder 14"/>
          <p:cNvSpPr txBox="1">
            <a:spLocks/>
          </p:cNvSpPr>
          <p:nvPr/>
        </p:nvSpPr>
        <p:spPr>
          <a:xfrm>
            <a:off x="381000" y="1147144"/>
            <a:ext cx="8483600" cy="734044"/>
          </a:xfrm>
          <a:prstGeom prst="rect">
            <a:avLst/>
          </a:prstGeom>
        </p:spPr>
        <p:txBody>
          <a:bodyPr/>
          <a:lstStyle>
            <a:lvl1pPr marL="342900" indent="-342900" algn="l" defTabSz="914400" rtl="0" eaLnBrk="1" latinLnBrk="0" hangingPunct="1">
              <a:spcBef>
                <a:spcPct val="20000"/>
              </a:spcBef>
              <a:buFont typeface="Arial" pitchFamily="34" charset="0"/>
              <a:buNone/>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b="0" dirty="0"/>
              <a:t>Select the </a:t>
            </a:r>
            <a:r>
              <a:rPr lang="en-US" sz="2200" dirty="0"/>
              <a:t>Procurement</a:t>
            </a:r>
            <a:r>
              <a:rPr lang="en-US" sz="2200" b="0" dirty="0"/>
              <a:t> tab and then click on </a:t>
            </a:r>
            <a:r>
              <a:rPr lang="en-US" sz="2200" dirty="0"/>
              <a:t>Procurement Work Center</a:t>
            </a:r>
            <a:r>
              <a:rPr lang="en-US" sz="2200" b="0" dirty="0"/>
              <a:t>. </a:t>
            </a:r>
          </a:p>
        </p:txBody>
      </p:sp>
      <p:sp>
        <p:nvSpPr>
          <p:cNvPr id="17" name="Rectangle 16"/>
          <p:cNvSpPr/>
          <p:nvPr/>
        </p:nvSpPr>
        <p:spPr>
          <a:xfrm>
            <a:off x="3144492" y="3130825"/>
            <a:ext cx="1769165" cy="2385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1523999" y="4586734"/>
            <a:ext cx="6537325" cy="1585466"/>
          </a:xfrm>
          <a:prstGeom prst="rect">
            <a:avLst/>
          </a:prstGeom>
        </p:spPr>
      </p:pic>
    </p:spTree>
    <p:extLst>
      <p:ext uri="{BB962C8B-B14F-4D97-AF65-F5344CB8AC3E}">
        <p14:creationId xmlns:p14="http://schemas.microsoft.com/office/powerpoint/2010/main" val="263988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98462" y="2428875"/>
            <a:ext cx="2752725" cy="2076450"/>
          </a:xfrm>
          <a:prstGeom prst="rect">
            <a:avLst/>
          </a:prstGeom>
        </p:spPr>
      </p:pic>
      <p:sp>
        <p:nvSpPr>
          <p:cNvPr id="3" name="Title 2"/>
          <p:cNvSpPr>
            <a:spLocks noGrp="1"/>
          </p:cNvSpPr>
          <p:nvPr>
            <p:ph type="title"/>
          </p:nvPr>
        </p:nvSpPr>
        <p:spPr/>
        <p:txBody>
          <a:bodyPr/>
          <a:lstStyle/>
          <a:p>
            <a:r>
              <a:rPr lang="en-US" dirty="0"/>
              <a:t>Contract Items on POs</a:t>
            </a:r>
          </a:p>
        </p:txBody>
      </p:sp>
      <p:pic>
        <p:nvPicPr>
          <p:cNvPr id="6" name="Picture 5"/>
          <p:cNvPicPr>
            <a:picLocks noChangeAspect="1"/>
          </p:cNvPicPr>
          <p:nvPr/>
        </p:nvPicPr>
        <p:blipFill>
          <a:blip r:embed="rId4"/>
          <a:stretch>
            <a:fillRect/>
          </a:stretch>
        </p:blipFill>
        <p:spPr>
          <a:xfrm>
            <a:off x="3952875" y="2295525"/>
            <a:ext cx="4953001" cy="2800350"/>
          </a:xfrm>
          <a:prstGeom prst="rect">
            <a:avLst/>
          </a:prstGeom>
        </p:spPr>
      </p:pic>
      <p:sp>
        <p:nvSpPr>
          <p:cNvPr id="9" name="Rectangle 8"/>
          <p:cNvSpPr/>
          <p:nvPr/>
        </p:nvSpPr>
        <p:spPr>
          <a:xfrm>
            <a:off x="5410200" y="3011487"/>
            <a:ext cx="685800"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52875" y="4492625"/>
            <a:ext cx="390525"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276600" y="3429000"/>
            <a:ext cx="6096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886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57200" y="1598135"/>
            <a:ext cx="8229600" cy="3930017"/>
          </a:xfrm>
          <a:prstGeom prst="rect">
            <a:avLst/>
          </a:prstGeom>
        </p:spPr>
      </p:pic>
      <p:sp>
        <p:nvSpPr>
          <p:cNvPr id="3" name="Title 2"/>
          <p:cNvSpPr>
            <a:spLocks noGrp="1"/>
          </p:cNvSpPr>
          <p:nvPr>
            <p:ph type="title"/>
          </p:nvPr>
        </p:nvSpPr>
        <p:spPr/>
        <p:txBody>
          <a:bodyPr/>
          <a:lstStyle/>
          <a:p>
            <a:r>
              <a:rPr lang="en-US" dirty="0"/>
              <a:t>Contract Items on POs</a:t>
            </a:r>
          </a:p>
        </p:txBody>
      </p:sp>
      <p:cxnSp>
        <p:nvCxnSpPr>
          <p:cNvPr id="6" name="Straight Arrow Connector 5"/>
          <p:cNvCxnSpPr/>
          <p:nvPr/>
        </p:nvCxnSpPr>
        <p:spPr>
          <a:xfrm>
            <a:off x="76200" y="4343400"/>
            <a:ext cx="3810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291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Contract Items on POs</a:t>
            </a:r>
          </a:p>
        </p:txBody>
      </p:sp>
      <p:pic>
        <p:nvPicPr>
          <p:cNvPr id="6" name="Content Placeholder 5"/>
          <p:cNvPicPr>
            <a:picLocks noGrp="1" noChangeAspect="1"/>
          </p:cNvPicPr>
          <p:nvPr>
            <p:ph idx="1"/>
          </p:nvPr>
        </p:nvPicPr>
        <p:blipFill>
          <a:blip r:embed="rId3"/>
          <a:stretch>
            <a:fillRect/>
          </a:stretch>
        </p:blipFill>
        <p:spPr>
          <a:xfrm>
            <a:off x="457200" y="1402792"/>
            <a:ext cx="8229600" cy="4320703"/>
          </a:xfrm>
          <a:prstGeom prst="rect">
            <a:avLst/>
          </a:prstGeom>
        </p:spPr>
      </p:pic>
      <p:sp>
        <p:nvSpPr>
          <p:cNvPr id="7" name="Rectangle 6"/>
          <p:cNvSpPr/>
          <p:nvPr/>
        </p:nvSpPr>
        <p:spPr>
          <a:xfrm>
            <a:off x="8001000" y="5562600"/>
            <a:ext cx="381000" cy="1608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040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400" dirty="0">
                <a:latin typeface="+mn-lt"/>
                <a:ea typeface="Yu Gothic UI Semilight" panose="020B0400000000000000" pitchFamily="34" charset="-128"/>
                <a:cs typeface="Adobe Devanagari" panose="02040503050201020203" pitchFamily="18" charset="0"/>
              </a:rPr>
              <a:t>DEMO</a:t>
            </a:r>
          </a:p>
        </p:txBody>
      </p:sp>
      <p:sp>
        <p:nvSpPr>
          <p:cNvPr id="3" name="Content Placeholder 2"/>
          <p:cNvSpPr>
            <a:spLocks noGrp="1"/>
          </p:cNvSpPr>
          <p:nvPr>
            <p:ph idx="1"/>
          </p:nvPr>
        </p:nvSpPr>
        <p:spPr>
          <a:xfrm>
            <a:off x="419100" y="1320800"/>
            <a:ext cx="8229600" cy="4814332"/>
          </a:xfrm>
        </p:spPr>
        <p:txBody>
          <a:bodyPr/>
          <a:lstStyle/>
          <a:p>
            <a:pPr>
              <a:spcBef>
                <a:spcPts val="0"/>
              </a:spcBef>
            </a:pPr>
            <a:r>
              <a:rPr lang="en-US" sz="4000" dirty="0"/>
              <a:t>Demonstration of the </a:t>
            </a:r>
          </a:p>
          <a:p>
            <a:pPr>
              <a:spcBef>
                <a:spcPts val="0"/>
              </a:spcBef>
            </a:pPr>
            <a:r>
              <a:rPr lang="en-US" sz="4000" dirty="0"/>
              <a:t>Contract Creation and PO Creation Process</a:t>
            </a:r>
          </a:p>
          <a:p>
            <a:pPr>
              <a:spcBef>
                <a:spcPts val="0"/>
              </a:spcBef>
            </a:pPr>
            <a:endParaRPr lang="en-US" sz="4000" dirty="0"/>
          </a:p>
        </p:txBody>
      </p:sp>
      <p:pic>
        <p:nvPicPr>
          <p:cNvPr id="5" name="Picture 4" descr="3D - Powerpoint Backgrounds, Free PPT Backgroun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8100" y="2771981"/>
            <a:ext cx="4484203" cy="3363152"/>
          </a:xfrm>
          <a:prstGeom prst="rect">
            <a:avLst/>
          </a:prstGeom>
        </p:spPr>
      </p:pic>
    </p:spTree>
    <p:extLst>
      <p:ext uri="{BB962C8B-B14F-4D97-AF65-F5344CB8AC3E}">
        <p14:creationId xmlns:p14="http://schemas.microsoft.com/office/powerpoint/2010/main" val="4165588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a:p>
            <a:endParaRPr lang="en-US" dirty="0"/>
          </a:p>
          <a:p>
            <a:endParaRPr lang="en-US" dirty="0"/>
          </a:p>
        </p:txBody>
      </p:sp>
      <p:sp>
        <p:nvSpPr>
          <p:cNvPr id="4" name="Title 3"/>
          <p:cNvSpPr>
            <a:spLocks noGrp="1"/>
          </p:cNvSpPr>
          <p:nvPr>
            <p:ph type="title"/>
          </p:nvPr>
        </p:nvSpPr>
        <p:spPr/>
        <p:txBody>
          <a:bodyPr/>
          <a:lstStyle/>
          <a:p>
            <a:r>
              <a:rPr lang="en-US" dirty="0"/>
              <a:t>Questions</a:t>
            </a:r>
          </a:p>
        </p:txBody>
      </p:sp>
      <p:pic>
        <p:nvPicPr>
          <p:cNvPr id="3" name="Picture 2"/>
          <p:cNvPicPr>
            <a:picLocks noChangeAspect="1"/>
          </p:cNvPicPr>
          <p:nvPr/>
        </p:nvPicPr>
        <p:blipFill>
          <a:blip r:embed="rId3"/>
          <a:stretch>
            <a:fillRect/>
          </a:stretch>
        </p:blipFill>
        <p:spPr>
          <a:xfrm>
            <a:off x="2133600" y="990600"/>
            <a:ext cx="4419600" cy="5253573"/>
          </a:xfrm>
          <a:prstGeom prst="rect">
            <a:avLst/>
          </a:prstGeom>
        </p:spPr>
      </p:pic>
    </p:spTree>
    <p:extLst>
      <p:ext uri="{BB962C8B-B14F-4D97-AF65-F5344CB8AC3E}">
        <p14:creationId xmlns:p14="http://schemas.microsoft.com/office/powerpoint/2010/main" val="968165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endParaRPr lang="en-US" dirty="0"/>
          </a:p>
          <a:p>
            <a:pPr marL="0" indent="0"/>
            <a:r>
              <a:rPr lang="en-US" dirty="0"/>
              <a:t>Go to the MMRS section of the DFA website for the latest Customer Support information.</a:t>
            </a:r>
            <a:endParaRPr lang="en-US" sz="2800" dirty="0"/>
          </a:p>
        </p:txBody>
      </p:sp>
      <p:sp>
        <p:nvSpPr>
          <p:cNvPr id="3" name="Title 2"/>
          <p:cNvSpPr>
            <a:spLocks noGrp="1"/>
          </p:cNvSpPr>
          <p:nvPr>
            <p:ph type="title"/>
          </p:nvPr>
        </p:nvSpPr>
        <p:spPr/>
        <p:txBody>
          <a:bodyPr/>
          <a:lstStyle/>
          <a:p>
            <a:r>
              <a:rPr lang="en-US" dirty="0"/>
              <a:t>Support Information</a:t>
            </a:r>
          </a:p>
        </p:txBody>
      </p:sp>
      <p:pic>
        <p:nvPicPr>
          <p:cNvPr id="8198" name="Picture 6" descr="http://static.guim.co.uk/sys-images/Education/Pix/pictures/2012/8/15/1345047104421/Help-Support-Advice-Assis-010.jpg"/>
          <p:cNvPicPr>
            <a:picLocks noChangeAspect="1" noChangeArrowheads="1"/>
          </p:cNvPicPr>
          <p:nvPr/>
        </p:nvPicPr>
        <p:blipFill>
          <a:blip r:embed="rId3" cstate="print"/>
          <a:srcRect l="5581" r="19070"/>
          <a:stretch>
            <a:fillRect/>
          </a:stretch>
        </p:blipFill>
        <p:spPr bwMode="auto">
          <a:xfrm>
            <a:off x="3429000" y="3537727"/>
            <a:ext cx="2286000" cy="1820333"/>
          </a:xfrm>
          <a:prstGeom prst="rect">
            <a:avLst/>
          </a:prstGeom>
          <a:noFill/>
        </p:spPr>
      </p:pic>
    </p:spTree>
    <p:extLst>
      <p:ext uri="{BB962C8B-B14F-4D97-AF65-F5344CB8AC3E}">
        <p14:creationId xmlns:p14="http://schemas.microsoft.com/office/powerpoint/2010/main" val="245735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dirty="0"/>
              <a:t>The following are Contract Types used in MAGIC:</a:t>
            </a:r>
          </a:p>
        </p:txBody>
      </p:sp>
      <p:sp>
        <p:nvSpPr>
          <p:cNvPr id="3" name="Title 2"/>
          <p:cNvSpPr>
            <a:spLocks noGrp="1"/>
          </p:cNvSpPr>
          <p:nvPr>
            <p:ph type="title"/>
          </p:nvPr>
        </p:nvSpPr>
        <p:spPr/>
        <p:txBody>
          <a:bodyPr/>
          <a:lstStyle/>
          <a:p>
            <a:r>
              <a:rPr lang="en-US" dirty="0"/>
              <a:t>Contract Types</a:t>
            </a:r>
          </a:p>
        </p:txBody>
      </p:sp>
      <p:graphicFrame>
        <p:nvGraphicFramePr>
          <p:cNvPr id="6" name="Content Placeholder 3"/>
          <p:cNvGraphicFramePr>
            <a:graphicFrameLocks/>
          </p:cNvGraphicFramePr>
          <p:nvPr>
            <p:extLst>
              <p:ext uri="{D42A27DB-BD31-4B8C-83A1-F6EECF244321}">
                <p14:modId xmlns:p14="http://schemas.microsoft.com/office/powerpoint/2010/main" val="2335362550"/>
              </p:ext>
            </p:extLst>
          </p:nvPr>
        </p:nvGraphicFramePr>
        <p:xfrm>
          <a:off x="590550" y="1861359"/>
          <a:ext cx="7886700" cy="4115086"/>
        </p:xfrm>
        <a:graphic>
          <a:graphicData uri="http://schemas.openxmlformats.org/drawingml/2006/table">
            <a:tbl>
              <a:tblPr firstRow="1" bandRow="1">
                <a:tableStyleId>{5C22544A-7EE6-4342-B048-85BDC9FD1C3A}</a:tableStyleId>
              </a:tblPr>
              <a:tblGrid>
                <a:gridCol w="2380888">
                  <a:extLst>
                    <a:ext uri="{9D8B030D-6E8A-4147-A177-3AD203B41FA5}">
                      <a16:colId xmlns:a16="http://schemas.microsoft.com/office/drawing/2014/main" val="20000"/>
                    </a:ext>
                  </a:extLst>
                </a:gridCol>
                <a:gridCol w="5505812">
                  <a:extLst>
                    <a:ext uri="{9D8B030D-6E8A-4147-A177-3AD203B41FA5}">
                      <a16:colId xmlns:a16="http://schemas.microsoft.com/office/drawing/2014/main" val="20001"/>
                    </a:ext>
                  </a:extLst>
                </a:gridCol>
              </a:tblGrid>
              <a:tr h="444151">
                <a:tc>
                  <a:txBody>
                    <a:bodyPr/>
                    <a:lstStyle/>
                    <a:p>
                      <a:r>
                        <a:rPr lang="en-US" sz="2400" dirty="0"/>
                        <a:t>Contract Types</a:t>
                      </a: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Description</a:t>
                      </a:r>
                    </a:p>
                  </a:txBody>
                  <a:tcPr marT="45733" marB="45733"/>
                </a:tc>
                <a:extLst>
                  <a:ext uri="{0D108BD9-81ED-4DB2-BD59-A6C34878D82A}">
                    <a16:rowId xmlns:a16="http://schemas.microsoft.com/office/drawing/2014/main" val="10000"/>
                  </a:ext>
                </a:extLst>
              </a:tr>
              <a:tr h="355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CNTR</a:t>
                      </a: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General</a:t>
                      </a:r>
                      <a:r>
                        <a:rPr lang="en-US" sz="1800" baseline="0" dirty="0">
                          <a:solidFill>
                            <a:schemeClr val="accent1">
                              <a:lumMod val="50000"/>
                            </a:schemeClr>
                          </a:solidFill>
                        </a:rPr>
                        <a:t> Purchasing </a:t>
                      </a:r>
                      <a:endParaRPr lang="en-US" sz="1800" dirty="0">
                        <a:solidFill>
                          <a:schemeClr val="accent1">
                            <a:lumMod val="50000"/>
                          </a:schemeClr>
                        </a:solidFill>
                      </a:endParaRPr>
                    </a:p>
                  </a:txBody>
                  <a:tcPr marT="45733" marB="45733"/>
                </a:tc>
                <a:extLst>
                  <a:ext uri="{0D108BD9-81ED-4DB2-BD59-A6C34878D82A}">
                    <a16:rowId xmlns:a16="http://schemas.microsoft.com/office/drawing/2014/main" val="10001"/>
                  </a:ext>
                </a:extLst>
              </a:tr>
              <a:tr h="355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SOLC</a:t>
                      </a: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1">
                              <a:lumMod val="50000"/>
                            </a:schemeClr>
                          </a:solidFill>
                          <a:latin typeface="+mn-lt"/>
                          <a:ea typeface="+mn-ea"/>
                          <a:cs typeface="+mn-cs"/>
                        </a:rPr>
                        <a:t>CNTR/Oversight  </a:t>
                      </a:r>
                      <a:r>
                        <a:rPr lang="en-US" sz="1800" kern="1200" dirty="0" err="1">
                          <a:solidFill>
                            <a:schemeClr val="accent1">
                              <a:lumMod val="50000"/>
                            </a:schemeClr>
                          </a:solidFill>
                          <a:latin typeface="+mn-lt"/>
                          <a:ea typeface="+mn-ea"/>
                          <a:cs typeface="+mn-cs"/>
                        </a:rPr>
                        <a:t>Appr</a:t>
                      </a:r>
                      <a:endParaRPr lang="en-US" sz="1800" kern="1200" dirty="0">
                        <a:solidFill>
                          <a:schemeClr val="accent1">
                            <a:lumMod val="50000"/>
                          </a:schemeClr>
                        </a:solidFill>
                        <a:latin typeface="+mn-lt"/>
                        <a:ea typeface="+mn-ea"/>
                        <a:cs typeface="+mn-cs"/>
                      </a:endParaRPr>
                    </a:p>
                  </a:txBody>
                  <a:tcPr marT="45733" marB="45733"/>
                </a:tc>
                <a:extLst>
                  <a:ext uri="{0D108BD9-81ED-4DB2-BD59-A6C34878D82A}">
                    <a16:rowId xmlns:a16="http://schemas.microsoft.com/office/drawing/2014/main" val="10002"/>
                  </a:ext>
                </a:extLst>
              </a:tr>
              <a:tr h="355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EMEC</a:t>
                      </a: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1">
                              <a:lumMod val="50000"/>
                            </a:schemeClr>
                          </a:solidFill>
                          <a:latin typeface="+mn-lt"/>
                          <a:ea typeface="+mn-ea"/>
                          <a:cs typeface="+mn-cs"/>
                        </a:rPr>
                        <a:t>Emergency Contract</a:t>
                      </a:r>
                    </a:p>
                  </a:txBody>
                  <a:tcPr marT="45733" marB="45733"/>
                </a:tc>
                <a:extLst>
                  <a:ext uri="{0D108BD9-81ED-4DB2-BD59-A6C34878D82A}">
                    <a16:rowId xmlns:a16="http://schemas.microsoft.com/office/drawing/2014/main" val="10003"/>
                  </a:ext>
                </a:extLst>
              </a:tr>
              <a:tr h="355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LSAG</a:t>
                      </a: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Legal Services</a:t>
                      </a:r>
                    </a:p>
                  </a:txBody>
                  <a:tcPr marT="45733" marB="45733"/>
                </a:tc>
                <a:extLst>
                  <a:ext uri="{0D108BD9-81ED-4DB2-BD59-A6C34878D82A}">
                    <a16:rowId xmlns:a16="http://schemas.microsoft.com/office/drawing/2014/main" val="10004"/>
                  </a:ext>
                </a:extLst>
              </a:tr>
              <a:tr h="355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SWCT</a:t>
                      </a: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Statewide Contract</a:t>
                      </a:r>
                    </a:p>
                  </a:txBody>
                  <a:tcPr marT="45733" marB="45733"/>
                </a:tc>
                <a:extLst>
                  <a:ext uri="{0D108BD9-81ED-4DB2-BD59-A6C34878D82A}">
                    <a16:rowId xmlns:a16="http://schemas.microsoft.com/office/drawing/2014/main" val="10005"/>
                  </a:ext>
                </a:extLst>
              </a:tr>
              <a:tr h="355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EPLC</a:t>
                      </a: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Express</a:t>
                      </a:r>
                      <a:r>
                        <a:rPr lang="en-US" sz="1800" baseline="0" dirty="0">
                          <a:solidFill>
                            <a:schemeClr val="accent1">
                              <a:lumMod val="50000"/>
                            </a:schemeClr>
                          </a:solidFill>
                        </a:rPr>
                        <a:t> Products List</a:t>
                      </a:r>
                      <a:endParaRPr lang="en-US" sz="1800" dirty="0">
                        <a:solidFill>
                          <a:schemeClr val="accent1">
                            <a:lumMod val="50000"/>
                          </a:schemeClr>
                        </a:solidFill>
                      </a:endParaRPr>
                    </a:p>
                  </a:txBody>
                  <a:tcPr marT="45733" marB="45733"/>
                </a:tc>
                <a:extLst>
                  <a:ext uri="{0D108BD9-81ED-4DB2-BD59-A6C34878D82A}">
                    <a16:rowId xmlns:a16="http://schemas.microsoft.com/office/drawing/2014/main" val="10006"/>
                  </a:ext>
                </a:extLst>
              </a:tr>
              <a:tr h="355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BRCT</a:t>
                      </a: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BRICKS</a:t>
                      </a:r>
                      <a:r>
                        <a:rPr lang="en-US" sz="1800" baseline="0" dirty="0">
                          <a:solidFill>
                            <a:schemeClr val="accent1">
                              <a:lumMod val="50000"/>
                            </a:schemeClr>
                          </a:solidFill>
                        </a:rPr>
                        <a:t> Construction</a:t>
                      </a:r>
                      <a:endParaRPr lang="en-US" sz="1800" dirty="0">
                        <a:solidFill>
                          <a:schemeClr val="accent1">
                            <a:lumMod val="50000"/>
                          </a:schemeClr>
                        </a:solidFill>
                      </a:endParaRPr>
                    </a:p>
                  </a:txBody>
                  <a:tcPr marT="45733" marB="45733"/>
                </a:tc>
                <a:extLst>
                  <a:ext uri="{0D108BD9-81ED-4DB2-BD59-A6C34878D82A}">
                    <a16:rowId xmlns:a16="http://schemas.microsoft.com/office/drawing/2014/main" val="10007"/>
                  </a:ext>
                </a:extLst>
              </a:tr>
              <a:tr h="355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BRLE</a:t>
                      </a: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BRICKS Lease</a:t>
                      </a:r>
                    </a:p>
                  </a:txBody>
                  <a:tcPr marT="45733" marB="45733"/>
                </a:tc>
                <a:extLst>
                  <a:ext uri="{0D108BD9-81ED-4DB2-BD59-A6C34878D82A}">
                    <a16:rowId xmlns:a16="http://schemas.microsoft.com/office/drawing/2014/main" val="10008"/>
                  </a:ext>
                </a:extLst>
              </a:tr>
              <a:tr h="357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MDOT</a:t>
                      </a: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MS</a:t>
                      </a:r>
                      <a:r>
                        <a:rPr lang="en-US" sz="1800" baseline="0" dirty="0">
                          <a:solidFill>
                            <a:schemeClr val="accent1">
                              <a:lumMod val="50000"/>
                            </a:schemeClr>
                          </a:solidFill>
                        </a:rPr>
                        <a:t> Dept. of Transportation Construction </a:t>
                      </a:r>
                      <a:endParaRPr lang="en-US" sz="1800" dirty="0">
                        <a:solidFill>
                          <a:schemeClr val="accent1">
                            <a:lumMod val="50000"/>
                          </a:schemeClr>
                        </a:solidFill>
                      </a:endParaRPr>
                    </a:p>
                  </a:txBody>
                  <a:tcPr marT="45733" marB="45733"/>
                </a:tc>
                <a:extLst>
                  <a:ext uri="{0D108BD9-81ED-4DB2-BD59-A6C34878D82A}">
                    <a16:rowId xmlns:a16="http://schemas.microsoft.com/office/drawing/2014/main" val="10009"/>
                  </a:ext>
                </a:extLst>
              </a:tr>
              <a:tr h="357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OREQ</a:t>
                      </a: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rPr>
                        <a:t>Oversight Request</a:t>
                      </a:r>
                    </a:p>
                  </a:txBody>
                  <a:tcPr marT="45733" marB="45733"/>
                </a:tc>
                <a:extLst>
                  <a:ext uri="{0D108BD9-81ED-4DB2-BD59-A6C34878D82A}">
                    <a16:rowId xmlns:a16="http://schemas.microsoft.com/office/drawing/2014/main" val="272935351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3"/>
            <a:ext cx="8229600" cy="879614"/>
          </a:xfrm>
        </p:spPr>
        <p:txBody>
          <a:bodyPr/>
          <a:lstStyle/>
          <a:p>
            <a:r>
              <a:rPr lang="en-US" dirty="0"/>
              <a:t>Selecting the Contract type is very important.</a:t>
            </a:r>
          </a:p>
          <a:p>
            <a:endParaRPr lang="en-US" dirty="0"/>
          </a:p>
          <a:p>
            <a:r>
              <a:rPr lang="en-US" dirty="0"/>
              <a:t>The type of Contract cannot be changed once created.</a:t>
            </a:r>
          </a:p>
          <a:p>
            <a:endParaRPr lang="en-US" dirty="0"/>
          </a:p>
          <a:p>
            <a:r>
              <a:rPr lang="en-US" dirty="0"/>
              <a:t>The selected Contract type determines the Smart Number assigned and the information that must be entered to create the Contract.</a:t>
            </a:r>
          </a:p>
          <a:p>
            <a:endParaRPr lang="en-US" dirty="0"/>
          </a:p>
          <a:p>
            <a:endParaRPr lang="en-US" dirty="0"/>
          </a:p>
          <a:p>
            <a:pPr marL="914400" lvl="2" indent="0">
              <a:spcBef>
                <a:spcPts val="0"/>
              </a:spcBef>
              <a:buNone/>
            </a:pPr>
            <a:endParaRPr lang="en-US" sz="1800" dirty="0"/>
          </a:p>
        </p:txBody>
      </p:sp>
      <p:sp>
        <p:nvSpPr>
          <p:cNvPr id="3" name="Title 2"/>
          <p:cNvSpPr>
            <a:spLocks noGrp="1"/>
          </p:cNvSpPr>
          <p:nvPr>
            <p:ph type="title"/>
          </p:nvPr>
        </p:nvSpPr>
        <p:spPr/>
        <p:txBody>
          <a:bodyPr>
            <a:normAutofit/>
          </a:bodyPr>
          <a:lstStyle/>
          <a:p>
            <a:r>
              <a:rPr lang="en-US" sz="4400" dirty="0">
                <a:latin typeface="+mn-lt"/>
                <a:ea typeface="Yu Gothic UI Semilight" panose="020B0400000000000000" pitchFamily="34" charset="-128"/>
                <a:cs typeface="Adobe Devanagari" panose="02040503050201020203" pitchFamily="18" charset="0"/>
              </a:rPr>
              <a:t>Contract Types</a:t>
            </a:r>
          </a:p>
        </p:txBody>
      </p:sp>
      <p:sp>
        <p:nvSpPr>
          <p:cNvPr id="7" name="Content Placeholder 1"/>
          <p:cNvSpPr txBox="1">
            <a:spLocks/>
          </p:cNvSpPr>
          <p:nvPr/>
        </p:nvSpPr>
        <p:spPr>
          <a:xfrm>
            <a:off x="457199" y="2352262"/>
            <a:ext cx="4039478" cy="858078"/>
          </a:xfrm>
          <a:prstGeom prst="rect">
            <a:avLst/>
          </a:prstGeom>
        </p:spPr>
        <p:txBody>
          <a:bodyPr/>
          <a:lstStyle>
            <a:lvl1pPr marL="342900" indent="-342900" algn="l" defTabSz="914400" rtl="0" eaLnBrk="1" latinLnBrk="0" hangingPunct="1">
              <a:spcBef>
                <a:spcPct val="20000"/>
              </a:spcBef>
              <a:buFont typeface="Arial" pitchFamily="34" charset="0"/>
              <a:buNone/>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spcBef>
                <a:spcPts val="0"/>
              </a:spcBef>
            </a:pPr>
            <a:endParaRPr lang="en-US" sz="2400" dirty="0"/>
          </a:p>
        </p:txBody>
      </p:sp>
      <p:sp>
        <p:nvSpPr>
          <p:cNvPr id="8" name="Content Placeholder 1"/>
          <p:cNvSpPr txBox="1">
            <a:spLocks/>
          </p:cNvSpPr>
          <p:nvPr/>
        </p:nvSpPr>
        <p:spPr>
          <a:xfrm>
            <a:off x="457198" y="3933419"/>
            <a:ext cx="4076701" cy="1837893"/>
          </a:xfrm>
          <a:prstGeom prst="rect">
            <a:avLst/>
          </a:prstGeom>
        </p:spPr>
        <p:txBody>
          <a:bodyPr/>
          <a:lstStyle>
            <a:lvl1pPr marL="342900" indent="-342900" algn="l" defTabSz="914400" rtl="0" eaLnBrk="1" latinLnBrk="0" hangingPunct="1">
              <a:spcBef>
                <a:spcPct val="20000"/>
              </a:spcBef>
              <a:buFont typeface="Arial" pitchFamily="34" charset="0"/>
              <a:buNone/>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spcBef>
                <a:spcPts val="0"/>
              </a:spcBef>
            </a:pPr>
            <a:endParaRPr lang="en-US" sz="2200" dirty="0"/>
          </a:p>
        </p:txBody>
      </p:sp>
    </p:spTree>
    <p:extLst>
      <p:ext uri="{BB962C8B-B14F-4D97-AF65-F5344CB8AC3E}">
        <p14:creationId xmlns:p14="http://schemas.microsoft.com/office/powerpoint/2010/main" val="140468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Contract Process Flow</a:t>
            </a:r>
          </a:p>
        </p:txBody>
      </p:sp>
      <p:sp>
        <p:nvSpPr>
          <p:cNvPr id="11" name="Rounded Rectangle 10"/>
          <p:cNvSpPr/>
          <p:nvPr/>
        </p:nvSpPr>
        <p:spPr>
          <a:xfrm>
            <a:off x="228600" y="3676388"/>
            <a:ext cx="1905000" cy="647700"/>
          </a:xfrm>
          <a:prstGeom prst="roundRect">
            <a:avLst/>
          </a:prstGeom>
          <a:solidFill>
            <a:srgbClr val="E1921F"/>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a:solidFill>
                  <a:schemeClr val="tx2">
                    <a:lumMod val="50000"/>
                  </a:schemeClr>
                </a:solidFill>
              </a:rPr>
              <a:t>Edit Contract</a:t>
            </a:r>
          </a:p>
        </p:txBody>
      </p:sp>
      <p:sp>
        <p:nvSpPr>
          <p:cNvPr id="12" name="Rounded Rectangle 11"/>
          <p:cNvSpPr/>
          <p:nvPr/>
        </p:nvSpPr>
        <p:spPr>
          <a:xfrm>
            <a:off x="3257552" y="2266866"/>
            <a:ext cx="1905000" cy="779796"/>
          </a:xfrm>
          <a:prstGeom prst="roundRect">
            <a:avLst/>
          </a:prstGeom>
          <a:solidFill>
            <a:srgbClr val="A1C064"/>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a:solidFill>
                  <a:schemeClr val="tx2">
                    <a:lumMod val="50000"/>
                  </a:schemeClr>
                </a:solidFill>
              </a:rPr>
              <a:t>Release Contract for Approval via Workflow</a:t>
            </a:r>
          </a:p>
        </p:txBody>
      </p:sp>
      <p:sp>
        <p:nvSpPr>
          <p:cNvPr id="16" name="Rounded Rectangle 15"/>
          <p:cNvSpPr/>
          <p:nvPr/>
        </p:nvSpPr>
        <p:spPr>
          <a:xfrm>
            <a:off x="6015119" y="2192004"/>
            <a:ext cx="1905000" cy="7797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a:solidFill>
                  <a:schemeClr val="tx2">
                    <a:lumMod val="50000"/>
                  </a:schemeClr>
                </a:solidFill>
              </a:rPr>
              <a:t>Contract Released  Available as Source of Supply</a:t>
            </a:r>
          </a:p>
        </p:txBody>
      </p:sp>
      <p:cxnSp>
        <p:nvCxnSpPr>
          <p:cNvPr id="30" name="Elbow Connector 29"/>
          <p:cNvCxnSpPr>
            <a:stCxn id="7" idx="2"/>
            <a:endCxn id="12" idx="0"/>
          </p:cNvCxnSpPr>
          <p:nvPr/>
        </p:nvCxnSpPr>
        <p:spPr>
          <a:xfrm rot="16200000" flipH="1">
            <a:off x="2629609" y="686421"/>
            <a:ext cx="512937" cy="2647952"/>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4" name="Elbow Connector 33"/>
          <p:cNvCxnSpPr>
            <a:stCxn id="12" idx="2"/>
            <a:endCxn id="29" idx="0"/>
          </p:cNvCxnSpPr>
          <p:nvPr/>
        </p:nvCxnSpPr>
        <p:spPr>
          <a:xfrm rot="5400000">
            <a:off x="4006654" y="3250062"/>
            <a:ext cx="406798" cy="1"/>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3" name="Elbow Connector 42"/>
          <p:cNvCxnSpPr>
            <a:stCxn id="60" idx="0"/>
            <a:endCxn id="16" idx="2"/>
          </p:cNvCxnSpPr>
          <p:nvPr/>
        </p:nvCxnSpPr>
        <p:spPr>
          <a:xfrm rot="16200000" flipV="1">
            <a:off x="6729130" y="3210289"/>
            <a:ext cx="481660" cy="4683"/>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a:stCxn id="60" idx="2"/>
            <a:endCxn id="31" idx="0"/>
          </p:cNvCxnSpPr>
          <p:nvPr/>
        </p:nvCxnSpPr>
        <p:spPr>
          <a:xfrm>
            <a:off x="6972300" y="4571478"/>
            <a:ext cx="0" cy="42589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Flowchart: Decision 30"/>
          <p:cNvSpPr/>
          <p:nvPr/>
        </p:nvSpPr>
        <p:spPr>
          <a:xfrm>
            <a:off x="6172201" y="4997370"/>
            <a:ext cx="1600201" cy="1142478"/>
          </a:xfrm>
          <a:prstGeom prst="flowChartDecision">
            <a:avLst/>
          </a:prstGeom>
          <a:solidFill>
            <a:srgbClr val="CFCC4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lumMod val="50000"/>
                  </a:schemeClr>
                </a:solidFill>
              </a:rPr>
              <a:t>Oversight Contract Approval</a:t>
            </a:r>
          </a:p>
          <a:p>
            <a:pPr algn="ctr"/>
            <a:r>
              <a:rPr lang="en-US" sz="1200" b="1" dirty="0">
                <a:solidFill>
                  <a:schemeClr val="tx2">
                    <a:lumMod val="50000"/>
                  </a:schemeClr>
                </a:solidFill>
              </a:rPr>
              <a:t>(UWL) </a:t>
            </a:r>
          </a:p>
        </p:txBody>
      </p:sp>
      <p:cxnSp>
        <p:nvCxnSpPr>
          <p:cNvPr id="79" name="Elbow Connector 78"/>
          <p:cNvCxnSpPr>
            <a:stCxn id="31" idx="3"/>
            <a:endCxn id="16" idx="3"/>
          </p:cNvCxnSpPr>
          <p:nvPr/>
        </p:nvCxnSpPr>
        <p:spPr>
          <a:xfrm flipV="1">
            <a:off x="7772401" y="2581903"/>
            <a:ext cx="147719" cy="2986707"/>
          </a:xfrm>
          <a:prstGeom prst="bentConnector3">
            <a:avLst>
              <a:gd name="adj1" fmla="val 254754"/>
            </a:avLst>
          </a:prstGeom>
          <a:ln>
            <a:tailEnd type="arrow"/>
          </a:ln>
        </p:spPr>
        <p:style>
          <a:lnRef idx="3">
            <a:schemeClr val="accent1"/>
          </a:lnRef>
          <a:fillRef idx="0">
            <a:schemeClr val="accent1"/>
          </a:fillRef>
          <a:effectRef idx="2">
            <a:schemeClr val="accent1"/>
          </a:effectRef>
          <a:fontRef idx="minor">
            <a:schemeClr val="tx1"/>
          </a:fontRef>
        </p:style>
      </p:cxnSp>
      <p:sp>
        <p:nvSpPr>
          <p:cNvPr id="29" name="Flowchart: Decision 28"/>
          <p:cNvSpPr/>
          <p:nvPr/>
        </p:nvSpPr>
        <p:spPr>
          <a:xfrm>
            <a:off x="3352800" y="3453460"/>
            <a:ext cx="1714501" cy="1142478"/>
          </a:xfrm>
          <a:prstGeom prst="flowChartDecision">
            <a:avLst/>
          </a:prstGeom>
          <a:solidFill>
            <a:srgbClr val="CFCC4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lumMod val="50000"/>
                  </a:schemeClr>
                </a:solidFill>
              </a:rPr>
              <a:t>Workflow Contract Approval</a:t>
            </a:r>
          </a:p>
          <a:p>
            <a:pPr algn="ctr"/>
            <a:r>
              <a:rPr lang="en-US" sz="1200" b="1" dirty="0">
                <a:solidFill>
                  <a:schemeClr val="tx2">
                    <a:lumMod val="50000"/>
                  </a:schemeClr>
                </a:solidFill>
              </a:rPr>
              <a:t>(UWL)</a:t>
            </a:r>
          </a:p>
        </p:txBody>
      </p:sp>
      <p:cxnSp>
        <p:nvCxnSpPr>
          <p:cNvPr id="39" name="Elbow Connector 38"/>
          <p:cNvCxnSpPr>
            <a:stCxn id="8" idx="2"/>
          </p:cNvCxnSpPr>
          <p:nvPr/>
        </p:nvCxnSpPr>
        <p:spPr>
          <a:xfrm rot="16200000" flipH="1">
            <a:off x="4076135" y="1887845"/>
            <a:ext cx="267832" cy="1"/>
          </a:xfrm>
          <a:prstGeom prst="bentConnector3">
            <a:avLst>
              <a:gd name="adj1" fmla="val 50000"/>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0" name="Flowchart: Decision 59"/>
          <p:cNvSpPr/>
          <p:nvPr/>
        </p:nvSpPr>
        <p:spPr>
          <a:xfrm>
            <a:off x="6172200" y="3453461"/>
            <a:ext cx="1600200" cy="1118017"/>
          </a:xfrm>
          <a:prstGeom prst="flowChartDecision">
            <a:avLst/>
          </a:prstGeom>
          <a:solidFill>
            <a:srgbClr val="CFCC4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lumMod val="50000"/>
                  </a:schemeClr>
                </a:solidFill>
              </a:rPr>
              <a:t> Oversight Approval Required?</a:t>
            </a:r>
          </a:p>
        </p:txBody>
      </p:sp>
      <p:cxnSp>
        <p:nvCxnSpPr>
          <p:cNvPr id="63" name="Elbow Connector 62"/>
          <p:cNvCxnSpPr>
            <a:stCxn id="11" idx="0"/>
            <a:endCxn id="12" idx="1"/>
          </p:cNvCxnSpPr>
          <p:nvPr/>
        </p:nvCxnSpPr>
        <p:spPr>
          <a:xfrm rot="5400000" flipH="1" flipV="1">
            <a:off x="1709515" y="2128351"/>
            <a:ext cx="1019624" cy="207645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5" name="Elbow Connector 84"/>
          <p:cNvCxnSpPr>
            <a:stCxn id="31" idx="1"/>
            <a:endCxn id="11" idx="2"/>
          </p:cNvCxnSpPr>
          <p:nvPr/>
        </p:nvCxnSpPr>
        <p:spPr>
          <a:xfrm rot="10800000">
            <a:off x="1181101" y="4324090"/>
            <a:ext cx="4991099" cy="1244521"/>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8" name="Elbow Connector 87"/>
          <p:cNvCxnSpPr>
            <a:stCxn id="29" idx="1"/>
            <a:endCxn id="11" idx="3"/>
          </p:cNvCxnSpPr>
          <p:nvPr/>
        </p:nvCxnSpPr>
        <p:spPr>
          <a:xfrm rot="10800000">
            <a:off x="2133600" y="4000240"/>
            <a:ext cx="1219200" cy="24461"/>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3" name="Straight Arrow Connector 102"/>
          <p:cNvCxnSpPr>
            <a:stCxn id="29" idx="3"/>
            <a:endCxn id="60" idx="1"/>
          </p:cNvCxnSpPr>
          <p:nvPr/>
        </p:nvCxnSpPr>
        <p:spPr>
          <a:xfrm flipV="1">
            <a:off x="5067301" y="4012470"/>
            <a:ext cx="1104899" cy="122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0" name="TextBox 109"/>
          <p:cNvSpPr txBox="1"/>
          <p:nvPr/>
        </p:nvSpPr>
        <p:spPr>
          <a:xfrm>
            <a:off x="2391834" y="3886201"/>
            <a:ext cx="579967" cy="276999"/>
          </a:xfrm>
          <a:prstGeom prst="rect">
            <a:avLst/>
          </a:prstGeom>
          <a:solidFill>
            <a:schemeClr val="bg1"/>
          </a:solidFill>
        </p:spPr>
        <p:txBody>
          <a:bodyPr wrap="none" rtlCol="0">
            <a:spAutoFit/>
          </a:bodyPr>
          <a:lstStyle/>
          <a:p>
            <a:r>
              <a:rPr lang="en-US" sz="1200" b="1" dirty="0"/>
              <a:t>Reject</a:t>
            </a:r>
          </a:p>
        </p:txBody>
      </p:sp>
      <p:sp>
        <p:nvSpPr>
          <p:cNvPr id="111" name="TextBox 110"/>
          <p:cNvSpPr txBox="1"/>
          <p:nvPr/>
        </p:nvSpPr>
        <p:spPr>
          <a:xfrm>
            <a:off x="3936821" y="5430112"/>
            <a:ext cx="579967" cy="276999"/>
          </a:xfrm>
          <a:prstGeom prst="rect">
            <a:avLst/>
          </a:prstGeom>
          <a:solidFill>
            <a:schemeClr val="bg1"/>
          </a:solidFill>
        </p:spPr>
        <p:txBody>
          <a:bodyPr wrap="none" rtlCol="0">
            <a:spAutoFit/>
          </a:bodyPr>
          <a:lstStyle/>
          <a:p>
            <a:r>
              <a:rPr lang="en-US" sz="1200" b="1" dirty="0"/>
              <a:t>Reject</a:t>
            </a:r>
          </a:p>
        </p:txBody>
      </p:sp>
      <p:sp>
        <p:nvSpPr>
          <p:cNvPr id="113" name="TextBox 112"/>
          <p:cNvSpPr txBox="1"/>
          <p:nvPr/>
        </p:nvSpPr>
        <p:spPr>
          <a:xfrm>
            <a:off x="5105402" y="3886200"/>
            <a:ext cx="727571" cy="276999"/>
          </a:xfrm>
          <a:prstGeom prst="rect">
            <a:avLst/>
          </a:prstGeom>
          <a:solidFill>
            <a:schemeClr val="bg1"/>
          </a:solidFill>
        </p:spPr>
        <p:txBody>
          <a:bodyPr wrap="none" rtlCol="0">
            <a:spAutoFit/>
          </a:bodyPr>
          <a:lstStyle/>
          <a:p>
            <a:r>
              <a:rPr lang="en-US" sz="1200" b="1" dirty="0"/>
              <a:t>Approve</a:t>
            </a:r>
          </a:p>
        </p:txBody>
      </p:sp>
      <p:sp>
        <p:nvSpPr>
          <p:cNvPr id="114" name="TextBox 113"/>
          <p:cNvSpPr txBox="1"/>
          <p:nvPr/>
        </p:nvSpPr>
        <p:spPr>
          <a:xfrm>
            <a:off x="7772402" y="4611876"/>
            <a:ext cx="727571" cy="276999"/>
          </a:xfrm>
          <a:prstGeom prst="rect">
            <a:avLst/>
          </a:prstGeom>
          <a:solidFill>
            <a:schemeClr val="bg1"/>
          </a:solidFill>
        </p:spPr>
        <p:txBody>
          <a:bodyPr wrap="none" rtlCol="0">
            <a:spAutoFit/>
          </a:bodyPr>
          <a:lstStyle/>
          <a:p>
            <a:r>
              <a:rPr lang="en-US" sz="1200" b="1" dirty="0"/>
              <a:t>Approve</a:t>
            </a:r>
          </a:p>
        </p:txBody>
      </p:sp>
      <p:sp>
        <p:nvSpPr>
          <p:cNvPr id="134" name="TextBox 133"/>
          <p:cNvSpPr txBox="1"/>
          <p:nvPr/>
        </p:nvSpPr>
        <p:spPr>
          <a:xfrm>
            <a:off x="6772438" y="4574897"/>
            <a:ext cx="390363" cy="276999"/>
          </a:xfrm>
          <a:prstGeom prst="rect">
            <a:avLst/>
          </a:prstGeom>
          <a:solidFill>
            <a:schemeClr val="bg1"/>
          </a:solidFill>
        </p:spPr>
        <p:txBody>
          <a:bodyPr wrap="none" rtlCol="0">
            <a:spAutoFit/>
          </a:bodyPr>
          <a:lstStyle/>
          <a:p>
            <a:r>
              <a:rPr lang="en-US" sz="1200" b="1" dirty="0"/>
              <a:t>Yes</a:t>
            </a:r>
          </a:p>
        </p:txBody>
      </p:sp>
      <p:sp>
        <p:nvSpPr>
          <p:cNvPr id="135" name="TextBox 134"/>
          <p:cNvSpPr txBox="1"/>
          <p:nvPr/>
        </p:nvSpPr>
        <p:spPr>
          <a:xfrm>
            <a:off x="6781800" y="3152002"/>
            <a:ext cx="369012" cy="276999"/>
          </a:xfrm>
          <a:prstGeom prst="rect">
            <a:avLst/>
          </a:prstGeom>
          <a:solidFill>
            <a:schemeClr val="bg1"/>
          </a:solidFill>
        </p:spPr>
        <p:txBody>
          <a:bodyPr wrap="none" rtlCol="0">
            <a:spAutoFit/>
          </a:bodyPr>
          <a:lstStyle/>
          <a:p>
            <a:r>
              <a:rPr lang="en-US" sz="1200" b="1" dirty="0"/>
              <a:t>No</a:t>
            </a:r>
          </a:p>
        </p:txBody>
      </p:sp>
      <p:cxnSp>
        <p:nvCxnSpPr>
          <p:cNvPr id="35" name="Elbow Connector 34"/>
          <p:cNvCxnSpPr>
            <a:stCxn id="32" idx="2"/>
            <a:endCxn id="12" idx="0"/>
          </p:cNvCxnSpPr>
          <p:nvPr/>
        </p:nvCxnSpPr>
        <p:spPr>
          <a:xfrm rot="5400000">
            <a:off x="5374395" y="607047"/>
            <a:ext cx="495479" cy="2824161"/>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a:stCxn id="12" idx="0"/>
            <a:endCxn id="12" idx="0"/>
          </p:cNvCxnSpPr>
          <p:nvPr/>
        </p:nvCxnSpPr>
        <p:spPr>
          <a:xfrm>
            <a:off x="4210052" y="2266866"/>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571501" y="1030775"/>
            <a:ext cx="1943100" cy="723155"/>
            <a:chOff x="571500" y="1030774"/>
            <a:chExt cx="1943100" cy="723155"/>
          </a:xfrm>
        </p:grpSpPr>
        <p:sp>
          <p:nvSpPr>
            <p:cNvPr id="7" name="Rounded Rectangle 6"/>
            <p:cNvSpPr/>
            <p:nvPr/>
          </p:nvSpPr>
          <p:spPr>
            <a:xfrm>
              <a:off x="609600" y="1106229"/>
              <a:ext cx="1905000" cy="647700"/>
            </a:xfrm>
            <a:prstGeom prst="roundRect">
              <a:avLst/>
            </a:prstGeom>
            <a:gradFill>
              <a:gsLst>
                <a:gs pos="0">
                  <a:srgbClr val="66CCFF"/>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a:solidFill>
                    <a:schemeClr val="tx2">
                      <a:lumMod val="50000"/>
                    </a:schemeClr>
                  </a:solidFill>
                </a:rPr>
                <a:t>Create Contract</a:t>
              </a:r>
            </a:p>
            <a:p>
              <a:pPr algn="ctr"/>
              <a:r>
                <a:rPr lang="en-US" sz="1600" b="1" dirty="0">
                  <a:solidFill>
                    <a:schemeClr val="tx2">
                      <a:lumMod val="50000"/>
                    </a:schemeClr>
                  </a:solidFill>
                </a:rPr>
                <a:t>(Manually)</a:t>
              </a:r>
            </a:p>
          </p:txBody>
        </p:sp>
        <p:sp>
          <p:nvSpPr>
            <p:cNvPr id="33" name="Oval 32"/>
            <p:cNvSpPr/>
            <p:nvPr/>
          </p:nvSpPr>
          <p:spPr>
            <a:xfrm>
              <a:off x="571500" y="1030774"/>
              <a:ext cx="266700" cy="266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23" name="Group 22"/>
          <p:cNvGrpSpPr/>
          <p:nvPr/>
        </p:nvGrpSpPr>
        <p:grpSpPr>
          <a:xfrm>
            <a:off x="3257551" y="1057455"/>
            <a:ext cx="1905000" cy="696474"/>
            <a:chOff x="3333750" y="1057455"/>
            <a:chExt cx="1905000" cy="696474"/>
          </a:xfrm>
        </p:grpSpPr>
        <p:sp>
          <p:nvSpPr>
            <p:cNvPr id="8" name="Rounded Rectangle 7"/>
            <p:cNvSpPr/>
            <p:nvPr/>
          </p:nvSpPr>
          <p:spPr>
            <a:xfrm>
              <a:off x="3333750" y="1106229"/>
              <a:ext cx="1905000" cy="647700"/>
            </a:xfrm>
            <a:prstGeom prst="roundRect">
              <a:avLst/>
            </a:prstGeom>
            <a:gradFill>
              <a:gsLst>
                <a:gs pos="0">
                  <a:srgbClr val="66CCFF"/>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a:solidFill>
                    <a:schemeClr val="tx2">
                      <a:lumMod val="50000"/>
                    </a:schemeClr>
                  </a:solidFill>
                </a:rPr>
                <a:t>Create Contract</a:t>
              </a:r>
            </a:p>
            <a:p>
              <a:pPr algn="ctr"/>
              <a:r>
                <a:rPr lang="en-US" sz="1600" b="1" dirty="0">
                  <a:solidFill>
                    <a:schemeClr val="tx2">
                      <a:lumMod val="50000"/>
                    </a:schemeClr>
                  </a:solidFill>
                </a:rPr>
                <a:t>(Shopping Cart)</a:t>
              </a:r>
            </a:p>
          </p:txBody>
        </p:sp>
        <p:sp>
          <p:nvSpPr>
            <p:cNvPr id="36" name="Oval 35"/>
            <p:cNvSpPr/>
            <p:nvPr/>
          </p:nvSpPr>
          <p:spPr>
            <a:xfrm>
              <a:off x="3352800" y="1057455"/>
              <a:ext cx="266700" cy="266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grpSp>
        <p:nvGrpSpPr>
          <p:cNvPr id="25" name="Group 24"/>
          <p:cNvGrpSpPr/>
          <p:nvPr/>
        </p:nvGrpSpPr>
        <p:grpSpPr>
          <a:xfrm>
            <a:off x="6081713" y="1121874"/>
            <a:ext cx="1905000" cy="649514"/>
            <a:chOff x="6248400" y="1057455"/>
            <a:chExt cx="1905000" cy="649514"/>
          </a:xfrm>
        </p:grpSpPr>
        <p:sp>
          <p:nvSpPr>
            <p:cNvPr id="32" name="Rounded Rectangle 31"/>
            <p:cNvSpPr/>
            <p:nvPr/>
          </p:nvSpPr>
          <p:spPr>
            <a:xfrm>
              <a:off x="6248400" y="1059269"/>
              <a:ext cx="1905000" cy="647700"/>
            </a:xfrm>
            <a:prstGeom prst="roundRect">
              <a:avLst/>
            </a:prstGeom>
            <a:gradFill>
              <a:gsLst>
                <a:gs pos="0">
                  <a:srgbClr val="66CCFF"/>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a:solidFill>
                    <a:schemeClr val="tx2">
                      <a:lumMod val="50000"/>
                    </a:schemeClr>
                  </a:solidFill>
                </a:rPr>
                <a:t>Create Contract</a:t>
              </a:r>
            </a:p>
            <a:p>
              <a:pPr algn="ctr"/>
              <a:r>
                <a:rPr lang="en-US" sz="1600" b="1" dirty="0">
                  <a:solidFill>
                    <a:schemeClr val="tx2">
                      <a:lumMod val="50000"/>
                    </a:schemeClr>
                  </a:solidFill>
                </a:rPr>
                <a:t>(from RFx)</a:t>
              </a:r>
            </a:p>
          </p:txBody>
        </p:sp>
        <p:sp>
          <p:nvSpPr>
            <p:cNvPr id="40" name="Oval 39"/>
            <p:cNvSpPr/>
            <p:nvPr/>
          </p:nvSpPr>
          <p:spPr>
            <a:xfrm>
              <a:off x="6248400" y="1057455"/>
              <a:ext cx="266700" cy="266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spTree>
    <p:extLst>
      <p:ext uri="{BB962C8B-B14F-4D97-AF65-F5344CB8AC3E}">
        <p14:creationId xmlns:p14="http://schemas.microsoft.com/office/powerpoint/2010/main" val="101084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pPr>
            <a:r>
              <a:rPr lang="en-US" sz="2400" b="0" dirty="0"/>
              <a:t>Workflow uses the organizational structure to determine who approves which requests.</a:t>
            </a:r>
          </a:p>
        </p:txBody>
      </p:sp>
      <p:sp>
        <p:nvSpPr>
          <p:cNvPr id="3" name="Title 2"/>
          <p:cNvSpPr>
            <a:spLocks noGrp="1"/>
          </p:cNvSpPr>
          <p:nvPr>
            <p:ph type="title"/>
          </p:nvPr>
        </p:nvSpPr>
        <p:spPr/>
        <p:txBody>
          <a:bodyPr/>
          <a:lstStyle/>
          <a:p>
            <a:r>
              <a:rPr lang="en-US" dirty="0"/>
              <a:t>Contract Approval Overview</a:t>
            </a:r>
          </a:p>
        </p:txBody>
      </p:sp>
      <p:grpSp>
        <p:nvGrpSpPr>
          <p:cNvPr id="14" name="Group 13"/>
          <p:cNvGrpSpPr/>
          <p:nvPr/>
        </p:nvGrpSpPr>
        <p:grpSpPr>
          <a:xfrm>
            <a:off x="1774400" y="2819400"/>
            <a:ext cx="5769399" cy="1162572"/>
            <a:chOff x="385518" y="4572000"/>
            <a:chExt cx="5191836" cy="990600"/>
          </a:xfrm>
        </p:grpSpPr>
        <p:grpSp>
          <p:nvGrpSpPr>
            <p:cNvPr id="6" name="Group 5"/>
            <p:cNvGrpSpPr/>
            <p:nvPr/>
          </p:nvGrpSpPr>
          <p:grpSpPr>
            <a:xfrm>
              <a:off x="385518" y="4572000"/>
              <a:ext cx="5191836" cy="990600"/>
              <a:chOff x="385518" y="4572000"/>
              <a:chExt cx="5191836" cy="990600"/>
            </a:xfrm>
          </p:grpSpPr>
          <p:sp>
            <p:nvSpPr>
              <p:cNvPr id="7" name="Freeform 6"/>
              <p:cNvSpPr/>
              <p:nvPr/>
            </p:nvSpPr>
            <p:spPr>
              <a:xfrm>
                <a:off x="385518" y="4572000"/>
                <a:ext cx="1751703" cy="990600"/>
              </a:xfrm>
              <a:custGeom>
                <a:avLst/>
                <a:gdLst>
                  <a:gd name="connsiteX0" fmla="*/ 0 w 1751703"/>
                  <a:gd name="connsiteY0" fmla="*/ 99060 h 990600"/>
                  <a:gd name="connsiteX1" fmla="*/ 29014 w 1751703"/>
                  <a:gd name="connsiteY1" fmla="*/ 29014 h 990600"/>
                  <a:gd name="connsiteX2" fmla="*/ 99060 w 1751703"/>
                  <a:gd name="connsiteY2" fmla="*/ 0 h 990600"/>
                  <a:gd name="connsiteX3" fmla="*/ 1652643 w 1751703"/>
                  <a:gd name="connsiteY3" fmla="*/ 0 h 990600"/>
                  <a:gd name="connsiteX4" fmla="*/ 1722689 w 1751703"/>
                  <a:gd name="connsiteY4" fmla="*/ 29014 h 990600"/>
                  <a:gd name="connsiteX5" fmla="*/ 1751703 w 1751703"/>
                  <a:gd name="connsiteY5" fmla="*/ 99060 h 990600"/>
                  <a:gd name="connsiteX6" fmla="*/ 1751703 w 1751703"/>
                  <a:gd name="connsiteY6" fmla="*/ 891540 h 990600"/>
                  <a:gd name="connsiteX7" fmla="*/ 1722689 w 1751703"/>
                  <a:gd name="connsiteY7" fmla="*/ 961586 h 990600"/>
                  <a:gd name="connsiteX8" fmla="*/ 1652643 w 1751703"/>
                  <a:gd name="connsiteY8" fmla="*/ 990600 h 990600"/>
                  <a:gd name="connsiteX9" fmla="*/ 99060 w 1751703"/>
                  <a:gd name="connsiteY9" fmla="*/ 990600 h 990600"/>
                  <a:gd name="connsiteX10" fmla="*/ 29014 w 1751703"/>
                  <a:gd name="connsiteY10" fmla="*/ 961586 h 990600"/>
                  <a:gd name="connsiteX11" fmla="*/ 0 w 1751703"/>
                  <a:gd name="connsiteY11" fmla="*/ 891540 h 990600"/>
                  <a:gd name="connsiteX12" fmla="*/ 0 w 1751703"/>
                  <a:gd name="connsiteY12" fmla="*/ 9906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1703" h="990600">
                    <a:moveTo>
                      <a:pt x="0" y="99060"/>
                    </a:moveTo>
                    <a:cubicBezTo>
                      <a:pt x="0" y="72788"/>
                      <a:pt x="10437" y="47591"/>
                      <a:pt x="29014" y="29014"/>
                    </a:cubicBezTo>
                    <a:cubicBezTo>
                      <a:pt x="47591" y="10437"/>
                      <a:pt x="72788" y="0"/>
                      <a:pt x="99060" y="0"/>
                    </a:cubicBezTo>
                    <a:lnTo>
                      <a:pt x="1652643" y="0"/>
                    </a:lnTo>
                    <a:cubicBezTo>
                      <a:pt x="1678915" y="0"/>
                      <a:pt x="1704112" y="10437"/>
                      <a:pt x="1722689" y="29014"/>
                    </a:cubicBezTo>
                    <a:cubicBezTo>
                      <a:pt x="1741266" y="47591"/>
                      <a:pt x="1751703" y="72788"/>
                      <a:pt x="1751703" y="99060"/>
                    </a:cubicBezTo>
                    <a:lnTo>
                      <a:pt x="1751703" y="891540"/>
                    </a:lnTo>
                    <a:cubicBezTo>
                      <a:pt x="1751703" y="917812"/>
                      <a:pt x="1741266" y="943009"/>
                      <a:pt x="1722689" y="961586"/>
                    </a:cubicBezTo>
                    <a:cubicBezTo>
                      <a:pt x="1704112" y="980163"/>
                      <a:pt x="1678915" y="990600"/>
                      <a:pt x="1652643" y="990600"/>
                    </a:cubicBezTo>
                    <a:lnTo>
                      <a:pt x="99060" y="990600"/>
                    </a:lnTo>
                    <a:cubicBezTo>
                      <a:pt x="72788" y="990600"/>
                      <a:pt x="47591" y="980163"/>
                      <a:pt x="29014" y="961586"/>
                    </a:cubicBezTo>
                    <a:cubicBezTo>
                      <a:pt x="10437" y="943009"/>
                      <a:pt x="0" y="917812"/>
                      <a:pt x="0" y="891540"/>
                    </a:cubicBezTo>
                    <a:lnTo>
                      <a:pt x="0" y="990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554" tIns="158554" rIns="158554" bIns="158554" numCol="1" spcCol="1270" anchor="ctr" anchorCtr="0">
                <a:noAutofit/>
              </a:bodyPr>
              <a:lstStyle/>
              <a:p>
                <a:pPr lvl="0" algn="ctr" defTabSz="1511300">
                  <a:lnSpc>
                    <a:spcPct val="90000"/>
                  </a:lnSpc>
                  <a:spcBef>
                    <a:spcPct val="0"/>
                  </a:spcBef>
                  <a:spcAft>
                    <a:spcPct val="35000"/>
                  </a:spcAft>
                </a:pPr>
                <a:r>
                  <a:rPr lang="en-US" sz="2800" kern="1200" dirty="0"/>
                  <a:t>Request</a:t>
                </a:r>
              </a:p>
            </p:txBody>
          </p:sp>
          <p:sp>
            <p:nvSpPr>
              <p:cNvPr id="8" name="Freeform 7"/>
              <p:cNvSpPr/>
              <p:nvPr/>
            </p:nvSpPr>
            <p:spPr>
              <a:xfrm>
                <a:off x="2231334" y="4648199"/>
                <a:ext cx="1273864" cy="838200"/>
              </a:xfrm>
              <a:custGeom>
                <a:avLst/>
                <a:gdLst>
                  <a:gd name="connsiteX0" fmla="*/ 0 w 1273864"/>
                  <a:gd name="connsiteY0" fmla="*/ 167640 h 838200"/>
                  <a:gd name="connsiteX1" fmla="*/ 854764 w 1273864"/>
                  <a:gd name="connsiteY1" fmla="*/ 167640 h 838200"/>
                  <a:gd name="connsiteX2" fmla="*/ 854764 w 1273864"/>
                  <a:gd name="connsiteY2" fmla="*/ 0 h 838200"/>
                  <a:gd name="connsiteX3" fmla="*/ 1273864 w 1273864"/>
                  <a:gd name="connsiteY3" fmla="*/ 419100 h 838200"/>
                  <a:gd name="connsiteX4" fmla="*/ 854764 w 1273864"/>
                  <a:gd name="connsiteY4" fmla="*/ 838200 h 838200"/>
                  <a:gd name="connsiteX5" fmla="*/ 854764 w 1273864"/>
                  <a:gd name="connsiteY5" fmla="*/ 670560 h 838200"/>
                  <a:gd name="connsiteX6" fmla="*/ 0 w 1273864"/>
                  <a:gd name="connsiteY6" fmla="*/ 670560 h 838200"/>
                  <a:gd name="connsiteX7" fmla="*/ 0 w 1273864"/>
                  <a:gd name="connsiteY7" fmla="*/ 16764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864" h="838200">
                    <a:moveTo>
                      <a:pt x="0" y="167640"/>
                    </a:moveTo>
                    <a:lnTo>
                      <a:pt x="854764" y="167640"/>
                    </a:lnTo>
                    <a:lnTo>
                      <a:pt x="854764" y="0"/>
                    </a:lnTo>
                    <a:lnTo>
                      <a:pt x="1273864" y="419100"/>
                    </a:lnTo>
                    <a:lnTo>
                      <a:pt x="854764" y="838200"/>
                    </a:lnTo>
                    <a:lnTo>
                      <a:pt x="854764" y="670560"/>
                    </a:lnTo>
                    <a:lnTo>
                      <a:pt x="0" y="670560"/>
                    </a:lnTo>
                    <a:lnTo>
                      <a:pt x="0" y="16764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67640" rIns="251460" bIns="167640" numCol="1" spcCol="1270" anchor="ctr" anchorCtr="0">
                <a:noAutofit/>
              </a:bodyPr>
              <a:lstStyle/>
              <a:p>
                <a:pPr lvl="0" algn="ctr" defTabSz="1200150">
                  <a:lnSpc>
                    <a:spcPct val="90000"/>
                  </a:lnSpc>
                  <a:spcBef>
                    <a:spcPct val="0"/>
                  </a:spcBef>
                  <a:spcAft>
                    <a:spcPct val="35000"/>
                  </a:spcAft>
                </a:pPr>
                <a:endParaRPr lang="en-US" sz="2700" kern="1200" dirty="0"/>
              </a:p>
            </p:txBody>
          </p:sp>
          <p:sp>
            <p:nvSpPr>
              <p:cNvPr id="9" name="Freeform 8"/>
              <p:cNvSpPr/>
              <p:nvPr/>
            </p:nvSpPr>
            <p:spPr>
              <a:xfrm>
                <a:off x="3556726" y="4572000"/>
                <a:ext cx="2020628" cy="990600"/>
              </a:xfrm>
              <a:custGeom>
                <a:avLst/>
                <a:gdLst>
                  <a:gd name="connsiteX0" fmla="*/ 0 w 2020628"/>
                  <a:gd name="connsiteY0" fmla="*/ 99060 h 990600"/>
                  <a:gd name="connsiteX1" fmla="*/ 29014 w 2020628"/>
                  <a:gd name="connsiteY1" fmla="*/ 29014 h 990600"/>
                  <a:gd name="connsiteX2" fmla="*/ 99060 w 2020628"/>
                  <a:gd name="connsiteY2" fmla="*/ 0 h 990600"/>
                  <a:gd name="connsiteX3" fmla="*/ 1921568 w 2020628"/>
                  <a:gd name="connsiteY3" fmla="*/ 0 h 990600"/>
                  <a:gd name="connsiteX4" fmla="*/ 1991614 w 2020628"/>
                  <a:gd name="connsiteY4" fmla="*/ 29014 h 990600"/>
                  <a:gd name="connsiteX5" fmla="*/ 2020628 w 2020628"/>
                  <a:gd name="connsiteY5" fmla="*/ 99060 h 990600"/>
                  <a:gd name="connsiteX6" fmla="*/ 2020628 w 2020628"/>
                  <a:gd name="connsiteY6" fmla="*/ 891540 h 990600"/>
                  <a:gd name="connsiteX7" fmla="*/ 1991614 w 2020628"/>
                  <a:gd name="connsiteY7" fmla="*/ 961586 h 990600"/>
                  <a:gd name="connsiteX8" fmla="*/ 1921568 w 2020628"/>
                  <a:gd name="connsiteY8" fmla="*/ 990600 h 990600"/>
                  <a:gd name="connsiteX9" fmla="*/ 99060 w 2020628"/>
                  <a:gd name="connsiteY9" fmla="*/ 990600 h 990600"/>
                  <a:gd name="connsiteX10" fmla="*/ 29014 w 2020628"/>
                  <a:gd name="connsiteY10" fmla="*/ 961586 h 990600"/>
                  <a:gd name="connsiteX11" fmla="*/ 0 w 2020628"/>
                  <a:gd name="connsiteY11" fmla="*/ 891540 h 990600"/>
                  <a:gd name="connsiteX12" fmla="*/ 0 w 2020628"/>
                  <a:gd name="connsiteY12" fmla="*/ 9906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0628" h="990600">
                    <a:moveTo>
                      <a:pt x="0" y="99060"/>
                    </a:moveTo>
                    <a:cubicBezTo>
                      <a:pt x="0" y="72788"/>
                      <a:pt x="10437" y="47591"/>
                      <a:pt x="29014" y="29014"/>
                    </a:cubicBezTo>
                    <a:cubicBezTo>
                      <a:pt x="47591" y="10437"/>
                      <a:pt x="72788" y="0"/>
                      <a:pt x="99060" y="0"/>
                    </a:cubicBezTo>
                    <a:lnTo>
                      <a:pt x="1921568" y="0"/>
                    </a:lnTo>
                    <a:cubicBezTo>
                      <a:pt x="1947840" y="0"/>
                      <a:pt x="1973037" y="10437"/>
                      <a:pt x="1991614" y="29014"/>
                    </a:cubicBezTo>
                    <a:cubicBezTo>
                      <a:pt x="2010191" y="47591"/>
                      <a:pt x="2020628" y="72788"/>
                      <a:pt x="2020628" y="99060"/>
                    </a:cubicBezTo>
                    <a:lnTo>
                      <a:pt x="2020628" y="891540"/>
                    </a:lnTo>
                    <a:cubicBezTo>
                      <a:pt x="2020628" y="917812"/>
                      <a:pt x="2010191" y="943009"/>
                      <a:pt x="1991614" y="961586"/>
                    </a:cubicBezTo>
                    <a:cubicBezTo>
                      <a:pt x="1973037" y="980163"/>
                      <a:pt x="1947840" y="990600"/>
                      <a:pt x="1921568" y="990600"/>
                    </a:cubicBezTo>
                    <a:lnTo>
                      <a:pt x="99060" y="990600"/>
                    </a:lnTo>
                    <a:cubicBezTo>
                      <a:pt x="72788" y="990600"/>
                      <a:pt x="47591" y="980163"/>
                      <a:pt x="29014" y="961586"/>
                    </a:cubicBezTo>
                    <a:cubicBezTo>
                      <a:pt x="10437" y="943009"/>
                      <a:pt x="0" y="917812"/>
                      <a:pt x="0" y="891540"/>
                    </a:cubicBezTo>
                    <a:lnTo>
                      <a:pt x="0" y="990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554" tIns="158554" rIns="158554" bIns="158554" numCol="1" spcCol="1270" anchor="ctr" anchorCtr="0">
                <a:noAutofit/>
              </a:bodyPr>
              <a:lstStyle/>
              <a:p>
                <a:pPr lvl="0" algn="ctr" defTabSz="1511300">
                  <a:lnSpc>
                    <a:spcPct val="90000"/>
                  </a:lnSpc>
                  <a:spcBef>
                    <a:spcPct val="0"/>
                  </a:spcBef>
                  <a:spcAft>
                    <a:spcPct val="35000"/>
                  </a:spcAft>
                </a:pPr>
                <a:r>
                  <a:rPr lang="en-US" sz="2800" kern="1200" dirty="0"/>
                  <a:t>Approve/</a:t>
                </a:r>
                <a:br>
                  <a:rPr lang="en-US" sz="2800" kern="1200" dirty="0"/>
                </a:br>
                <a:r>
                  <a:rPr lang="en-US" sz="2800" kern="1200" dirty="0"/>
                  <a:t>Reject</a:t>
                </a:r>
              </a:p>
            </p:txBody>
          </p:sp>
        </p:grpSp>
        <p:sp>
          <p:nvSpPr>
            <p:cNvPr id="5" name="TextBox 4"/>
            <p:cNvSpPr txBox="1"/>
            <p:nvPr/>
          </p:nvSpPr>
          <p:spPr>
            <a:xfrm>
              <a:off x="2231407" y="4876800"/>
              <a:ext cx="1219200" cy="400110"/>
            </a:xfrm>
            <a:prstGeom prst="rect">
              <a:avLst/>
            </a:prstGeom>
            <a:noFill/>
          </p:spPr>
          <p:txBody>
            <a:bodyPr wrap="square" rtlCol="0">
              <a:spAutoFit/>
            </a:bodyPr>
            <a:lstStyle/>
            <a:p>
              <a:r>
                <a:rPr lang="en-US" sz="2000" dirty="0">
                  <a:solidFill>
                    <a:schemeClr val="accent1">
                      <a:lumMod val="50000"/>
                    </a:schemeClr>
                  </a:solidFill>
                </a:rPr>
                <a:t>Workflow</a:t>
              </a:r>
            </a:p>
          </p:txBody>
        </p:sp>
      </p:grpSp>
    </p:spTree>
    <p:extLst>
      <p:ext uri="{BB962C8B-B14F-4D97-AF65-F5344CB8AC3E}">
        <p14:creationId xmlns:p14="http://schemas.microsoft.com/office/powerpoint/2010/main" val="356745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8534400" cy="4992130"/>
          </a:xfrm>
        </p:spPr>
        <p:txBody>
          <a:bodyPr/>
          <a:lstStyle/>
          <a:p>
            <a:pPr marL="285750" lvl="1">
              <a:spcBef>
                <a:spcPts val="300"/>
              </a:spcBef>
            </a:pPr>
            <a:r>
              <a:rPr lang="en" dirty="0"/>
              <a:t>Workflow is triggered when the Release button is selected.</a:t>
            </a:r>
          </a:p>
          <a:p>
            <a:pPr marL="285750" lvl="1">
              <a:spcBef>
                <a:spcPts val="300"/>
              </a:spcBef>
            </a:pPr>
            <a:r>
              <a:rPr lang="en" dirty="0"/>
              <a:t>The number of approvals is based on factors such as Contract Type, Target Amount, and Product Category.</a:t>
            </a:r>
          </a:p>
          <a:p>
            <a:pPr marL="285750" lvl="1">
              <a:spcBef>
                <a:spcPts val="300"/>
              </a:spcBef>
            </a:pPr>
            <a:r>
              <a:rPr lang="en" dirty="0"/>
              <a:t>The Approval path is shown under the </a:t>
            </a:r>
            <a:r>
              <a:rPr lang="en" b="1" dirty="0"/>
              <a:t>Approval</a:t>
            </a:r>
            <a:r>
              <a:rPr lang="en" dirty="0"/>
              <a:t> tab.</a:t>
            </a:r>
          </a:p>
          <a:p>
            <a:pPr marL="285750" lvl="1">
              <a:spcBef>
                <a:spcPts val="300"/>
              </a:spcBef>
            </a:pPr>
            <a:r>
              <a:rPr lang="en" dirty="0"/>
              <a:t>An Ad-hoc Approver can be added prior to submitting the document for approval.</a:t>
            </a:r>
          </a:p>
          <a:p>
            <a:pPr marL="285750" lvl="1">
              <a:spcBef>
                <a:spcPts val="300"/>
              </a:spcBef>
            </a:pPr>
            <a:r>
              <a:rPr lang="en" dirty="0"/>
              <a:t>Once all approvals have been secured, the contract status will show “Released”.</a:t>
            </a:r>
          </a:p>
          <a:p>
            <a:pPr marL="0" lvl="1" indent="0">
              <a:spcBef>
                <a:spcPts val="300"/>
              </a:spcBef>
              <a:buNone/>
            </a:pPr>
            <a:endParaRPr lang="en-US" dirty="0"/>
          </a:p>
        </p:txBody>
      </p:sp>
      <p:sp>
        <p:nvSpPr>
          <p:cNvPr id="3" name="Title 2"/>
          <p:cNvSpPr>
            <a:spLocks noGrp="1"/>
          </p:cNvSpPr>
          <p:nvPr>
            <p:ph type="title"/>
          </p:nvPr>
        </p:nvSpPr>
        <p:spPr/>
        <p:txBody>
          <a:bodyPr/>
          <a:lstStyle/>
          <a:p>
            <a:r>
              <a:rPr lang="en-US" dirty="0"/>
              <a:t>Contract Approval Workflow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 dirty="0"/>
              <a:t>The Approval tab provides the approval path and status in workflow</a:t>
            </a:r>
          </a:p>
        </p:txBody>
      </p:sp>
      <p:sp>
        <p:nvSpPr>
          <p:cNvPr id="3" name="Title 2"/>
          <p:cNvSpPr>
            <a:spLocks noGrp="1"/>
          </p:cNvSpPr>
          <p:nvPr>
            <p:ph type="title"/>
          </p:nvPr>
        </p:nvSpPr>
        <p:spPr/>
        <p:txBody>
          <a:bodyPr/>
          <a:lstStyle/>
          <a:p>
            <a:r>
              <a:rPr lang="en-US" dirty="0"/>
              <a:t>Approval Tab</a:t>
            </a:r>
          </a:p>
        </p:txBody>
      </p:sp>
      <p:pic>
        <p:nvPicPr>
          <p:cNvPr id="6" name="Picture 5"/>
          <p:cNvPicPr/>
          <p:nvPr/>
        </p:nvPicPr>
        <p:blipFill>
          <a:blip r:embed="rId3"/>
          <a:stretch>
            <a:fillRect/>
          </a:stretch>
        </p:blipFill>
        <p:spPr>
          <a:xfrm>
            <a:off x="152400" y="2576512"/>
            <a:ext cx="8915400" cy="2757488"/>
          </a:xfrm>
          <a:prstGeom prst="rect">
            <a:avLst/>
          </a:prstGeom>
        </p:spPr>
      </p:pic>
      <p:sp>
        <p:nvSpPr>
          <p:cNvPr id="8" name="Rounded Rectangular Callout 7"/>
          <p:cNvSpPr/>
          <p:nvPr/>
        </p:nvSpPr>
        <p:spPr bwMode="auto">
          <a:xfrm>
            <a:off x="4572000" y="2877065"/>
            <a:ext cx="3124200" cy="685800"/>
          </a:xfrm>
          <a:prstGeom prst="wedgeRoundRectCallout">
            <a:avLst>
              <a:gd name="adj1" fmla="val -67316"/>
              <a:gd name="adj2" fmla="val 29773"/>
              <a:gd name="adj3" fmla="val 16667"/>
            </a:avLst>
          </a:prstGeom>
          <a:solidFill>
            <a:srgbClr val="FCD5B5"/>
          </a:solidFill>
          <a:ln>
            <a:noFill/>
          </a:ln>
          <a:effectLst>
            <a:glow rad="50800">
              <a:schemeClr val="bg1">
                <a:lumMod val="65000"/>
                <a:alpha val="40000"/>
              </a:schemeClr>
            </a:glow>
            <a:outerShdw blurRad="149987" dist="250190" dir="1800000" sx="84000" sy="84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anchor="ctr"/>
          <a:lstStyle/>
          <a:p>
            <a:pPr algn="ctr" fontAlgn="auto">
              <a:spcBef>
                <a:spcPts val="0"/>
              </a:spcBef>
              <a:spcAft>
                <a:spcPts val="0"/>
              </a:spcAft>
              <a:defRPr/>
            </a:pPr>
            <a:r>
              <a:rPr lang="en-US" sz="1600" b="1" dirty="0">
                <a:solidFill>
                  <a:schemeClr val="tx1"/>
                </a:solidFill>
              </a:rPr>
              <a:t>Notes to the approver can be added in the Header Approval Note</a:t>
            </a:r>
          </a:p>
        </p:txBody>
      </p:sp>
    </p:spTree>
    <p:extLst>
      <p:ext uri="{BB962C8B-B14F-4D97-AF65-F5344CB8AC3E}">
        <p14:creationId xmlns:p14="http://schemas.microsoft.com/office/powerpoint/2010/main" val="60686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34930"/>
          </a:xfrm>
        </p:spPr>
        <p:txBody>
          <a:bodyPr/>
          <a:lstStyle/>
          <a:p>
            <a:r>
              <a:rPr lang="en-US" dirty="0"/>
              <a:t>There are different types of approvals:</a:t>
            </a:r>
          </a:p>
          <a:p>
            <a:pPr lvl="1"/>
            <a:r>
              <a:rPr lang="en-US" dirty="0"/>
              <a:t>Agency Buyer Manager approval</a:t>
            </a:r>
          </a:p>
          <a:p>
            <a:pPr lvl="1"/>
            <a:r>
              <a:rPr lang="en-US" dirty="0"/>
              <a:t>Oversight approval</a:t>
            </a:r>
          </a:p>
          <a:p>
            <a:pPr lvl="1"/>
            <a:r>
              <a:rPr lang="en-US" dirty="0"/>
              <a:t>Board (Offline) Approval</a:t>
            </a:r>
          </a:p>
        </p:txBody>
      </p:sp>
      <p:sp>
        <p:nvSpPr>
          <p:cNvPr id="3" name="Title 2"/>
          <p:cNvSpPr>
            <a:spLocks noGrp="1"/>
          </p:cNvSpPr>
          <p:nvPr>
            <p:ph type="title"/>
          </p:nvPr>
        </p:nvSpPr>
        <p:spPr/>
        <p:txBody>
          <a:bodyPr/>
          <a:lstStyle/>
          <a:p>
            <a:r>
              <a:rPr lang="en-US" dirty="0"/>
              <a:t> Approval Types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1814&quot;&gt;&lt;property id=&quot;20148&quot; value=&quot;5&quot;/&gt;&lt;property id=&quot;20300&quot; value=&quot;Slide 10 - &amp;quot;Unit 1: Contracts Overview&amp;quot;&quot;/&gt;&lt;property id=&quot;20307&quot; value=&quot;605&quot;/&gt;&lt;/object&gt;&lt;object type=&quot;3&quot; unique_id=&quot;11820&quot;&gt;&lt;property id=&quot;20148&quot; value=&quot;5&quot;/&gt;&lt;property id=&quot;20300&quot; value=&quot;Slide 14 - &amp;quot;Contract Types&amp;quot;&quot;/&gt;&lt;property id=&quot;20307&quot; value=&quot;630&quot;/&gt;&lt;/object&gt;&lt;object type=&quot;3&quot; unique_id=&quot;11825&quot;&gt;&lt;property id=&quot;20148&quot; value=&quot;5&quot;/&gt;&lt;property id=&quot;20300&quot; value=&quot;Slide 20 - &amp;quot;Knowledge Check&amp;quot;&quot;/&gt;&lt;property id=&quot;20307&quot; value=&quot;715&quot;/&gt;&lt;/object&gt;&lt;object type=&quot;3&quot; unique_id=&quot;11827&quot;&gt;&lt;property id=&quot;20148&quot; value=&quot;5&quot;/&gt;&lt;property id=&quot;20300&quot; value=&quot;Slide 23 - &amp;quot;Unit 2: Create Contracts&amp;quot;&quot;/&gt;&lt;property id=&quot;20307&quot; value=&quot;717&quot;/&gt;&lt;/object&gt;&lt;object type=&quot;3&quot; unique_id=&quot;11850&quot;&gt;&lt;property id=&quot;20148&quot; value=&quot;5&quot;/&gt;&lt;property id=&quot;20300&quot; value=&quot;Slide 87 - &amp;quot;Alerts&amp;quot;&quot;/&gt;&lt;property id=&quot;20307&quot; value=&quot;602&quot;/&gt;&lt;/object&gt;&lt;object type=&quot;3&quot; unique_id=&quot;11899&quot;&gt;&lt;property id=&quot;20148&quot; value=&quot;5&quot;/&gt;&lt;property id=&quot;20300&quot; value=&quot;Slide 53 - &amp;quot;Unit 4: Contract Approval  &amp;quot;&quot;/&gt;&lt;property id=&quot;20307&quot; value=&quot;674&quot;/&gt;&lt;/object&gt;&lt;object type=&quot;3&quot; unique_id=&quot;11900&quot;&gt;&lt;property id=&quot;20148&quot; value=&quot;5&quot;/&gt;&lt;property id=&quot;20300&quot; value=&quot;Slide 57 - &amp;quot;Approval Workflow&amp;quot;&quot;/&gt;&lt;property id=&quot;20307&quot; value=&quot;579&quot;/&gt;&lt;/object&gt;&lt;object type=&quot;3&quot; unique_id=&quot;11901&quot;&gt;&lt;property id=&quot;20148&quot; value=&quot;5&quot;/&gt;&lt;property id=&quot;20300&quot; value=&quot;Slide 58 - &amp;quot; Approval Types&amp;quot;&quot;/&gt;&lt;property id=&quot;20307&quot; value=&quot;580&quot;/&gt;&lt;/object&gt;&lt;object type=&quot;3&quot; unique_id=&quot;11902&quot;&gt;&lt;property id=&quot;20148&quot; value=&quot;5&quot;/&gt;&lt;property id=&quot;20300&quot; value=&quot;Slide 59 - &amp;quot;Agency Buyer Manager Approval&amp;quot;&quot;/&gt;&lt;property id=&quot;20307&quot; value=&quot;581&quot;/&gt;&lt;/object&gt;&lt;object type=&quot;3&quot; unique_id=&quot;11905&quot;&gt;&lt;property id=&quot;20148&quot; value=&quot;5&quot;/&gt;&lt;property id=&quot;20300&quot; value=&quot;Slide 61 - &amp;quot;Approval Tab&amp;quot;&quot;/&gt;&lt;property id=&quot;20307&quot; value=&quot;584&quot;/&gt;&lt;/object&gt;&lt;object type=&quot;3&quot; unique_id=&quot;11908&quot;&gt;&lt;property id=&quot;20148&quot; value=&quot;5&quot;/&gt;&lt;property id=&quot;20300&quot; value=&quot;Slide 67 - &amp;quot;Unit 5: Contract Amendment&amp;quot;&quot;/&gt;&lt;property id=&quot;20307&quot; value=&quot;626&quot;/&gt;&lt;/object&gt;&lt;object type=&quot;3&quot; unique_id=&quot;11910&quot;&gt;&lt;property id=&quot;20148&quot; value=&quot;5&quot;/&gt;&lt;property id=&quot;20300&quot; value=&quot;Slide 68 - &amp;quot;Amend a Contract&amp;quot;&quot;/&gt;&lt;property id=&quot;20307&quot; value=&quot;681&quot;/&gt;&lt;/object&gt;&lt;object type=&quot;3&quot; unique_id=&quot;11911&quot;&gt;&lt;property id=&quot;20148&quot; value=&quot;5&quot;/&gt;&lt;property id=&quot;20300&quot; value=&quot;Slide 77 - &amp;quot;Knowledge Check&amp;quot;&quot;/&gt;&lt;property id=&quot;20307&quot; value=&quot;682&quot;/&gt;&lt;/object&gt;&lt;object type=&quot;3&quot; unique_id=&quot;11914&quot;&gt;&lt;property id=&quot;20148&quot; value=&quot;5&quot;/&gt;&lt;property id=&quot;20300&quot; value=&quot;Slide 81 - &amp;quot;Unit 6: Contracts Tracking/Monitoring&amp;quot;&quot;/&gt;&lt;property id=&quot;20307&quot; value=&quot;684&quot;/&gt;&lt;/object&gt;&lt;object type=&quot;3&quot; unique_id=&quot;11915&quot;&gt;&lt;property id=&quot;20148&quot; value=&quot;5&quot;/&gt;&lt;property id=&quot;20300&quot; value=&quot;Slide 83 - &amp;quot;Contracts – Tracking Tab&amp;quot;&quot;/&gt;&lt;property id=&quot;20307&quot; value=&quot;585&quot;/&gt;&lt;/object&gt;&lt;object type=&quot;3&quot; unique_id=&quot;11924&quot;&gt;&lt;property id=&quot;20148&quot; value=&quot;5&quot;/&gt;&lt;property id=&quot;20300&quot; value=&quot;Slide 120 - &amp;quot;Course Summary&amp;quot;&quot;/&gt;&lt;property id=&quot;20307&quot; value=&quot;448&quot;/&gt;&lt;/object&gt;&lt;object type=&quot;3&quot; unique_id=&quot;11926&quot;&gt;&lt;property id=&quot;20148&quot; value=&quot;5&quot;/&gt;&lt;property id=&quot;20300&quot; value=&quot;Slide 1 - &amp;quot;Contracts&amp;#x0D;&amp;#x0A;&amp;quot;&quot;/&gt;&lt;property id=&quot;20307&quot; value=&quot;772&quot;/&gt;&lt;/object&gt;&lt;object type=&quot;3&quot; unique_id=&quot;11927&quot;&gt;&lt;property id=&quot;20148&quot; value=&quot;5&quot;/&gt;&lt;property id=&quot;20300&quot; value=&quot;Slide 2&quot;/&gt;&lt;property id=&quot;20307&quot; value=&quot;806&quot;/&gt;&lt;/object&gt;&lt;object type=&quot;3&quot; unique_id=&quot;11928&quot;&gt;&lt;property id=&quot;20148&quot; value=&quot;5&quot;/&gt;&lt;property id=&quot;20300&quot; value=&quot;Slide 3 - &amp;quot;Course Details&amp;quot;&quot;/&gt;&lt;property id=&quot;20307&quot; value=&quot;807&quot;/&gt;&lt;/object&gt;&lt;object type=&quot;3&quot; unique_id=&quot;11929&quot;&gt;&lt;property id=&quot;20148&quot; value=&quot;5&quot;/&gt;&lt;property id=&quot;20300&quot; value=&quot;Slide 4&quot;/&gt;&lt;property id=&quot;20307&quot; value=&quot;808&quot;/&gt;&lt;/object&gt;&lt;object type=&quot;3&quot; unique_id=&quot;11930&quot;&gt;&lt;property id=&quot;20148&quot; value=&quot;5&quot;/&gt;&lt;property id=&quot;20300&quot; value=&quot;Slide 5&quot;/&gt;&lt;property id=&quot;20307&quot; value=&quot;809&quot;/&gt;&lt;/object&gt;&lt;object type=&quot;3&quot; unique_id=&quot;11933&quot;&gt;&lt;property id=&quot;20148&quot; value=&quot;5&quot;/&gt;&lt;property id=&quot;20300&quot; value=&quot;Slide 8 - &amp;quot;Course Objectives&amp;quot;&quot;/&gt;&lt;property id=&quot;20307&quot; value=&quot;737&quot;/&gt;&lt;/object&gt;&lt;object type=&quot;3&quot; unique_id=&quot;11934&quot;&gt;&lt;property id=&quot;20148&quot; value=&quot;5&quot;/&gt;&lt;property id=&quot;20300&quot; value=&quot;Slide 9 - &amp;quot;Course Map&amp;quot;&quot;/&gt;&lt;property id=&quot;20307&quot; value=&quot;811&quot;/&gt;&lt;/object&gt;&lt;object type=&quot;3&quot; unique_id=&quot;11936&quot;&gt;&lt;property id=&quot;20148&quot; value=&quot;5&quot;/&gt;&lt;property id=&quot;20300&quot; value=&quot;Slide 11 - &amp;quot;What’s New &amp;amp; Different&amp;quot;&quot;/&gt;&lt;property id=&quot;20307&quot; value=&quot;848&quot;/&gt;&lt;/object&gt;&lt;object type=&quot;3&quot; unique_id=&quot;11937&quot;&gt;&lt;property id=&quot;20148&quot; value=&quot;5&quot;/&gt;&lt;property id=&quot;20300&quot; value=&quot;Slide 12 - &amp;quot;What’s New &amp;amp; Different (cont.)&amp;quot;&quot;/&gt;&lt;property id=&quot;20307&quot; value=&quot;867&quot;/&gt;&lt;/object&gt;&lt;object type=&quot;3&quot; unique_id=&quot;11938&quot;&gt;&lt;property id=&quot;20148&quot; value=&quot;5&quot;/&gt;&lt;property id=&quot;20300&quot; value=&quot;Slide 13 - &amp;quot;Key Terms&amp;quot;&quot;/&gt;&lt;property id=&quot;20307&quot; value=&quot;959&quot;/&gt;&lt;/object&gt;&lt;object type=&quot;3&quot; unique_id=&quot;11939&quot;&gt;&lt;property id=&quot;20148&quot; value=&quot;5&quot;/&gt;&lt;property id=&quot;20300&quot; value=&quot;Slide 15 - &amp;quot;Contract Types Used in MAGIC&amp;quot;&quot;/&gt;&lt;property id=&quot;20307&quot; value=&quot;873&quot;/&gt;&lt;/object&gt;&lt;object type=&quot;3&quot; unique_id=&quot;11940&quot;&gt;&lt;property id=&quot;20148&quot; value=&quot;5&quot;/&gt;&lt;property id=&quot;20300&quot; value=&quot;Slide 16 - &amp;quot;Contract Types Used in MAGIC&amp;quot;&quot;/&gt;&lt;property id=&quot;20307&quot; value=&quot;875&quot;/&gt;&lt;/object&gt;&lt;object type=&quot;3&quot; unique_id=&quot;11941&quot;&gt;&lt;property id=&quot;20148&quot; value=&quot;5&quot;/&gt;&lt;property id=&quot;20300&quot; value=&quot;Slide 17 - &amp;quot;Contract Types Used in MAGIC&amp;quot;&quot;/&gt;&lt;property id=&quot;20307&quot; value=&quot;874&quot;/&gt;&lt;/object&gt;&lt;object type=&quot;3&quot; unique_id=&quot;11942&quot;&gt;&lt;property id=&quot;20148&quot; value=&quot;5&quot;/&gt;&lt;property id=&quot;20300&quot; value=&quot;Slide 18 - &amp;quot;How Contracts are Created&amp;quot;&quot;/&gt;&lt;property id=&quot;20307&quot; value=&quot;886&quot;/&gt;&lt;/object&gt;&lt;object type=&quot;3&quot; unique_id=&quot;11943&quot;&gt;&lt;property id=&quot;20148&quot; value=&quot;5&quot;/&gt;&lt;property id=&quot;20300&quot; value=&quot;Slide 19 - &amp;quot;Contract Process Flow&amp;quot;&quot;/&gt;&lt;property id=&quot;20307&quot; value=&quot;871&quot;/&gt;&lt;/object&gt;&lt;object type=&quot;3&quot; unique_id=&quot;11944&quot;&gt;&lt;property id=&quot;20148&quot; value=&quot;5&quot;/&gt;&lt;property id=&quot;20300&quot; value=&quot;Slide 21 - &amp;quot;Knowledge Check&amp;quot;&quot;/&gt;&lt;property id=&quot;20307&quot; value=&quot;872&quot;/&gt;&lt;/object&gt;&lt;object type=&quot;3&quot; unique_id=&quot;11947&quot;&gt;&lt;property id=&quot;20148&quot; value=&quot;5&quot;/&gt;&lt;property id=&quot;20300&quot; value=&quot;Slide 24 - &amp;quot;Contract Lifecycle&amp;quot;&quot;/&gt;&lt;property id=&quot;20307&quot; value=&quot;881&quot;/&gt;&lt;/object&gt;&lt;object type=&quot;3&quot; unique_id=&quot;11948&quot;&gt;&lt;property id=&quot;20148&quot; value=&quot;5&quot;/&gt;&lt;property id=&quot;20300&quot; value=&quot;Slide 25 - &amp;quot;Create Contract Process&amp;quot;&quot;/&gt;&lt;property id=&quot;20307&quot; value=&quot;917&quot;/&gt;&lt;/object&gt;&lt;object type=&quot;3&quot; unique_id=&quot;11949&quot;&gt;&lt;property id=&quot;20148&quot; value=&quot;5&quot;/&gt;&lt;property id=&quot;20300&quot; value=&quot;Slide 26 - &amp;quot;Create a Contract Manually&amp;quot;&quot;/&gt;&lt;property id=&quot;20307&quot; value=&quot;746&quot;/&gt;&lt;/object&gt;&lt;object type=&quot;3&quot; unique_id=&quot;11950&quot;&gt;&lt;property id=&quot;20148&quot; value=&quot;5&quot;/&gt;&lt;property id=&quot;20300&quot; value=&quot;Slide 27 - &amp;quot;Create a Contract Manually&amp;quot;&quot;/&gt;&lt;property id=&quot;20307&quot; value=&quot;739&quot;/&gt;&lt;/object&gt;&lt;object type=&quot;3&quot; unique_id=&quot;11951&quot;&gt;&lt;property id=&quot;20148&quot; value=&quot;5&quot;/&gt;&lt;property id=&quot;20300&quot; value=&quot;Slide 28 - &amp;quot;Overview Information&amp;quot;&quot;/&gt;&lt;property id=&quot;20307&quot; value=&quot;747&quot;/&gt;&lt;/object&gt;&lt;object type=&quot;3&quot; unique_id=&quot;11952&quot;&gt;&lt;property id=&quot;20148&quot; value=&quot;5&quot;/&gt;&lt;property id=&quot;20300&quot; value=&quot;Slide 29 - &amp;quot;Complete Header Details&amp;quot;&quot;/&gt;&lt;property id=&quot;20307&quot; value=&quot;877&quot;/&gt;&lt;/object&gt;&lt;object type=&quot;3&quot; unique_id=&quot;11953&quot;&gt;&lt;property id=&quot;20148&quot; value=&quot;5&quot;/&gt;&lt;property id=&quot;20300&quot; value=&quot;Slide 30 - &amp;quot;Header: Additional Information&amp;quot;&quot;/&gt;&lt;property id=&quot;20307&quot; value=&quot;887&quot;/&gt;&lt;/object&gt;&lt;object type=&quot;3&quot; unique_id=&quot;11954&quot;&gt;&lt;property id=&quot;20148&quot; value=&quot;5&quot;/&gt;&lt;property id=&quot;20300&quot; value=&quot;Slide 31 - &amp;quot;Contract Category&amp;quot;&quot;/&gt;&lt;property id=&quot;20307&quot; value=&quot;960&quot;/&gt;&lt;/object&gt;&lt;object type=&quot;3&quot; unique_id=&quot;11955&quot;&gt;&lt;property id=&quot;20148&quot; value=&quot;5&quot;/&gt;&lt;property id=&quot;20300&quot; value=&quot;Slide 32 - &amp;quot;Complete Item Details&amp;quot;&quot;/&gt;&lt;property id=&quot;20307&quot; value=&quot;749&quot;/&gt;&lt;/object&gt;&lt;object type=&quot;3&quot; unique_id=&quot;11956&quot;&gt;&lt;property id=&quot;20148&quot; value=&quot;5&quot;/&gt;&lt;property id=&quot;20300&quot; value=&quot;Slide 33 - &amp;quot;Complete Item Details (cont.)&amp;quot;&quot;/&gt;&lt;property id=&quot;20307&quot; value=&quot;762&quot;/&gt;&lt;/object&gt;&lt;object type=&quot;3&quot; unique_id=&quot;11957&quot;&gt;&lt;property id=&quot;20148&quot; value=&quot;5&quot;/&gt;&lt;property id=&quot;20300&quot; value=&quot;Slide 34 - &amp;quot;Contract Notes and Attachments&amp;quot;&quot;/&gt;&lt;property id=&quot;20307&quot; value=&quot;750&quot;/&gt;&lt;/object&gt;&lt;object type=&quot;3&quot; unique_id=&quot;11958&quot;&gt;&lt;property id=&quot;20148&quot; value=&quot;5&quot;/&gt;&lt;property id=&quot;20300&quot; value=&quot;Slide 35 - &amp;quot;Contract Notes and Attachments (cont)&amp;quot;&quot;/&gt;&lt;property id=&quot;20307&quot; value=&quot;890&quot;/&gt;&lt;/object&gt;&lt;object type=&quot;3&quot; unique_id=&quot;11959&quot;&gt;&lt;property id=&quot;20148&quot; value=&quot;5&quot;/&gt;&lt;property id=&quot;20300&quot; value=&quot;Slide 36 - &amp;quot;Notes and Attachments: Examples&amp;quot;&quot;/&gt;&lt;property id=&quot;20307&quot; value=&quot;891&quot;/&gt;&lt;/object&gt;&lt;object type=&quot;3&quot; unique_id=&quot;11960&quot;&gt;&lt;property id=&quot;20148&quot; value=&quot;5&quot;/&gt;&lt;property id=&quot;20300&quot; value=&quot;Slide 37 - &amp;quot;Assign Distribution&amp;quot;&quot;/&gt;&lt;property id=&quot;20307&quot; value=&quot;922&quot;/&gt;&lt;/object&gt;&lt;object type=&quot;3&quot; unique_id=&quot;11961&quot;&gt;&lt;property id=&quot;20148&quot; value=&quot;5&quot;/&gt;&lt;property id=&quot;20300&quot; value=&quot;Slide 40 - &amp;quot;Let’s Practice&amp;quot;&quot;/&gt;&lt;property id=&quot;20307&quot; value=&quot;828&quot;/&gt;&lt;/object&gt;&lt;object type=&quot;3&quot; unique_id=&quot;11962&quot;&gt;&lt;property id=&quot;20148&quot; value=&quot;5&quot;/&gt;&lt;property id=&quot;20300&quot; value=&quot;Slide 41 - &amp;quot;Knowledge Check&amp;quot;&quot;/&gt;&lt;property id=&quot;20307&quot; value=&quot;829&quot;/&gt;&lt;/object&gt;&lt;object type=&quot;3&quot; unique_id=&quot;11965&quot;&gt;&lt;property id=&quot;20148&quot; value=&quot;5&quot;/&gt;&lt;property id=&quot;20300&quot; value=&quot;Slide 43 - &amp;quot;Unit 3: Create Contracts with Reference&amp;quot;&quot;/&gt;&lt;property id=&quot;20307&quot; value=&quot;851&quot;/&gt;&lt;/object&gt;&lt;object type=&quot;3&quot; unique_id=&quot;11966&quot;&gt;&lt;property id=&quot;20148&quot; value=&quot;5&quot;/&gt;&lt;property id=&quot;20300&quot; value=&quot;Slide 44 - &amp;quot;Create Contract from Shopping Cart&amp;quot;&quot;/&gt;&lt;property id=&quot;20307&quot; value=&quot;856&quot;/&gt;&lt;/object&gt;&lt;object type=&quot;3&quot; unique_id=&quot;11967&quot;&gt;&lt;property id=&quot;20148&quot; value=&quot;5&quot;/&gt;&lt;property id=&quot;20300&quot; value=&quot;Slide 45 - &amp;quot;Create Contract from Shopping Cart&amp;quot;&quot;/&gt;&lt;property id=&quot;20307&quot; value=&quot;952&quot;/&gt;&lt;/object&gt;&lt;object type=&quot;3&quot; unique_id=&quot;11968&quot;&gt;&lt;property id=&quot;20148&quot; value=&quot;5&quot;/&gt;&lt;property id=&quot;20300&quot; value=&quot;Slide 46 - &amp;quot;Create Contract from Shopping Cart&amp;quot;&quot;/&gt;&lt;property id=&quot;20307&quot; value=&quot;953&quot;/&gt;&lt;/object&gt;&lt;object type=&quot;3&quot; unique_id=&quot;11969&quot;&gt;&lt;property id=&quot;20148&quot; value=&quot;5&quot;/&gt;&lt;property id=&quot;20300&quot; value=&quot;Slide 47 - &amp;quot;Create Contract from Shopping Cart&amp;quot;&quot;/&gt;&lt;property id=&quot;20307&quot; value=&quot;954&quot;/&gt;&lt;/object&gt;&lt;object type=&quot;3&quot; unique_id=&quot;11970&quot;&gt;&lt;property id=&quot;20148&quot; value=&quot;5&quot;/&gt;&lt;property id=&quot;20300&quot; value=&quot;Slide 50 - &amp;quot;Let’s Practice&amp;quot;&quot;/&gt;&lt;property id=&quot;20307&quot; value=&quot;858&quot;/&gt;&lt;/object&gt;&lt;object type=&quot;3&quot; unique_id=&quot;11971&quot;&gt;&lt;property id=&quot;20148&quot; value=&quot;5&quot;/&gt;&lt;property id=&quot;20300&quot; value=&quot;Slide 48 - &amp;quot;Create a Contract from an &amp;#x0D;&amp;#x0A;Accepted RFx Response&amp;quot;&quot;/&gt;&lt;property id=&quot;20307&quot; value=&quot;944&quot;/&gt;&lt;/object&gt;&lt;object type=&quot;3&quot; unique_id=&quot;11972&quot;&gt;&lt;property id=&quot;20148&quot; value=&quot;5&quot;/&gt;&lt;property id=&quot;20300&quot; value=&quot;Slide 51 - &amp;quot;Knowledge Check&amp;quot;&quot;/&gt;&lt;property id=&quot;20307&quot; value=&quot;859&quot;/&gt;&lt;/object&gt;&lt;object type=&quot;3&quot; unique_id=&quot;11973&quot;&gt;&lt;property id=&quot;20148&quot; value=&quot;5&quot;/&gt;&lt;property id=&quot;20300&quot; value=&quot;Slide 92 - &amp;quot;Knowledge Check&amp;quot;&quot;/&gt;&lt;property id=&quot;20307&quot; value=&quot;863&quot;/&gt;&lt;/object&gt;&lt;object type=&quot;3&quot; unique_id=&quot;11976&quot;&gt;&lt;property id=&quot;20148&quot; value=&quot;5&quot;/&gt;&lt;property id=&quot;20300&quot; value=&quot;Slide 54 - &amp;quot;Key Terms&amp;quot;&quot;/&gt;&lt;property id=&quot;20307&quot; value=&quot;934&quot;/&gt;&lt;/object&gt;&lt;object type=&quot;3&quot; unique_id=&quot;11977&quot;&gt;&lt;property id=&quot;20148&quot; value=&quot;5&quot;/&gt;&lt;property id=&quot;20300&quot; value=&quot;Slide 55 - &amp;quot;Contract Approval Overview&amp;quot;&quot;/&gt;&lt;property id=&quot;20307&quot; value=&quot;740&quot;/&gt;&lt;/object&gt;&lt;object type=&quot;3&quot; unique_id=&quot;11978&quot;&gt;&lt;property id=&quot;20148&quot; value=&quot;5&quot;/&gt;&lt;property id=&quot;20300&quot; value=&quot;Slide 56 - &amp;quot;Contract Approval Overview&amp;quot;&quot;/&gt;&lt;property id=&quot;20307&quot; value=&quot;878&quot;/&gt;&lt;/object&gt;&lt;object type=&quot;3&quot; unique_id=&quot;11979&quot;&gt;&lt;property id=&quot;20148&quot; value=&quot;5&quot;/&gt;&lt;property id=&quot;20300&quot; value=&quot;Slide 60 - &amp;quot;Oversight Approvals&amp;quot;&quot;/&gt;&lt;property id=&quot;20307&quot; value=&quot;744&quot;/&gt;&lt;/object&gt;&lt;object type=&quot;3&quot; unique_id=&quot;11980&quot;&gt;&lt;property id=&quot;20148&quot; value=&quot;5&quot;/&gt;&lt;property id=&quot;20300&quot; value=&quot;Slide 62 - &amp;quot;Offline Approvals&amp;quot;&quot;/&gt;&lt;property id=&quot;20307&quot; value=&quot;926&quot;/&gt;&lt;/object&gt;&lt;object type=&quot;3&quot; unique_id=&quot;11981&quot;&gt;&lt;property id=&quot;20148&quot; value=&quot;5&quot;/&gt;&lt;property id=&quot;20300&quot; value=&quot;Slide 63 - &amp;quot;Approver’s Universal Worklist (UWL)&amp;quot;&quot;/&gt;&lt;property id=&quot;20307&quot; value=&quot;928&quot;/&gt;&lt;/object&gt;&lt;object type=&quot;3&quot; unique_id=&quot;11982&quot;&gt;&lt;property id=&quot;20148&quot; value=&quot;5&quot;/&gt;&lt;property id=&quot;20300&quot; value=&quot;Slide 64 - &amp;quot;Knowledge Check&amp;quot;&quot;/&gt;&lt;property id=&quot;20307&quot; value=&quot;839&quot;/&gt;&lt;/object&gt;&lt;object type=&quot;3&quot; unique_id=&quot;11983&quot;&gt;&lt;property id=&quot;20148&quot; value=&quot;5&quot;/&gt;&lt;property id=&quot;20300&quot; value=&quot;Slide 65 - &amp;quot;Knowledge Check&amp;quot;&quot;/&gt;&lt;property id=&quot;20307&quot; value=&quot;882&quot;/&gt;&lt;/object&gt;&lt;object type=&quot;3&quot; unique_id=&quot;11986&quot;&gt;&lt;property id=&quot;20148&quot; value=&quot;5&quot;/&gt;&lt;property id=&quot;20300&quot; value=&quot;Slide 69 - &amp;quot;Amend a Contract&amp;quot;&quot;/&gt;&lt;property id=&quot;20307&quot; value=&quot;943&quot;/&gt;&lt;/object&gt;&lt;object type=&quot;3&quot; unique_id=&quot;11987&quot;&gt;&lt;property id=&quot;20148&quot; value=&quot;5&quot;/&gt;&lt;property id=&quot;20300&quot; value=&quot;Slide 70 - &amp;quot;Amend a Contract (cont)&amp;quot;&quot;/&gt;&lt;property id=&quot;20307&quot; value=&quot;935&quot;/&gt;&lt;/object&gt;&lt;object type=&quot;3&quot; unique_id=&quot;11988&quot;&gt;&lt;property id=&quot;20148&quot; value=&quot;5&quot;/&gt;&lt;property id=&quot;20300&quot; value=&quot;Slide 75 - &amp;quot;Let’s Practice&amp;quot;&quot;/&gt;&lt;property id=&quot;20307&quot; value=&quot;840&quot;/&gt;&lt;/object&gt;&lt;object type=&quot;3&quot; unique_id=&quot;11989&quot;&gt;&lt;property id=&quot;20148&quot; value=&quot;5&quot;/&gt;&lt;property id=&quot;20300&quot; value=&quot;Slide 76 - &amp;quot;Knowledge Check&amp;quot;&quot;/&gt;&lt;property id=&quot;20307&quot; value=&quot;880&quot;/&gt;&lt;/object&gt;&lt;object type=&quot;3&quot; unique_id=&quot;11990&quot;&gt;&lt;property id=&quot;20148&quot; value=&quot;5&quot;/&gt;&lt;property id=&quot;20300&quot; value=&quot;Slide 78 - &amp;quot;Knowledge Check&amp;quot;&quot;/&gt;&lt;property id=&quot;20307&quot; value=&quot;855&quot;/&gt;&lt;/object&gt;&lt;object type=&quot;3&quot; unique_id=&quot;11993&quot;&gt;&lt;property id=&quot;20148&quot; value=&quot;5&quot;/&gt;&lt;property id=&quot;20300&quot; value=&quot;Slide 82 - &amp;quot;Key Terms&amp;quot;&quot;/&gt;&lt;property id=&quot;20307&quot; value=&quot;929&quot;/&gt;&lt;/object&gt;&lt;object type=&quot;3&quot; unique_id=&quot;11994&quot;&gt;&lt;property id=&quot;20148&quot; value=&quot;5&quot;/&gt;&lt;property id=&quot;20300&quot; value=&quot;Slide 84 - &amp;quot;Tracking – Compare Versions&amp;quot;&quot;/&gt;&lt;property id=&quot;20307&quot; value=&quot;936&quot;/&gt;&lt;/object&gt;&lt;object type=&quot;3&quot; unique_id=&quot;11995&quot;&gt;&lt;property id=&quot;20148&quot; value=&quot;5&quot;/&gt;&lt;property id=&quot;20300&quot; value=&quot;Slide 85 - &amp;quot;Tracking – Compare Version Details&amp;quot;&quot;/&gt;&lt;property id=&quot;20307&quot; value=&quot;937&quot;/&gt;&lt;/object&gt;&lt;object type=&quot;3&quot; unique_id=&quot;11996&quot;&gt;&lt;property id=&quot;20148&quot; value=&quot;5&quot;/&gt;&lt;property id=&quot;20300&quot; value=&quot;Slide 86 - &amp;quot;Tracking – Change Documents Details&amp;quot;&quot;/&gt;&lt;property id=&quot;20307&quot; value=&quot;938&quot;/&gt;&lt;/object&gt;&lt;object type=&quot;3&quot; unique_id=&quot;11997&quot;&gt;&lt;property id=&quot;20148&quot; value=&quot;5&quot;/&gt;&lt;property id=&quot;20300&quot; value=&quot;Slide 88 - &amp;quot;Knowledge Check&amp;quot;&quot;/&gt;&lt;property id=&quot;20307&quot; value=&quot;825&quot;/&gt;&lt;/object&gt;&lt;object type=&quot;3&quot; unique_id=&quot;12000&quot;&gt;&lt;property id=&quot;20148&quot; value=&quot;5&quot;/&gt;&lt;property id=&quot;20300&quot; value=&quot;Slide 90 - &amp;quot;Unit 7: Miscellaneous Topics&amp;quot;&quot;/&gt;&lt;property id=&quot;20307&quot; value=&quot;932&quot;/&gt;&lt;/object&gt;&lt;object type=&quot;3&quot; unique_id=&quot;12001&quot;&gt;&lt;property id=&quot;20148&quot; value=&quot;5&quot;/&gt;&lt;property id=&quot;20300&quot; value=&quot;Slide 91 - &amp;quot;Create Contract with Options&amp;quot;&quot;/&gt;&lt;property id=&quot;20307&quot; value=&quot;918&quot;/&gt;&lt;/object&gt;&lt;object type=&quot;3&quot; unique_id=&quot;12002&quot;&gt;&lt;property id=&quot;20148&quot; value=&quot;5&quot;/&gt;&lt;property id=&quot;20300&quot; value=&quot;Slide 93 - &amp;quot;Let’s Practice&amp;quot;&quot;/&gt;&lt;property id=&quot;20307&quot; value=&quot;920&quot;/&gt;&lt;/object&gt;&lt;object type=&quot;3&quot; unique_id=&quot;12003&quot;&gt;&lt;property id=&quot;20148&quot; value=&quot;5&quot;/&gt;&lt;property id=&quot;20300&quot; value=&quot;Slide 94 - &amp;quot;Emergency Contracts&amp;quot;&quot;/&gt;&lt;property id=&quot;20307&quot; value=&quot;945&quot;/&gt;&lt;/object&gt;&lt;object type=&quot;3&quot; unique_id=&quot;12004&quot;&gt;&lt;property id=&quot;20148&quot; value=&quot;5&quot;/&gt;&lt;property id=&quot;20300&quot; value=&quot;Slide 95 - &amp;quot;Let’s Practice&amp;quot;&quot;/&gt;&lt;property id=&quot;20307&quot; value=&quot;921&quot;/&gt;&lt;/object&gt;&lt;object type=&quot;3&quot; unique_id=&quot;12005&quot;&gt;&lt;property id=&quot;20148&quot; value=&quot;5&quot;/&gt;&lt;property id=&quot;20300&quot; value=&quot;Slide 96 - &amp;quot;Distributor/Fulfillment Contract&amp;quot;&quot;/&gt;&lt;property id=&quot;20307&quot; value=&quot;947&quot;/&gt;&lt;/object&gt;&lt;object type=&quot;3&quot; unique_id=&quot;12006&quot;&gt;&lt;property id=&quot;20148&quot; value=&quot;5&quot;/&gt;&lt;property id=&quot;20300&quot; value=&quot;Slide 97 - &amp;quot;Distributor/Fulfillment Contract&amp;quot;&quot;/&gt;&lt;property id=&quot;20307&quot; value=&quot;948&quot;/&gt;&lt;/object&gt;&lt;object type=&quot;3&quot; unique_id=&quot;12007&quot;&gt;&lt;property id=&quot;20148&quot; value=&quot;5&quot;/&gt;&lt;property id=&quot;20300&quot; value=&quot;Slide 98 - &amp;quot;Distributor/Fulfillment Contracts&amp;quot;&quot;/&gt;&lt;property id=&quot;20307&quot; value=&quot;949&quot;/&gt;&lt;/object&gt;&lt;object type=&quot;3&quot; unique_id=&quot;12008&quot;&gt;&lt;property id=&quot;20148&quot; value=&quot;5&quot;/&gt;&lt;property id=&quot;20300&quot; value=&quot;Slide 99 - &amp;quot;Price Lockdown&amp;quot;&quot;/&gt;&lt;property id=&quot;20307&quot; value=&quot;950&quot;/&gt;&lt;/object&gt;&lt;object type=&quot;3&quot; unique_id=&quot;12009&quot;&gt;&lt;property id=&quot;20148&quot; value=&quot;5&quot;/&gt;&lt;property id=&quot;20300&quot; value=&quot;Slide 100 - &amp;quot;Buy on Behalf of&amp;quot;&quot;/&gt;&lt;property id=&quot;20307&quot; value=&quot;951&quot;/&gt;&lt;/object&gt;&lt;object type=&quot;3&quot; unique_id=&quot;12010&quot;&gt;&lt;property id=&quot;20148&quot; value=&quot;5&quot;/&gt;&lt;property id=&quot;20300&quot; value=&quot;Slide 101 - &amp;quot;Buy on Behalf of Agency &amp;#x0D;&amp;#x0A;Process Flow&amp;quot;&quot;/&gt;&lt;property id=&quot;20307&quot; value=&quot;946&quot;/&gt;&lt;/object&gt;&lt;object type=&quot;3&quot; unique_id=&quot;12011&quot;&gt;&lt;property id=&quot;20148&quot; value=&quot;5&quot;/&gt;&lt;property id=&quot;20300&quot; value=&quot;Slide 102 - &amp;quot;Knowledge Check&amp;quot;&quot;/&gt;&lt;property id=&quot;20307&quot; value=&quot;911&quot;/&gt;&lt;/object&gt;&lt;object type=&quot;3&quot; unique_id=&quot;12014&quot;&gt;&lt;property id=&quot;20148&quot; value=&quot;5&quot;/&gt;&lt;property id=&quot;20300&quot; value=&quot;Slide 104 - &amp;quot;Unit 8: Reports&amp;quot;&quot;/&gt;&lt;property id=&quot;20307&quot; value=&quot;736&quot;/&gt;&lt;/object&gt;&lt;object type=&quot;3&quot; unique_id=&quot;12015&quot;&gt;&lt;property id=&quot;20148&quot; value=&quot;5&quot;/&gt;&lt;property id=&quot;20300&quot; value=&quot;Slide 112 - &amp;quot;SRM Report Navigation&amp;quot;&quot;/&gt;&lt;property id=&quot;20307&quot; value=&quot;864&quot;/&gt;&lt;/object&gt;&lt;object type=&quot;3&quot; unique_id=&quot;12016&quot;&gt;&lt;property id=&quot;20148&quot; value=&quot;5&quot;/&gt;&lt;property id=&quot;20300&quot; value=&quot;Slide 113 - &amp;quot;SRM Report Navigation&amp;quot;&quot;/&gt;&lt;property id=&quot;20307&quot; value=&quot;866&quot;/&gt;&lt;/object&gt;&lt;object type=&quot;3&quot; unique_id=&quot;12017&quot;&gt;&lt;property id=&quot;20148&quot; value=&quot;5&quot;/&gt;&lt;property id=&quot;20300&quot; value=&quot;Slide 114 - &amp;quot;Standard Reports&amp;quot;&quot;/&gt;&lt;property id=&quot;20307&quot; value=&quot;730&quot;/&gt;&lt;/object&gt;&lt;object type=&quot;3&quot; unique_id=&quot;12018&quot;&gt;&lt;property id=&quot;20148&quot; value=&quot;5&quot;/&gt;&lt;property id=&quot;20300&quot; value=&quot;Slide 115 - &amp;quot;Custom Reports&amp;quot;&quot;/&gt;&lt;property id=&quot;20307&quot; value=&quot;940&quot;/&gt;&lt;/object&gt;&lt;object type=&quot;3&quot; unique_id=&quot;12019&quot;&gt;&lt;property id=&quot;20148&quot; value=&quot;5&quot;/&gt;&lt;property id=&quot;20300&quot; value=&quot;Slide 116 - &amp;quot;Custom Reports&amp;quot;&quot;/&gt;&lt;property id=&quot;20307&quot; value=&quot;939&quot;/&gt;&lt;/object&gt;&lt;object type=&quot;3&quot; unique_id=&quot;12020&quot;&gt;&lt;property id=&quot;20148&quot; value=&quot;5&quot;/&gt;&lt;property id=&quot;20300&quot; value=&quot;Slide 117 - &amp;quot;Custom Reports (cont.)&amp;quot;&quot;/&gt;&lt;property id=&quot;20307&quot; value=&quot;941&quot;/&gt;&lt;/object&gt;&lt;object type=&quot;3&quot; unique_id=&quot;12021&quot;&gt;&lt;property id=&quot;20148&quot; value=&quot;5&quot;/&gt;&lt;property id=&quot;20300&quot; value=&quot;Slide 118 - &amp;quot;Custom Reports (cont.)&amp;quot;&quot;/&gt;&lt;property id=&quot;20307&quot; value=&quot;942&quot;/&gt;&lt;/object&gt;&lt;object type=&quot;3&quot; unique_id=&quot;12022&quot;&gt;&lt;property id=&quot;20148&quot; value=&quot;5&quot;/&gt;&lt;property id=&quot;20300&quot; value=&quot;Slide 119 - &amp;quot;Let’s Practice&amp;quot;&quot;/&gt;&lt;property id=&quot;20307&quot; value=&quot;842&quot;/&gt;&lt;/object&gt;&lt;object type=&quot;3&quot; unique_id=&quot;12023&quot;&gt;&lt;property id=&quot;20148&quot; value=&quot;5&quot;/&gt;&lt;property id=&quot;20300&quot; value=&quot;Slide 121 - &amp;quot;Support Information&amp;quot;&quot;/&gt;&lt;property id=&quot;20307&quot; value=&quot;957&quot;/&gt;&lt;/object&gt;&lt;object type=&quot;3&quot; unique_id=&quot;12024&quot;&gt;&lt;property id=&quot;20148&quot; value=&quot;5&quot;/&gt;&lt;property id=&quot;20300&quot; value=&quot;Slide 122 - &amp;quot;Class Evaluation&amp;quot;&quot;/&gt;&lt;property id=&quot;20307&quot; value=&quot;958&quot;/&gt;&lt;/object&gt;&lt;object type=&quot;3&quot; unique_id=&quot;14058&quot;&gt;&lt;property id=&quot;20148&quot; value=&quot;5&quot;/&gt;&lt;property id=&quot;20300&quot; value=&quot;Slide 6 - &amp;quot;Please Note . . .&amp;quot;&quot;/&gt;&lt;property id=&quot;20307&quot; value=&quot;961&quot;/&gt;&lt;/object&gt;&lt;object type=&quot;3&quot; unique_id=&quot;14059&quot;&gt;&lt;property id=&quot;20148&quot; value=&quot;5&quot;/&gt;&lt;property id=&quot;20300&quot; value=&quot;Slide 7 - &amp;quot;Training vs. Production Systems&amp;quot;&quot;/&gt;&lt;property id=&quot;20307&quot; value=&quot;962&quot;/&gt;&lt;/object&gt;&lt;object type=&quot;3&quot; unique_id=&quot;15698&quot;&gt;&lt;property id=&quot;20148&quot; value=&quot;5&quot;/&gt;&lt;property id=&quot;20300&quot; value=&quot;Slide 22 - &amp;quot;Course Map&amp;quot;&quot;/&gt;&lt;property id=&quot;20307&quot; value=&quot;978&quot;/&gt;&lt;/object&gt;&lt;object type=&quot;3&quot; unique_id=&quot;15699&quot;&gt;&lt;property id=&quot;20148&quot; value=&quot;5&quot;/&gt;&lt;property id=&quot;20300&quot; value=&quot;Slide 38 - &amp;quot;Prior To Release of Contract&amp;quot;&quot;/&gt;&lt;property id=&quot;20307&quot; value=&quot;965&quot;/&gt;&lt;/object&gt;&lt;object type=&quot;3&quot; unique_id=&quot;15700&quot;&gt;&lt;property id=&quot;20148&quot; value=&quot;5&quot;/&gt;&lt;property id=&quot;20300&quot; value=&quot;Slide 39 - &amp;quot;Prior To Release of Contract&amp;quot;&quot;/&gt;&lt;property id=&quot;20307&quot; value=&quot;966&quot;/&gt;&lt;/object&gt;&lt;object type=&quot;3&quot; unique_id=&quot;15701&quot;&gt;&lt;property id=&quot;20148&quot; value=&quot;5&quot;/&gt;&lt;property id=&quot;20300&quot; value=&quot;Slide 42 - &amp;quot;Course Map&amp;quot;&quot;/&gt;&lt;property id=&quot;20307&quot; value=&quot;979&quot;/&gt;&lt;/object&gt;&lt;object type=&quot;3&quot; unique_id=&quot;15702&quot;&gt;&lt;property id=&quot;20148&quot; value=&quot;5&quot;/&gt;&lt;property id=&quot;20300&quot; value=&quot;Slide 49 - &amp;quot;Create a Contract from an &amp;#x0D;&amp;#x0A;Accepted RFx Response&amp;quot;&quot;/&gt;&lt;property id=&quot;20307&quot; value=&quot;970&quot;/&gt;&lt;/object&gt;&lt;object type=&quot;3&quot; unique_id=&quot;15703&quot;&gt;&lt;property id=&quot;20148&quot; value=&quot;5&quot;/&gt;&lt;property id=&quot;20300&quot; value=&quot;Slide 52 - &amp;quot;Course Map&amp;quot;&quot;/&gt;&lt;property id=&quot;20307&quot; value=&quot;980&quot;/&gt;&lt;/object&gt;&lt;object type=&quot;3&quot; unique_id=&quot;15704&quot;&gt;&lt;property id=&quot;20148&quot; value=&quot;5&quot;/&gt;&lt;property id=&quot;20300&quot; value=&quot;Slide 66 - &amp;quot;Course Map&amp;quot;&quot;/&gt;&lt;property id=&quot;20307&quot; value=&quot;981&quot;/&gt;&lt;/object&gt;&lt;object type=&quot;3&quot; unique_id=&quot;15705&quot;&gt;&lt;property id=&quot;20148&quot; value=&quot;5&quot;/&gt;&lt;property id=&quot;20300&quot; value=&quot;Slide 71 - &amp;quot;Terminating a Contract&amp;quot;&quot;/&gt;&lt;property id=&quot;20307&quot; value=&quot;964&quot;/&gt;&lt;/object&gt;&lt;object type=&quot;3&quot; unique_id=&quot;15706&quot;&gt;&lt;property id=&quot;20148&quot; value=&quot;5&quot;/&gt;&lt;property id=&quot;20300&quot; value=&quot;Slide 72 - &amp;quot;Terminating a Contract (cont.)&amp;quot;&quot;/&gt;&lt;property id=&quot;20307&quot; value=&quot;985&quot;/&gt;&lt;/object&gt;&lt;object type=&quot;3&quot; unique_id=&quot;15707&quot;&gt;&lt;property id=&quot;20148&quot; value=&quot;5&quot;/&gt;&lt;property id=&quot;20300&quot; value=&quot;Slide 73 - &amp;quot;Terminating a Contract (cont.)&amp;quot;&quot;/&gt;&lt;property id=&quot;20307&quot; value=&quot;986&quot;/&gt;&lt;/object&gt;&lt;object type=&quot;3&quot; unique_id=&quot;15708&quot;&gt;&lt;property id=&quot;20148&quot; value=&quot;5&quot;/&gt;&lt;property id=&quot;20300&quot; value=&quot;Slide 74 - &amp;quot;Terminating a Contract&amp;quot;&quot;/&gt;&lt;property id=&quot;20307&quot; value=&quot;987&quot;/&gt;&lt;/object&gt;&lt;object type=&quot;3&quot; unique_id=&quot;15709&quot;&gt;&lt;property id=&quot;20148&quot; value=&quot;5&quot;/&gt;&lt;property id=&quot;20300&quot; value=&quot;Slide 79 - &amp;quot;Knowledge Check&amp;quot;&quot;/&gt;&lt;property id=&quot;20307&quot; value=&quot;989&quot;/&gt;&lt;/object&gt;&lt;object type=&quot;3&quot; unique_id=&quot;15710&quot;&gt;&lt;property id=&quot;20148&quot; value=&quot;5&quot;/&gt;&lt;property id=&quot;20300&quot; value=&quot;Slide 80 - &amp;quot;Course Map&amp;quot;&quot;/&gt;&lt;property id=&quot;20307&quot; value=&quot;982&quot;/&gt;&lt;/object&gt;&lt;object type=&quot;3&quot; unique_id=&quot;15711&quot;&gt;&lt;property id=&quot;20148&quot; value=&quot;5&quot;/&gt;&lt;property id=&quot;20300&quot; value=&quot;Slide 89 - &amp;quot;Course Map&amp;quot;&quot;/&gt;&lt;property id=&quot;20307&quot; value=&quot;983&quot;/&gt;&lt;/object&gt;&lt;object type=&quot;3&quot; unique_id=&quot;15712&quot;&gt;&lt;property id=&quot;20148&quot; value=&quot;5&quot;/&gt;&lt;property id=&quot;20300&quot; value=&quot;Slide 103 - &amp;quot;Course Map&amp;quot;&quot;/&gt;&lt;property id=&quot;20307&quot; value=&quot;984&quot;/&gt;&lt;/object&gt;&lt;object type=&quot;3&quot; unique_id=&quot;15713&quot;&gt;&lt;property id=&quot;20148&quot; value=&quot;5&quot;/&gt;&lt;property id=&quot;20300&quot; value=&quot;Slide 105 - &amp;quot;Contract Download Report&amp;quot;&quot;/&gt;&lt;property id=&quot;20307&quot; value=&quot;967&quot;/&gt;&lt;/object&gt;&lt;object type=&quot;3&quot; unique_id=&quot;15714&quot;&gt;&lt;property id=&quot;20148&quot; value=&quot;5&quot;/&gt;&lt;property id=&quot;20300&quot; value=&quot;Slide 106 - &amp;quot;Contract Download Report&amp;quot;&quot;/&gt;&lt;property id=&quot;20307&quot; value=&quot;973&quot;/&gt;&lt;/object&gt;&lt;object type=&quot;3&quot; unique_id=&quot;15715&quot;&gt;&lt;property id=&quot;20148&quot; value=&quot;5&quot;/&gt;&lt;property id=&quot;20300&quot; value=&quot;Slide 107 - &amp;quot;Contract Download Report&amp;quot;&quot;/&gt;&lt;property id=&quot;20307&quot; value=&quot;974&quot;/&gt;&lt;/object&gt;&lt;object type=&quot;3&quot; unique_id=&quot;15716&quot;&gt;&lt;property id=&quot;20148&quot; value=&quot;5&quot;/&gt;&lt;property id=&quot;20300&quot; value=&quot;Slide 108 - &amp;quot;Contract Download Report&amp;quot;&quot;/&gt;&lt;property id=&quot;20307&quot; value=&quot;975&quot;/&gt;&lt;/object&gt;&lt;object type=&quot;3&quot; unique_id=&quot;15717&quot;&gt;&lt;property id=&quot;20148&quot; value=&quot;5&quot;/&gt;&lt;property id=&quot;20300&quot; value=&quot;Slide 109 - &amp;quot;Contract Download Report&amp;quot;&quot;/&gt;&lt;property id=&quot;20307&quot; value=&quot;976&quot;/&gt;&lt;/object&gt;&lt;object type=&quot;3&quot; unique_id=&quot;15718&quot;&gt;&lt;property id=&quot;20148&quot; value=&quot;5&quot;/&gt;&lt;property id=&quot;20300&quot; value=&quot;Slide 110 - &amp;quot;Contract Download Report&amp;quot;&quot;/&gt;&lt;property id=&quot;20307&quot; value=&quot;977&quot;/&gt;&lt;/object&gt;&lt;object type=&quot;3&quot; unique_id=&quot;15719&quot;&gt;&lt;property id=&quot;20148&quot; value=&quot;5&quot;/&gt;&lt;property id=&quot;20300&quot; value=&quot;Slide 111 - &amp;quot;Contract Download Report&amp;quot;&quot;/&gt;&lt;property id=&quot;20307&quot; value=&quot;972&quot;/&gt;&lt;/object&gt;&lt;/object&gt;&lt;/object&gt;&lt;/database&gt;"/>
  <p:tag name="SECTOMILLISECCONVERTED" val="1"/>
</p:tagLst>
</file>

<file path=ppt/theme/theme1.xml><?xml version="1.0" encoding="utf-8"?>
<a:theme xmlns:a="http://schemas.openxmlformats.org/drawingml/2006/main" name="3_MAGIC Training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AGIC Training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73671</TotalTime>
  <Words>1754</Words>
  <Application>Microsoft Office PowerPoint</Application>
  <PresentationFormat>On-screen Show (4:3)</PresentationFormat>
  <Paragraphs>228</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Times New Roman</vt:lpstr>
      <vt:lpstr>Wingdings</vt:lpstr>
      <vt:lpstr>3_MAGIC Training Deck</vt:lpstr>
      <vt:lpstr>2_MAGIC Training Deck</vt:lpstr>
      <vt:lpstr>Contracts / PO Process  for CMPA Training  </vt:lpstr>
      <vt:lpstr>Basic Navigation</vt:lpstr>
      <vt:lpstr>Contract Types</vt:lpstr>
      <vt:lpstr>Contract Types</vt:lpstr>
      <vt:lpstr>Contract Process Flow</vt:lpstr>
      <vt:lpstr>Contract Approval Overview</vt:lpstr>
      <vt:lpstr>Contract Approval Workflow</vt:lpstr>
      <vt:lpstr>Approval Tab</vt:lpstr>
      <vt:lpstr> Approval Types</vt:lpstr>
      <vt:lpstr>Agency Buyer Manager Approval</vt:lpstr>
      <vt:lpstr>Oversight Approval</vt:lpstr>
      <vt:lpstr>Offline Approvals</vt:lpstr>
      <vt:lpstr>Tracking Tab</vt:lpstr>
      <vt:lpstr>Contract Alerts</vt:lpstr>
      <vt:lpstr>Distributor/Fulfillment Contract</vt:lpstr>
      <vt:lpstr>Distributor/Fulfillment Contract</vt:lpstr>
      <vt:lpstr>Distributor/Fulfillment Contracts</vt:lpstr>
      <vt:lpstr>CONTRACT SPEND</vt:lpstr>
      <vt:lpstr>Contract Items on POs</vt:lpstr>
      <vt:lpstr>Contract Items on POs</vt:lpstr>
      <vt:lpstr>Contract Items on POs</vt:lpstr>
      <vt:lpstr>Contract Items on POs</vt:lpstr>
      <vt:lpstr>DEMO</vt:lpstr>
      <vt:lpstr>Questions</vt:lpstr>
      <vt:lpstr>Support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MMRS PowerPoint Template</dc:title>
  <dc:creator>Sharetha Batts</dc:creator>
  <cp:lastModifiedBy>Tiffany Frazier</cp:lastModifiedBy>
  <cp:revision>1403</cp:revision>
  <cp:lastPrinted>2021-09-30T16:08:30Z</cp:lastPrinted>
  <dcterms:created xsi:type="dcterms:W3CDTF">2011-03-15T18:07:08Z</dcterms:created>
  <dcterms:modified xsi:type="dcterms:W3CDTF">2024-09-25T14:41:52Z</dcterms:modified>
</cp:coreProperties>
</file>