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8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96" r:id="rId13"/>
    <p:sldId id="265" r:id="rId14"/>
    <p:sldId id="269" r:id="rId15"/>
    <p:sldId id="270" r:id="rId16"/>
    <p:sldId id="266" r:id="rId17"/>
    <p:sldId id="267" r:id="rId18"/>
    <p:sldId id="271" r:id="rId19"/>
    <p:sldId id="274" r:id="rId20"/>
    <p:sldId id="273" r:id="rId21"/>
    <p:sldId id="299" r:id="rId22"/>
    <p:sldId id="300" r:id="rId23"/>
    <p:sldId id="297" r:id="rId24"/>
    <p:sldId id="275" r:id="rId25"/>
    <p:sldId id="276" r:id="rId26"/>
    <p:sldId id="278" r:id="rId27"/>
    <p:sldId id="277" r:id="rId28"/>
    <p:sldId id="279" r:id="rId29"/>
    <p:sldId id="285" r:id="rId30"/>
    <p:sldId id="286" r:id="rId31"/>
    <p:sldId id="288" r:id="rId32"/>
    <p:sldId id="282" r:id="rId33"/>
    <p:sldId id="284" r:id="rId34"/>
    <p:sldId id="289" r:id="rId35"/>
    <p:sldId id="287" r:id="rId36"/>
    <p:sldId id="281" r:id="rId37"/>
    <p:sldId id="290" r:id="rId38"/>
    <p:sldId id="298" r:id="rId39"/>
    <p:sldId id="291" r:id="rId40"/>
    <p:sldId id="292" r:id="rId41"/>
    <p:sldId id="304" r:id="rId42"/>
    <p:sldId id="305" r:id="rId43"/>
    <p:sldId id="293" r:id="rId44"/>
    <p:sldId id="303" r:id="rId45"/>
    <p:sldId id="306" r:id="rId46"/>
    <p:sldId id="307" r:id="rId4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0A650-8573-4B17-8557-0003ECC2AEB3}" v="20" dt="2024-09-23T16:49:15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5T12:58:02.27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1,'47'17,"107"2,43 4,-143-17,0-2,77-4,-56-2,-50 1,-1-1,25-7,-24 5,41-3,370 7,-416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5T12:58:21.0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0,'17'1,"0"1,29 7,-28-5,0-1,22 1,99-5,52 2,-126 10,-48-7,1-1,22 1,326-3,-175-2,-183 1,0-1,1 0,-1 0,16-5,-10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5T12:58:46.62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93,'336'0,"-319"-1,0-1,29-7,-28 5,0 1,21-1,521 3,-272 3,-263-4,50-8,-49 5,47-1,-36 5,0-1,46-8,-8 0,15-3,-53 8,0 1,1 1,70 5,-25 0,11-3,102 3,-122 8,-46-5,48 2,13-7,-70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B95D8-E703-4F5D-8E5C-5C121B2EC4B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48F3F-7FBA-4B37-A752-A1CCE53F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8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4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0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49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4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7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2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8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2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2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344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68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80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6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66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23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6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72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2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4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1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4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4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96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144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2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9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2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002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83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28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1AF38-2B22-2DCC-C1BE-5579E597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DA064-8E3A-BCC9-6A1E-41D5E48C1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6C23A8-DAA2-3B62-7263-35A5D4219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CEE99-B341-94EC-5792-E7A8D605C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74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86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2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6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5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48F3F-7FBA-4B37-A752-A1CCE53F64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7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7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2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7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68CE-26C3-4D65-9DA2-F5D118247B6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32DA-4B11-41DC-83C4-833BCE33D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2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ms.gov/services/security/state-government-resourc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ms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projects@its.ms.g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projects@its.ms.g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projects@its.ms.g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projects@its.ms.g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projects@its.ms.g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projects@its.ms.g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customXml" Target="../ink/ink3.xml"/><Relationship Id="rId4" Type="http://schemas.openxmlformats.org/officeDocument/2006/relationships/image" Target="../media/image14.png"/><Relationship Id="rId9" Type="http://schemas.openxmlformats.org/officeDocument/2006/relationships/image" Target="../media/image1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Khelli.Reed@its.ms.gov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Robert.Martinez@its.ms.gov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c.Shedd@its.ms.gov" TargetMode="External"/><Relationship Id="rId5" Type="http://schemas.openxmlformats.org/officeDocument/2006/relationships/hyperlink" Target="mailto:Michelle.Smith@its.ms.gov" TargetMode="External"/><Relationship Id="rId4" Type="http://schemas.openxmlformats.org/officeDocument/2006/relationships/hyperlink" Target="mailto:Tabatha.Baum@its.ms.gov" TargetMode="External"/><Relationship Id="rId9" Type="http://schemas.openxmlformats.org/officeDocument/2006/relationships/hyperlink" Target="mailto:Amber.Dupress@its.ms.gov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Kim.White@its.ms.gov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mailman.ms.gov/mailman/listinfo/pu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s.ms.gov/" TargetMode="External"/><Relationship Id="rId5" Type="http://schemas.openxmlformats.org/officeDocument/2006/relationships/hyperlink" Target="mailto:projects@its.ms.gov" TargetMode="External"/><Relationship Id="rId10" Type="http://schemas.openxmlformats.org/officeDocument/2006/relationships/hyperlink" Target="mailto:Kevin.Gray@its.ms.gov" TargetMode="External"/><Relationship Id="rId4" Type="http://schemas.openxmlformats.org/officeDocument/2006/relationships/hyperlink" Target="mailto:isshelp@its.ms.gov" TargetMode="External"/><Relationship Id="rId9" Type="http://schemas.openxmlformats.org/officeDocument/2006/relationships/hyperlink" Target="mailto:Renee.Murray@its.ms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sshelp@its.ms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D902FE-F99E-464F-AED5-31A78394200F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3252FD-7203-4666-94E7-7A52D6FE3D6A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8B77F-BBF2-4B9D-9D8E-1B27347E1B52}"/>
              </a:ext>
            </a:extLst>
          </p:cNvPr>
          <p:cNvSpPr/>
          <p:nvPr/>
        </p:nvSpPr>
        <p:spPr>
          <a:xfrm>
            <a:off x="2362200" y="6179317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FAA428-5537-44CA-8B4C-8A749B99A28E}"/>
              </a:ext>
            </a:extLst>
          </p:cNvPr>
          <p:cNvSpPr txBox="1"/>
          <p:nvPr/>
        </p:nvSpPr>
        <p:spPr>
          <a:xfrm>
            <a:off x="1367406" y="3178233"/>
            <a:ext cx="66608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Information Technology Procurement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A4B31-CF85-431C-B879-685C4C2DB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28" cy="27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5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AF8A8-430E-4EED-8B38-5FB00FA15568}"/>
              </a:ext>
            </a:extLst>
          </p:cNvPr>
          <p:cNvSpPr txBox="1"/>
          <p:nvPr/>
        </p:nvSpPr>
        <p:spPr>
          <a:xfrm>
            <a:off x="2438400" y="6230716"/>
            <a:ext cx="6629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Handbook Reference:  015-010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Delegation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867BCD-A379-2D15-13BA-391C67E2902A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88977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has delegated to Agencies: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Non-telecom Projects &lt; $5,000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Non-telecom Projects between $5,000 and $75,000, with 2 quotes (i.e., sole source certification is NOT delegated)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select the low quote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EPL purchases within EPL dollar limits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is no exception to ITS purview for agency contracts that are federally funded, use grant money, or paid for via other nontraditional funding models.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2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Approval Threshold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54143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MS Code 25-53-5(k) allows the ITS Board to set rules and regulations governing the contracts/dollar amounts that require their approval; some are delegated to the ITS Executive Director.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Lifecycle of Consulting Services Purchase &gt; $500,000:  requires ITS Board Approval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Lifecycle of Purchase &gt; $1,000,000:  requires ITS Board Approval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Board approval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required prior to issuance of a competitive procurement that is expected to exceed Director Approval limits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584BA2-E65C-7120-8277-3DF153E0CAFC}"/>
              </a:ext>
            </a:extLst>
          </p:cNvPr>
          <p:cNvSpPr txBox="1"/>
          <p:nvPr/>
        </p:nvSpPr>
        <p:spPr>
          <a:xfrm>
            <a:off x="2438400" y="6230716"/>
            <a:ext cx="6629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Handbook Reference:  018-030</a:t>
            </a:r>
          </a:p>
        </p:txBody>
      </p:sp>
    </p:spTree>
    <p:extLst>
      <p:ext uri="{BB962C8B-B14F-4D97-AF65-F5344CB8AC3E}">
        <p14:creationId xmlns:p14="http://schemas.microsoft.com/office/powerpoint/2010/main" val="294583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Approval Threshold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present to the ITS Board:</a:t>
            </a:r>
          </a:p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Customer must submit a Business Case to be included as a part of the Board Meeting materials.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Business Case must be received by the preceding month’s Board meeting (schedule is on our website)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Blank Business Case template is on our website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agency must be in compliance with the Enterprise Security Policy and have obtained an IT Security Risk Assessment within 3 years.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https://www.its.ms.gov/services/security/state-government-resources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2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AF8A8-430E-4EED-8B38-5FB00FA15568}"/>
              </a:ext>
            </a:extLst>
          </p:cNvPr>
          <p:cNvSpPr txBox="1"/>
          <p:nvPr/>
        </p:nvSpPr>
        <p:spPr>
          <a:xfrm>
            <a:off x="2438400" y="620458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018-030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Approval Threshold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5553891" cy="4067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Lifecycle of Purchase &lt; $250,000:  approved by the ITS Executive Director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Lifecycle of Purchase &gt; $250,000 but &lt; $1 million:  requires an approved IT Plan; approved by ITS Executive Director</a:t>
            </a:r>
          </a:p>
          <a:p>
            <a:pPr fontAlgn="auto">
              <a:spcAft>
                <a:spcPts val="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TechPlan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System – used to submit IT Plans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your state issued e-mail and a self-set password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8A93BF-0485-5F33-DC32-33DF7F94C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310" y="1777759"/>
            <a:ext cx="3049112" cy="40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Plans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60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MS Code 25-53-21(a) requires the development of long-range plans by agencies, boards, and commissions for the efficient and economical performance of IT activities in state government.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Due by September 1 of each year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Reflect broad-based intentions and actions of using IT to fulfil the agency’s mission, enable governmental initiatives, and support business goals and objectives.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Helps ITS prepare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State of Mississippi Strategic Master Plan for Information Technology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011-030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Products List (EPL)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Express Products List?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Multi-vendor, catalog-type awards for “routine” technology items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EPLs meet state requirements for legal IT public purchases (advertised &amp; awarded)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Customers can use EPLs free of charge, with no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involvement from ITS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requires that customers contact 2 or more vendors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Document, document, document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at time of purchase</a:t>
            </a:r>
          </a:p>
        </p:txBody>
      </p:sp>
    </p:spTree>
    <p:extLst>
      <p:ext uri="{BB962C8B-B14F-4D97-AF65-F5344CB8AC3E}">
        <p14:creationId xmlns:p14="http://schemas.microsoft.com/office/powerpoint/2010/main" val="348988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Products List (EPL)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457199" y="1904999"/>
            <a:ext cx="8120743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C218D06-EC49-8A4E-8056-51FAC910C845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88976" cy="4267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Each EPL has their own Instructions for Use that </a:t>
            </a:r>
            <a:r>
              <a:rPr lang="en-US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be followed to be considered a valid procurement</a:t>
            </a:r>
          </a:p>
          <a:p>
            <a:pPr fontAlgn="auto">
              <a:spcAft>
                <a:spcPts val="0"/>
              </a:spcAft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Low quote must be selected</a:t>
            </a:r>
          </a:p>
          <a:p>
            <a:pPr fontAlgn="auto">
              <a:spcAft>
                <a:spcPts val="0"/>
              </a:spcAft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Purchase Orders in MAGIC will route to ITS for review</a:t>
            </a:r>
          </a:p>
          <a:p>
            <a:pPr lvl="1"/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 must be coded with the EPL Number and a copy of the applicable EPL pages should be attached for an audit trail</a:t>
            </a:r>
          </a:p>
          <a:p>
            <a:pPr fontAlgn="auto">
              <a:spcAft>
                <a:spcPts val="0"/>
              </a:spcAft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on the EPL are based on customer demand; ITS does not support or endorse the products</a:t>
            </a:r>
          </a:p>
          <a:p>
            <a:pPr fontAlgn="auto">
              <a:spcAft>
                <a:spcPts val="0"/>
              </a:spcAft>
            </a:pPr>
            <a:r>
              <a:rPr lang="en-US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negotiation is acceptable. Many vendors price based on a quantity of one; ask about volume discounts or quantity pricing.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EPLs are available for use in lieu of a traditional procurement. They are not required state contracts.</a:t>
            </a:r>
          </a:p>
        </p:txBody>
      </p:sp>
    </p:spTree>
    <p:extLst>
      <p:ext uri="{BB962C8B-B14F-4D97-AF65-F5344CB8AC3E}">
        <p14:creationId xmlns:p14="http://schemas.microsoft.com/office/powerpoint/2010/main" val="55559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Updated 9/23/2024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Products List (EPL)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93AA1-9AE1-DC3F-16EF-2349B0C5DA51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EPLs - Dollar Limit Per Project Per Fiscal Year: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Hardware - $200,000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Way Radio - $200,000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NASPO Software Value Added Reseller - $250,000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Microsoft - $500,000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Cabling - $150,000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E-911 - $500,000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NASPO Cloud Solutions - $0.00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Security Assessment - $250,000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Safety Video &amp; Communication -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coming soon!!</a:t>
            </a:r>
          </a:p>
        </p:txBody>
      </p:sp>
    </p:spTree>
    <p:extLst>
      <p:ext uri="{BB962C8B-B14F-4D97-AF65-F5344CB8AC3E}">
        <p14:creationId xmlns:p14="http://schemas.microsoft.com/office/powerpoint/2010/main" val="265488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239B6-74DD-EA79-C4C2-71C9117AF3CD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Service Provider (MSP)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F19E62-683A-5CCD-D16D-53EAE166688C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Managed Service Provider Program?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 for IT consulting services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Contract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Guidesoft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Inc. dba Knowledge Services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Meets state requirement for a legal IT public purchase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Periodically advertised to create a consulting service vendor pool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Vendors within the pool are solicited for the services needed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staff augmentation or milestone, deliverable, and/or service-based procurements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 be used by any government entity, free of charge, with little to no ITS involvement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3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Updated 9/23/2024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F3FCBC6-01B8-1858-10B8-AD7C09B3C3E0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Various ITS Awards Available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8AF459-4282-9841-6BA3-115034D855AE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88976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RFP No. 5000 – Telecommunication Services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Various services provided by C Spire, AT&amp;T, and ConvergeOne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 Products and Services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AT&amp;T and C Spire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FirstNet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AT&amp;T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MSWIN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Motorola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e-Government and Payment Services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Tyler Technologies dba NIC Mississippi</a:t>
            </a:r>
          </a:p>
          <a:p>
            <a:pPr lvl="1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94EED7-4BE0-C697-FFD7-66C5455AF552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5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286000" y="222384"/>
            <a:ext cx="6858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Law: Responsibilities &amp; Authority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313509" y="1905000"/>
            <a:ext cx="851698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Information</a:t>
            </a:r>
            <a:endParaRPr lang="en-US" sz="2600" u="sng" dirty="0">
              <a:solidFill>
                <a:srgbClr val="004976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Statute:  Title 25, Chapter 53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 Sections 25-53-1 through 25-53-201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minimize duplication, reduce costs, and improve efficiency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 maximum competition between manufacturers and suppliers</a:t>
            </a:r>
          </a:p>
          <a:p>
            <a:pPr marL="457200" lvl="1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Requests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request form is needed in order to initiate a project. All forms are on our website.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“Procurement” Channel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“Procurement Request Forms”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in what you know but don’t agonize over every blank; your ITS project manager will work with you to obtain additional information, if needed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Send it in sooner rather than later; contact ITS early in your planning process.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Form must be signed by Agency Head or designee.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1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Purchase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123" y="1904999"/>
            <a:ext cx="5136357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for EPL purchases that go over the delegated limit (dollar amounts in previous slide)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Planned Purchase Request form, solicitation submitted to vendors, and quotes received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A1444-AB54-DBDB-271C-50C17CEC0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943" y="1587044"/>
            <a:ext cx="3385934" cy="45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29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bg1"/>
                </a:solidFill>
              </a:rPr>
              <a:t>Procurement Handbook Reference:  013-080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Purchase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36725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will do a thorough review of the solicitation, quotes, EPL pages, and verify pricing.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equipment or software must appear on the current EPL price lists.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Purchase &lt; $1,000,000 = minimum of two quotes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Purchase &gt; $1,000,000 = minimum of three quotes and ITS Board approval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of today, the Microsoft EPL does not have 3 resellers. This 3-quote requirement is a policy dictated by our ITS Procurement Handbook.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Approval is in the form of an ITS CP-1 Acquisition Approval Form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41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Procurement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513588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for specialized/unique purchases that require public advertised by law.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Competitive Procurement Request form and technical specifications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EFEA2F-50E4-EF6E-5F41-59165359E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103" y="1587044"/>
            <a:ext cx="3805959" cy="45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Procurement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ITS Project Manager will facilitate the procurement process and will guide agency from beginning to end.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ITS typically uses: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Project-specific Request for Proposals (full technical review with public advertisement)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General RFP and Letter of Configuration (full technical review to a vendor pool; can shorten timeframe)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Invitation for Bid (awarded solely on cost)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ITS resources are available to help write technical specifications.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Proposal Confidentiality Agreements are required to be signed for all participants involved in the drafting and evaluation of the RFP and responses.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20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Procurement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6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Evaluation and Scoring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Requires open and competitive specifications to ensure maximum competition, to the fullest extent practicable.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Awards to “lowest and best” i.e. cost + technical score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“Best” is determined by compliance of vendor’s proposal with the technical specifications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is not required to do blind evaluations.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Consensus scoring:  ITS + customer team determine one score for each requirement; better representation of a true score rather than a numerical average of evaluator scores.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904115-9EE3-4008-A34B-B442B91F38A3}"/>
              </a:ext>
            </a:extLst>
          </p:cNvPr>
          <p:cNvSpPr txBox="1"/>
          <p:nvPr/>
        </p:nvSpPr>
        <p:spPr>
          <a:xfrm>
            <a:off x="2362200" y="62045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018-010</a:t>
            </a:r>
          </a:p>
        </p:txBody>
      </p:sp>
    </p:spTree>
    <p:extLst>
      <p:ext uri="{BB962C8B-B14F-4D97-AF65-F5344CB8AC3E}">
        <p14:creationId xmlns:p14="http://schemas.microsoft.com/office/powerpoint/2010/main" val="306694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4874624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when an agency wishes to conduct their own procurement without ITS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Exemption Request form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Cannot Exempt a Sole Source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4C54B-52F0-52C1-42C0-9AD02683B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641" y="1587044"/>
            <a:ext cx="3734842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60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013-040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54143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Exemption must be granted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advertisement is issued for the procurement.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CP-1 is issued for the estimated dollar amount; if proposals come in higher, agency must request a subsequent CP-1 to increase the authority.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the agency executes a contract, it should be submitted to ITS for ITS to create a MAGIC Contract.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Public Purchasing Laws must be followed.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Exemptions should also be requested if the agency wishes to issue for Request for Information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protests must be heard by the ITS Executive Director.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Board approval and Director approval thresholds apply.</a:t>
            </a:r>
          </a:p>
        </p:txBody>
      </p:sp>
    </p:spTree>
    <p:extLst>
      <p:ext uri="{BB962C8B-B14F-4D97-AF65-F5344CB8AC3E}">
        <p14:creationId xmlns:p14="http://schemas.microsoft.com/office/powerpoint/2010/main" val="2616575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5318634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when items are available only from one source.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Purchase &gt; $5,000 requires ITS approval since you cannot get 2 quotes.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Sole Source Request, quote, and vendor sole source letter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1CA11B-9226-FA70-1AE0-221AC40A2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234" y="1587044"/>
            <a:ext cx="3406285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2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013-030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reviews agency justification and vendor declaration to conduct research to verify that no other competing product/service exists.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drafts a “Notice of Intent to Certify Sole Source” and, after agency approval, advertises the state’s intent to sole source and publishes the certification to our website.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advertises on Tuesdays; objections are due two weeks after the first advertisement, by law.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5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88976" cy="4067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Law, ITS must:</a:t>
            </a:r>
            <a:endParaRPr lang="en-US" sz="2800" dirty="0">
              <a:solidFill>
                <a:srgbClr val="004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Adopt rules, regulations, and procedures governing the acquisition of computer and telecom equipment and services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Review and approve (or disapprove) all IT procurements by agencies and IHLs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Execute all contracts for IT equipment and services (ITS Executive Director is “contracting agent” for all technology contracts)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Advertise competitive specifications for dollar amounts established in 31-7-13(c) using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total lifecycle cost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ITS delegated to IHLs to issue procurement without ITS involvement up to $250,000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Award to the “lowest and best”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518DADB-636B-D071-9B0E-FB9507A59850}"/>
              </a:ext>
            </a:extLst>
          </p:cNvPr>
          <p:cNvSpPr txBox="1">
            <a:spLocks/>
          </p:cNvSpPr>
          <p:nvPr/>
        </p:nvSpPr>
        <p:spPr>
          <a:xfrm>
            <a:off x="2286000" y="213675"/>
            <a:ext cx="6858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Law: Responsibilities &amp; Authority</a:t>
            </a:r>
          </a:p>
        </p:txBody>
      </p:sp>
    </p:spTree>
    <p:extLst>
      <p:ext uri="{BB962C8B-B14F-4D97-AF65-F5344CB8AC3E}">
        <p14:creationId xmlns:p14="http://schemas.microsoft.com/office/powerpoint/2010/main" val="2587170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1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Sole Source Requirements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product or services being purchased must perform a function for which no other product or source of services exists,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purchaser must be able to show specific business objectives that can be met only through the unique product or services, AND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product or services must be available only from the manufacturer and NOT through resellers who could submit competitive pricing for the product or services.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explanation about why the amount to be expended is reasonable, and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explanation regarding the efforts by the purchaser to obtain the best possible price.</a:t>
            </a:r>
          </a:p>
        </p:txBody>
      </p:sp>
    </p:spTree>
    <p:extLst>
      <p:ext uri="{BB962C8B-B14F-4D97-AF65-F5344CB8AC3E}">
        <p14:creationId xmlns:p14="http://schemas.microsoft.com/office/powerpoint/2010/main" val="2436660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4630783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when changes to an ITS issued procurement is needed.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Revision Request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9B1139-99F8-61F0-C041-7D66E336C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869" y="1610989"/>
            <a:ext cx="4056679" cy="43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0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71559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9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revision is needed: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CP-1 and/or contract is about to expire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Vendor name or address change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 Order for additional work or functionality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funding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Amendments and Change Orders of ITS contracts must be signed by the ITS Executive Director.</a:t>
            </a:r>
          </a:p>
          <a:p>
            <a:pPr fontAlgn="auto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39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526471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Utilized when an agency has determined that an emergency exists.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types: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 would threaten health, safety, or property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Delay would be detrimental to the Interest of the State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Emergency Request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projects@its.ms.gov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B9D42-43BA-460A-98C4-A431A6C64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580" y="1587044"/>
            <a:ext cx="3534150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00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80268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has adopted MS Code Section 31-7-13 (j) as its emergency purchase procedure.</a:t>
            </a:r>
          </a:p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Emergency declaration must be made by agency head.</a:t>
            </a:r>
          </a:p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emergency threatens health or safety of a person or preservation of property then prior approval 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needed.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Agency should make their purchase without following bid requirements and submit paperwork to ITS afterwards.</a:t>
            </a:r>
          </a:p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other emergency situations require prior approval from ITS before issuing a Purchase Order.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emergency definition applies only to events that could not reasonably have been anticipated; failure to plan does not fall within the definition of an “emergency”.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6BA9CC-D2C1-A3C0-CE0C-ACDFC16B6722}"/>
              </a:ext>
            </a:extLst>
          </p:cNvPr>
          <p:cNvSpPr/>
          <p:nvPr/>
        </p:nvSpPr>
        <p:spPr>
          <a:xfrm>
            <a:off x="2362200" y="6169963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Handbook Reference:  013-060</a:t>
            </a:r>
          </a:p>
        </p:txBody>
      </p:sp>
    </p:spTree>
    <p:extLst>
      <p:ext uri="{BB962C8B-B14F-4D97-AF65-F5344CB8AC3E}">
        <p14:creationId xmlns:p14="http://schemas.microsoft.com/office/powerpoint/2010/main" val="1844085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Procurement Handbook Reference:  019-030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Specific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5135879" cy="4147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and competitive specifications are encouraged; exceptions can be granted when deemed best interest of the state.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 must submit justification for using Brand Specifications.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have multiple resellers of product.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Approved on a case-by-case basis.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5719C-3AAE-4C88-90E8-D6F1BE60D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1587044"/>
            <a:ext cx="3657428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63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Contracts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165463" y="1904999"/>
            <a:ext cx="8717280" cy="4147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highly suggests contracts for equipment or software maintenance; the decision for a contract is up to the agency.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ITS may have a Master Agreement or the underlying RFP &amp; proposal may be enough to protect the agency.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equipment with no services, the P.O. may suffice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 contract is needed, ITS will: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Prepare a draft to be included in the procurement for vendors to review before responding to any solicitation.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Provide experience in technology contracts; agency input and approval of the contract is crucial.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Lead the negotiations with the awarded vendor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has its own in-house General Counsel for negotiations.</a:t>
            </a:r>
          </a:p>
        </p:txBody>
      </p:sp>
    </p:spTree>
    <p:extLst>
      <p:ext uri="{BB962C8B-B14F-4D97-AF65-F5344CB8AC3E}">
        <p14:creationId xmlns:p14="http://schemas.microsoft.com/office/powerpoint/2010/main" val="3552711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Contracts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45433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ITS Executive Director acts as Contracting Agent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Signs all technology contracts “on behalf of”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Customer agency signature is at agency’s option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Has the authority to limit a vendor’s liability when deemed to afford the State reasonable protection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Customer signs acceptance of contract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ITS Executive Director, as Contracting Agent, must be party to amendments, change orders, terminations, or other contract actions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Agency is responsible for contractual obligations, financial, and other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Agency responsible for day-to-day management of project and business decisions </a:t>
            </a:r>
          </a:p>
        </p:txBody>
      </p:sp>
    </p:spTree>
    <p:extLst>
      <p:ext uri="{BB962C8B-B14F-4D97-AF65-F5344CB8AC3E}">
        <p14:creationId xmlns:p14="http://schemas.microsoft.com/office/powerpoint/2010/main" val="2355657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4920236" cy="2398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utilizes DocuSign CLM for the review, negotiation, and signature process for contracts.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do not need a DocuSign license to review an ITS contract.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EB1433-7042-156C-DC95-F40D9483D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905" y="1930902"/>
            <a:ext cx="3766564" cy="219924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A6FAA37-EBDD-0F39-6527-4A07B5B72CE1}"/>
              </a:ext>
            </a:extLst>
          </p:cNvPr>
          <p:cNvSpPr txBox="1">
            <a:spLocks/>
          </p:cNvSpPr>
          <p:nvPr/>
        </p:nvSpPr>
        <p:spPr>
          <a:xfrm>
            <a:off x="228600" y="4258234"/>
            <a:ext cx="8686800" cy="1685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Contracts can be downloaded, edited, and re-uploaded to send back to ITS.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Contracts can be reassigned to someone else for review and/or signature.</a:t>
            </a:r>
          </a:p>
          <a:p>
            <a:pPr fontAlgn="auto"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7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4218832" y="1930878"/>
            <a:ext cx="4817852" cy="414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ITS will issue a CP-1, sent to you via e-mail, documenting the product being purchased, the amount, and timeframe.  This document is the form used to notify the agency that ITS has approved the request for purchase.</a:t>
            </a:r>
          </a:p>
          <a:p>
            <a:pPr fontAlgn="auto">
              <a:spcAft>
                <a:spcPts val="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ITS will create a MAGIC Contract on behalf of your agency for you to issue Purchase Orders and render payments.</a:t>
            </a:r>
          </a:p>
          <a:p>
            <a:pPr fontAlgn="auto">
              <a:spcAft>
                <a:spcPts val="0"/>
              </a:spcAft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The CP-1 will indicate that a contract, if applicable, is executed and ITS will upload the contract to Transparency via MAGIC.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A11D5-FA15-ACA4-2300-7BFFE6E9D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7" y="1587044"/>
            <a:ext cx="4108233" cy="4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04966"/>
            <a:ext cx="6444831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Organization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9E14C8-3E41-E5AB-DA53-73DB60D64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3" y="1619432"/>
            <a:ext cx="8444956" cy="45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6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Steps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0954C6E-1B3D-F63A-2406-61F946D1F679}"/>
              </a:ext>
            </a:extLst>
          </p:cNvPr>
          <p:cNvSpPr txBox="1">
            <a:spLocks/>
          </p:cNvSpPr>
          <p:nvPr/>
        </p:nvSpPr>
        <p:spPr>
          <a:xfrm>
            <a:off x="228601" y="1904999"/>
            <a:ext cx="8662850" cy="41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will issue a CP-1 Approval Document via e-mail for all approvals documenting the services or licenses, amount, and timeframe.  This document is the form used to notify the agency that ITS has approved the request for purchase.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will create a MAGIC Contract on behalf of the agency for the agency to issue Purchase Orders and render payments.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CP-1 will indicate that a contract, if applicable, is executed and ITS will upload the contract to Transparency via MAGIC.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97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F5F89-E929-149A-0BE9-9E3C8D8B1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5E2C40-0884-CA6C-3C63-6E9BBD3C323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490FC-2973-E840-2142-2194CF797992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AE9D0-DF6F-BA45-14D1-5BA5EE07810D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D47F830-6A3D-8C99-195A-BB13F3F8ADAF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CP1 and MAGIC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9826B-1028-09C4-EEED-6E4E3FB3C786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78177-2C50-58DD-43FB-47306029A842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4C06FF-97CD-8006-1944-74FB4623B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FB2161C-E5E5-2DD6-42AA-3E92B7CB52BD}"/>
              </a:ext>
            </a:extLst>
          </p:cNvPr>
          <p:cNvSpPr txBox="1">
            <a:spLocks/>
          </p:cNvSpPr>
          <p:nvPr/>
        </p:nvSpPr>
        <p:spPr>
          <a:xfrm>
            <a:off x="312820" y="1689555"/>
            <a:ext cx="4315328" cy="1739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unsure of your MAGIC Contract Number, you can search MAGIC using the IT Contract Number in the top right of your CP1.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0467F-9D4A-CAC8-D5A3-395C12F5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17" y="3295321"/>
            <a:ext cx="4495800" cy="275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680D23-F0BC-A21A-EF57-379AC3867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99" y="1651444"/>
            <a:ext cx="3994484" cy="43962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A445311-64E4-C3EA-249E-D7EFEBBE5CDB}"/>
                  </a:ext>
                </a:extLst>
              </p14:cNvPr>
              <p14:cNvContentPartPr/>
              <p14:nvPr/>
            </p14:nvContentPartPr>
            <p14:xfrm>
              <a:off x="3769964" y="3585063"/>
              <a:ext cx="488520" cy="252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A445311-64E4-C3EA-249E-D7EFEBBE5C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1964" y="3549423"/>
                <a:ext cx="5241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4B556B1-6C22-02DF-4808-A66173F9320F}"/>
                  </a:ext>
                </a:extLst>
              </p14:cNvPr>
              <p14:cNvContentPartPr/>
              <p14:nvPr/>
            </p14:nvContentPartPr>
            <p14:xfrm>
              <a:off x="6384644" y="4395423"/>
              <a:ext cx="451800" cy="16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4B556B1-6C22-02DF-4808-A66173F932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6644" y="4359423"/>
                <a:ext cx="4874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1346C1A-F803-9079-F129-655D8B6119AE}"/>
                  </a:ext>
                </a:extLst>
              </p14:cNvPr>
              <p14:cNvContentPartPr/>
              <p14:nvPr/>
            </p14:nvContentPartPr>
            <p14:xfrm>
              <a:off x="5045084" y="4378143"/>
              <a:ext cx="986040" cy="33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1346C1A-F803-9079-F129-655D8B6119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7084" y="4342143"/>
                <a:ext cx="1021680" cy="105480"/>
              </a:xfrm>
              <a:prstGeom prst="rect">
                <a:avLst/>
              </a:prstGeom>
            </p:spPr>
          </p:pic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3FD9C00-0A58-A5A2-7C9C-1A679F52B2CC}"/>
              </a:ext>
            </a:extLst>
          </p:cNvPr>
          <p:cNvCxnSpPr/>
          <p:nvPr/>
        </p:nvCxnSpPr>
        <p:spPr>
          <a:xfrm>
            <a:off x="4258484" y="3610263"/>
            <a:ext cx="2030021" cy="7678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47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Procurement Contacts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9E403C89-EA6A-C808-27B7-8BE4DE3C5FAD}"/>
              </a:ext>
            </a:extLst>
          </p:cNvPr>
          <p:cNvSpPr txBox="1">
            <a:spLocks noChangeArrowheads="1"/>
          </p:cNvSpPr>
          <p:nvPr/>
        </p:nvSpPr>
        <p:spPr>
          <a:xfrm>
            <a:off x="592183" y="1747184"/>
            <a:ext cx="3751217" cy="4159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Tabatha Baum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Procurement Service Director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432-8072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Tabatha.Baum@its.ms.gov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Walker</a:t>
            </a:r>
            <a:endParaRPr lang="en-US" sz="16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Process Manager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432-8057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Michelle.Walker@its.ms.gov</a:t>
            </a: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Alec Shedd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Manager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432-8162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Alec.Shedd@its.ms.gov</a:t>
            </a: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1C71773-9330-A622-AFA2-CA8985B8F725}"/>
              </a:ext>
            </a:extLst>
          </p:cNvPr>
          <p:cNvSpPr txBox="1">
            <a:spLocks noChangeArrowheads="1"/>
          </p:cNvSpPr>
          <p:nvPr/>
        </p:nvSpPr>
        <p:spPr>
          <a:xfrm>
            <a:off x="4912570" y="1738140"/>
            <a:ext cx="3751217" cy="429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Martinez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Turn-Around Team Leader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432-8002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Robert.Martinez@its.ms.gov</a:t>
            </a: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Khelli Reed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Solicitation Team Leader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432-8194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Khelli.Reed@its.ms.gov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 Dupree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General Counsel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432-8127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Amber.Dupree@its.ms.gov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79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ITS Contacts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D9F9080-372A-BD9F-6A8E-53E2A521DF91}"/>
              </a:ext>
            </a:extLst>
          </p:cNvPr>
          <p:cNvSpPr txBox="1">
            <a:spLocks noChangeArrowheads="1"/>
          </p:cNvSpPr>
          <p:nvPr/>
        </p:nvSpPr>
        <p:spPr>
          <a:xfrm>
            <a:off x="105042" y="1806486"/>
            <a:ext cx="238125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Help Desk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isshelp@its.ms.gov</a:t>
            </a:r>
            <a:endParaRPr lang="en-US" sz="14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4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Submission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projects@its.ms.gov</a:t>
            </a: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4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Website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www.its.ms.gov</a:t>
            </a:r>
            <a:endParaRPr lang="en-US" sz="14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User Group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https://mailman.ms.gov/mailman/listinfo/pug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49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400" b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5C06C01-4BBD-31D7-3042-5C5280CD427A}"/>
              </a:ext>
            </a:extLst>
          </p:cNvPr>
          <p:cNvSpPr txBox="1">
            <a:spLocks noChangeArrowheads="1"/>
          </p:cNvSpPr>
          <p:nvPr/>
        </p:nvSpPr>
        <p:spPr>
          <a:xfrm>
            <a:off x="2590800" y="1815791"/>
            <a:ext cx="3037114" cy="4301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White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Administration Team Leader</a:t>
            </a:r>
            <a:endParaRPr lang="en-US" sz="1800" i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432-8211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Kim.White</a:t>
            </a: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@its.ms.gov</a:t>
            </a: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2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Renee Murray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 Management Manager (</a:t>
            </a:r>
            <a:r>
              <a:rPr lang="en-US" sz="1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MSP, EPL)</a:t>
            </a:r>
            <a:endParaRPr lang="en-US" sz="1800" i="1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432-8118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Renee.Murray@its.ms.gov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C2330D9-36F6-DE0E-FBA0-CB801CE601C5}"/>
              </a:ext>
            </a:extLst>
          </p:cNvPr>
          <p:cNvSpPr txBox="1">
            <a:spLocks noChangeArrowheads="1"/>
          </p:cNvSpPr>
          <p:nvPr/>
        </p:nvSpPr>
        <p:spPr>
          <a:xfrm>
            <a:off x="5878286" y="1808974"/>
            <a:ext cx="3037114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b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Gray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i="1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Planning Coordinator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(601) 432-8048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Kevin.Gray@its.ms.gov</a:t>
            </a: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20"/>
              </a:spcAft>
              <a:buNone/>
            </a:pP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8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1600" u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1093"/>
            <a:ext cx="6324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Board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600" y="1904999"/>
            <a:ext cx="8636726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 of ITS Board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Hire ITS Executive Director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technology direction for state government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 strategic IT projects undertaken by agency and IHL customers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Adopt rules and regulations for fulfilling the procurement and strategic IT oversight charges in ITS legislation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Approve procurements, including exemptions, above the Director Approval Threshold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2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Purview and Scope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669C3C4-D52C-3CF6-69B1-AE2ADD672E50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54143" cy="42995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Purview Includes: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Agencies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Institutions of Higher Learning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political subdivisions (e.g., cities, counties, K-12 Schools, Community Colleges), on request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Scope Includes: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information technology (i.e. computers, telecommunications)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Hardware, software,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ever question if something is ITS purview or not, please reach out to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isshelp@its.ms.gov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during your planning stage.</a:t>
            </a:r>
          </a:p>
        </p:txBody>
      </p:sp>
    </p:spTree>
    <p:extLst>
      <p:ext uri="{BB962C8B-B14F-4D97-AF65-F5344CB8AC3E}">
        <p14:creationId xmlns:p14="http://schemas.microsoft.com/office/powerpoint/2010/main" val="356833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Rules and Regulations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2314FF6-4525-4409-9B92-48BC1046CDF9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80269" cy="4067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ITS website: 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www.its.ms.gov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Procurement Handbook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– updated October 2022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“Procurement” Channel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“Procurement Handbook”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Filed with the Secretary of State’s Office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AF8A8-430E-4EED-8B38-5FB00FA15568}"/>
              </a:ext>
            </a:extLst>
          </p:cNvPr>
          <p:cNvSpPr txBox="1"/>
          <p:nvPr/>
        </p:nvSpPr>
        <p:spPr>
          <a:xfrm>
            <a:off x="2438400" y="6239425"/>
            <a:ext cx="66294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Handbook Reference:  005-400 and 015-010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Lifecycle Cost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818CE5C-2748-68B4-C95A-30169AB58C20}"/>
              </a:ext>
            </a:extLst>
          </p:cNvPr>
          <p:cNvSpPr txBox="1">
            <a:spLocks/>
          </p:cNvSpPr>
          <p:nvPr/>
        </p:nvSpPr>
        <p:spPr>
          <a:xfrm>
            <a:off x="228599" y="1905000"/>
            <a:ext cx="8662851" cy="42117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committed costs of the project, not just the initial or up-front costs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Includes all costs associated with obtaining, maintaining and operating technology for its projected lifecycle: </a:t>
            </a:r>
          </a:p>
          <a:p>
            <a:pPr marL="739775" lvl="1" indent="-339725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costs:  purchase price, freight, installation, training, etc.</a:t>
            </a:r>
          </a:p>
          <a:p>
            <a:pPr marL="739775" lvl="1" indent="-339725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Ongoing costs:  post warranty maintenance, support, upgrades, on-site vendor personnel, recurring usage charges, hosting, etc.</a:t>
            </a: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There are situations where actual monies paid is not the sole determinant of the requirement for a competitive procurement process. The value of the goods and services and/or vendor profit must be considered.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5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B31BD-82BE-4479-9EF0-EA40E1785EF1}"/>
              </a:ext>
            </a:extLst>
          </p:cNvPr>
          <p:cNvSpPr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D5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D56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CDD311-B7E4-44C7-A2BE-171A9AE7ECA1}"/>
              </a:ext>
            </a:extLst>
          </p:cNvPr>
          <p:cNvSpPr txBox="1"/>
          <p:nvPr/>
        </p:nvSpPr>
        <p:spPr>
          <a:xfrm>
            <a:off x="228600" y="620458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www.its.ms.gov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4B57D-71D9-40D6-9746-79B246A44758}"/>
              </a:ext>
            </a:extLst>
          </p:cNvPr>
          <p:cNvSpPr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9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3D5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AF8A8-430E-4EED-8B38-5FB00FA15568}"/>
              </a:ext>
            </a:extLst>
          </p:cNvPr>
          <p:cNvSpPr txBox="1"/>
          <p:nvPr/>
        </p:nvSpPr>
        <p:spPr>
          <a:xfrm>
            <a:off x="2438400" y="6230716"/>
            <a:ext cx="6629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Handbook Reference:  015-020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36EE2B-13C5-459D-80EC-55753E64C3B7}"/>
              </a:ext>
            </a:extLst>
          </p:cNvPr>
          <p:cNvSpPr txBox="1">
            <a:spLocks/>
          </p:cNvSpPr>
          <p:nvPr/>
        </p:nvSpPr>
        <p:spPr>
          <a:xfrm>
            <a:off x="2362200" y="239802"/>
            <a:ext cx="6314828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49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IHL Delegation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6F070-433B-46E2-AA69-E09D59B03C88}"/>
              </a:ext>
            </a:extLst>
          </p:cNvPr>
          <p:cNvSpPr txBox="1"/>
          <p:nvPr/>
        </p:nvSpPr>
        <p:spPr>
          <a:xfrm>
            <a:off x="0" y="1371600"/>
            <a:ext cx="2286000" cy="215444"/>
          </a:xfrm>
          <a:prstGeom prst="rect">
            <a:avLst/>
          </a:prstGeom>
          <a:solidFill>
            <a:srgbClr val="BD5627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13CBB-4884-4E00-9E07-EF4BE9D644A4}"/>
              </a:ext>
            </a:extLst>
          </p:cNvPr>
          <p:cNvSpPr txBox="1"/>
          <p:nvPr/>
        </p:nvSpPr>
        <p:spPr>
          <a:xfrm>
            <a:off x="2362200" y="1371600"/>
            <a:ext cx="6781800" cy="215444"/>
          </a:xfrm>
          <a:prstGeom prst="rect">
            <a:avLst/>
          </a:prstGeom>
          <a:solidFill>
            <a:srgbClr val="004976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75C4C0-4E88-4C32-A95E-8434963C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2" y="277536"/>
            <a:ext cx="1656856" cy="101786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07D65-4A78-4F3C-B62C-25616FA88951}"/>
              </a:ext>
            </a:extLst>
          </p:cNvPr>
          <p:cNvSpPr txBox="1">
            <a:spLocks/>
          </p:cNvSpPr>
          <p:nvPr/>
        </p:nvSpPr>
        <p:spPr>
          <a:xfrm>
            <a:off x="228599" y="1904999"/>
            <a:ext cx="8654143" cy="4242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49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has delegated to IHLs: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49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Non-telecom Projects &lt; $5,000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Non-telecom Projects between $5,000 and $250,000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EPL purchases within EPL dollar limits</a:t>
            </a:r>
          </a:p>
          <a:p>
            <a:pPr marL="339725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IHLs are exempt from ITS purview for acquisitions using 100% federal funds.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328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with Capital.potx" id="{F1F7EE31-C567-47A5-A466-A238417A71C0}" vid="{C700B102-B97E-4990-B13B-000DB25DFE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10CD2D08A194428A19EA10EC334733" ma:contentTypeVersion="15" ma:contentTypeDescription="Create a new document." ma:contentTypeScope="" ma:versionID="ea3cf796cefcc25358e667b72ac43f94">
  <xsd:schema xmlns:xsd="http://www.w3.org/2001/XMLSchema" xmlns:xs="http://www.w3.org/2001/XMLSchema" xmlns:p="http://schemas.microsoft.com/office/2006/metadata/properties" xmlns:ns2="6b968145-c3f1-41eb-a395-1e34bee79e2d" xmlns:ns3="2ba9052a-6cb2-49c4-a582-c695e6b0ee29" targetNamespace="http://schemas.microsoft.com/office/2006/metadata/properties" ma:root="true" ma:fieldsID="fe2eca1f6c4e0dc9a06c07d662cdfa29" ns2:_="" ns3:_="">
    <xsd:import namespace="6b968145-c3f1-41eb-a395-1e34bee79e2d"/>
    <xsd:import namespace="2ba9052a-6cb2-49c4-a582-c695e6b0ee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68145-c3f1-41eb-a395-1e34bee79e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5fcbdec-51f1-4b63-84c9-97478d3c195e}" ma:internalName="TaxCatchAll" ma:showField="CatchAllData" ma:web="6b968145-c3f1-41eb-a395-1e34bee79e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052a-6cb2-49c4-a582-c695e6b0e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98038f-a3c8-4a80-ba33-074b2a4daa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968145-c3f1-41eb-a395-1e34bee79e2d" xsi:nil="true"/>
    <lcf76f155ced4ddcb4097134ff3c332f xmlns="2ba9052a-6cb2-49c4-a582-c695e6b0ee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0E4D0D-ACF5-4D52-866A-A3F70AA85A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0035DE-64C7-4784-8B27-363B8FC5D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68145-c3f1-41eb-a395-1e34bee79e2d"/>
    <ds:schemaRef ds:uri="2ba9052a-6cb2-49c4-a582-c695e6b0e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58F37E-4304-4274-BDFD-C9609ABA6CDD}">
  <ds:schemaRefs>
    <ds:schemaRef ds:uri="http://schemas.microsoft.com/office/2006/metadata/properties"/>
    <ds:schemaRef ds:uri="http://schemas.microsoft.com/office/infopath/2007/PartnerControls"/>
    <ds:schemaRef ds:uri="6b968145-c3f1-41eb-a395-1e34bee79e2d"/>
    <ds:schemaRef ds:uri="2ba9052a-6cb2-49c4-a582-c695e6b0ee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Template_with Capital</Template>
  <TotalTime>543</TotalTime>
  <Words>3436</Words>
  <Application>Microsoft Office PowerPoint</Application>
  <PresentationFormat>On-screen Show (4:3)</PresentationFormat>
  <Paragraphs>420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Smith, CMPA</dc:creator>
  <cp:lastModifiedBy>Mary Osborne</cp:lastModifiedBy>
  <cp:revision>11</cp:revision>
  <cp:lastPrinted>2022-10-04T17:04:57Z</cp:lastPrinted>
  <dcterms:created xsi:type="dcterms:W3CDTF">2022-10-04T13:47:11Z</dcterms:created>
  <dcterms:modified xsi:type="dcterms:W3CDTF">2024-10-18T14:29:35Z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0x0101002E10CD2D08A194428A19EA10EC334733</vt:lpwstr>
  </property>
  <property fmtid="{D5CDD505-2E9C-101B-9397-08002B2CF9AE}" pid="3" name="MediaServiceImageTags">
    <vt:lpwstr/>
  </property>
</Properties>
</file>