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111_7209447E.xml" ContentType="application/vnd.ms-powerpoint.comments+xml"/>
  <Override PartName="/ppt/comments/modernComment_119_7B7FE110.xml" ContentType="application/vnd.ms-powerpoint.comments+xml"/>
  <Override PartName="/ppt/comments/modernComment_135_31AD12A.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notesMasterIdLst>
    <p:notesMasterId r:id="rId95"/>
  </p:notesMasterIdLst>
  <p:handoutMasterIdLst>
    <p:handoutMasterId r:id="rId96"/>
  </p:handoutMasterIdLst>
  <p:sldIdLst>
    <p:sldId id="257" r:id="rId5"/>
    <p:sldId id="264" r:id="rId6"/>
    <p:sldId id="270" r:id="rId7"/>
    <p:sldId id="347" r:id="rId8"/>
    <p:sldId id="454" r:id="rId9"/>
    <p:sldId id="269" r:id="rId10"/>
    <p:sldId id="356" r:id="rId11"/>
    <p:sldId id="263" r:id="rId12"/>
    <p:sldId id="265" r:id="rId13"/>
    <p:sldId id="266" r:id="rId14"/>
    <p:sldId id="335" r:id="rId15"/>
    <p:sldId id="345" r:id="rId16"/>
    <p:sldId id="273" r:id="rId17"/>
    <p:sldId id="281" r:id="rId18"/>
    <p:sldId id="267" r:id="rId19"/>
    <p:sldId id="268" r:id="rId20"/>
    <p:sldId id="357" r:id="rId21"/>
    <p:sldId id="271" r:id="rId22"/>
    <p:sldId id="272" r:id="rId23"/>
    <p:sldId id="274" r:id="rId24"/>
    <p:sldId id="309" r:id="rId25"/>
    <p:sldId id="321" r:id="rId26"/>
    <p:sldId id="327" r:id="rId27"/>
    <p:sldId id="346" r:id="rId28"/>
    <p:sldId id="311" r:id="rId29"/>
    <p:sldId id="318" r:id="rId30"/>
    <p:sldId id="312" r:id="rId31"/>
    <p:sldId id="422" r:id="rId32"/>
    <p:sldId id="323" r:id="rId33"/>
    <p:sldId id="316" r:id="rId34"/>
    <p:sldId id="451" r:id="rId35"/>
    <p:sldId id="288" r:id="rId36"/>
    <p:sldId id="289" r:id="rId37"/>
    <p:sldId id="336" r:id="rId38"/>
    <p:sldId id="408" r:id="rId39"/>
    <p:sldId id="423" r:id="rId40"/>
    <p:sldId id="424" r:id="rId41"/>
    <p:sldId id="290" r:id="rId42"/>
    <p:sldId id="291" r:id="rId43"/>
    <p:sldId id="292" r:id="rId44"/>
    <p:sldId id="293" r:id="rId45"/>
    <p:sldId id="328" r:id="rId46"/>
    <p:sldId id="294" r:id="rId47"/>
    <p:sldId id="429" r:id="rId48"/>
    <p:sldId id="430" r:id="rId49"/>
    <p:sldId id="458" r:id="rId50"/>
    <p:sldId id="296" r:id="rId51"/>
    <p:sldId id="297" r:id="rId52"/>
    <p:sldId id="333" r:id="rId53"/>
    <p:sldId id="459" r:id="rId54"/>
    <p:sldId id="460" r:id="rId55"/>
    <p:sldId id="302" r:id="rId56"/>
    <p:sldId id="303" r:id="rId57"/>
    <p:sldId id="275" r:id="rId58"/>
    <p:sldId id="432" r:id="rId59"/>
    <p:sldId id="431" r:id="rId60"/>
    <p:sldId id="276" r:id="rId61"/>
    <p:sldId id="306" r:id="rId62"/>
    <p:sldId id="307" r:id="rId63"/>
    <p:sldId id="280" r:id="rId64"/>
    <p:sldId id="393" r:id="rId65"/>
    <p:sldId id="433" r:id="rId66"/>
    <p:sldId id="461" r:id="rId67"/>
    <p:sldId id="462" r:id="rId68"/>
    <p:sldId id="439" r:id="rId69"/>
    <p:sldId id="437" r:id="rId70"/>
    <p:sldId id="444" r:id="rId71"/>
    <p:sldId id="445" r:id="rId72"/>
    <p:sldId id="446" r:id="rId73"/>
    <p:sldId id="457" r:id="rId74"/>
    <p:sldId id="434" r:id="rId75"/>
    <p:sldId id="436" r:id="rId76"/>
    <p:sldId id="435" r:id="rId77"/>
    <p:sldId id="440" r:id="rId78"/>
    <p:sldId id="455" r:id="rId79"/>
    <p:sldId id="442" r:id="rId80"/>
    <p:sldId id="310" r:id="rId81"/>
    <p:sldId id="453" r:id="rId82"/>
    <p:sldId id="287" r:id="rId83"/>
    <p:sldId id="416" r:id="rId84"/>
    <p:sldId id="415" r:id="rId85"/>
    <p:sldId id="417" r:id="rId86"/>
    <p:sldId id="418" r:id="rId87"/>
    <p:sldId id="414" r:id="rId88"/>
    <p:sldId id="425" r:id="rId89"/>
    <p:sldId id="419" r:id="rId90"/>
    <p:sldId id="463" r:id="rId91"/>
    <p:sldId id="300" r:id="rId92"/>
    <p:sldId id="397" r:id="rId93"/>
    <p:sldId id="456" r:id="rId94"/>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511608-3E7B-7DA8-8C78-B479B10308B0}" name="Teselyn Funches" initials="TF" userId="S::tf576111@dfa.ms.gov::669933f4-f29e-4253-a4c2-83e053e391d1" providerId="AD"/>
  <p188:author id="{76CCBD79-9F0C-F8DB-6516-5731C10D53E0}" name="April Burns" initials="AB" userId="S::AH553166@dfa.ms.gov::0c9e55ba-8f9e-45fe-8c92-13f0d006449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3F2B"/>
    <a:srgbClr val="F8A79E"/>
    <a:srgbClr val="BFE8EF"/>
    <a:srgbClr val="FBE175"/>
    <a:srgbClr val="F9DB99"/>
    <a:srgbClr val="F5ABA9"/>
    <a:srgbClr val="A4BBC4"/>
    <a:srgbClr val="3488A0"/>
    <a:srgbClr val="ACE1EA"/>
    <a:srgbClr val="FCEA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104B10-B678-4E20-83FA-CE0EA8BA3FA9}" v="42" dt="2025-11-17T23:17:27.857"/>
    <p1510:client id="{51326FED-8EB8-7AA9-F8D2-9DF8F342F75F}" v="10" dt="2025-11-18T15:12:17.217"/>
    <p1510:client id="{524D8C48-6E8D-47CC-A60A-AC09647C5636}" v="405" dt="2025-11-18T16:17:29.313"/>
    <p1510:client id="{93274FB0-3F2D-427F-A297-0AF5E53E59C3}" v="42" dt="2025-11-18T16:17:06.0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94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microsoft.com/office/2018/10/relationships/authors" Targe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notesMaster" Target="notesMasters/notesMaster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theme" Target="theme/theme1.xml"/><Relationship Id="rId10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viewProps" Target="viewProps.xml"/><Relationship Id="rId3" Type="http://schemas.openxmlformats.org/officeDocument/2006/relationships/customXml" Target="../customXml/item3.xml"/></Relationships>
</file>

<file path=ppt/comments/modernComment_111_7209447E.xml><?xml version="1.0" encoding="utf-8"?>
<p188:cmLst xmlns:a="http://schemas.openxmlformats.org/drawingml/2006/main" xmlns:r="http://schemas.openxmlformats.org/officeDocument/2006/relationships" xmlns:p188="http://schemas.microsoft.com/office/powerpoint/2018/8/main">
  <p188:cm id="{EC6FC376-041E-493F-8AF0-B00AEE70C916}" authorId="{76CCBD79-9F0C-F8DB-6516-5731C10D53E0}" created="2025-11-17T22:03:42.118">
    <ac:txMkLst xmlns:ac="http://schemas.microsoft.com/office/drawing/2013/main/command">
      <pc:docMk xmlns:pc="http://schemas.microsoft.com/office/powerpoint/2013/main/command"/>
      <pc:sldMk xmlns:pc="http://schemas.microsoft.com/office/powerpoint/2013/main/command" cId="1913209982" sldId="273"/>
      <ac:spMk id="2" creationId="{7A4919D0-F177-4BBA-9A0B-DBA69E2ED764}"/>
      <ac:txMk cp="135" len="9">
        <ac:context len="440" hash="3635084369"/>
      </ac:txMk>
    </ac:txMkLst>
    <p188:pos x="3610775" y="2738377"/>
    <p188:replyLst>
      <p188:reply id="{56B468CC-8D47-480F-9EB3-64C3E5675F1B}" authorId="{42511608-3E7B-7DA8-8C78-B479B10308B0}" created="2025-11-18T15:09:47.281">
        <p188:txBody>
          <a:bodyPr/>
          <a:lstStyle/>
          <a:p>
            <a:r>
              <a:rPr lang="en-US"/>
              <a:t>removed the word protest, but left hearings.  Some agencies may allow protests which may require PPRB to be involved. </a:t>
            </a:r>
          </a:p>
        </p188:txBody>
      </p188:reply>
    </p188:replyLst>
    <p188:txBody>
      <a:bodyPr/>
      <a:lstStyle/>
      <a:p>
        <a:r>
          <a:rPr lang="en-US"/>
          <a:t>Should this be removed?</a:t>
        </a:r>
      </a:p>
    </p188:txBody>
  </p188:cm>
</p188:cmLst>
</file>

<file path=ppt/comments/modernComment_119_7B7FE110.xml><?xml version="1.0" encoding="utf-8"?>
<p188:cmLst xmlns:a="http://schemas.openxmlformats.org/drawingml/2006/main" xmlns:r="http://schemas.openxmlformats.org/officeDocument/2006/relationships" xmlns:p188="http://schemas.microsoft.com/office/powerpoint/2018/8/main">
  <p188:cm id="{3D2D81B4-98BF-44E5-A194-477D450819E9}" authorId="{76CCBD79-9F0C-F8DB-6516-5731C10D53E0}" created="2025-11-17T23:19:11.676">
    <ac:deMkLst xmlns:ac="http://schemas.microsoft.com/office/drawing/2013/main/command">
      <pc:docMk xmlns:pc="http://schemas.microsoft.com/office/powerpoint/2013/main/command"/>
      <pc:sldMk xmlns:pc="http://schemas.microsoft.com/office/powerpoint/2013/main/command" cId="2071978256" sldId="281"/>
      <ac:picMk id="9" creationId="{C13F29AA-6D22-B743-294B-645A96D7AF65}"/>
    </ac:deMkLst>
    <p188:replyLst>
      <p188:reply id="{C39E8660-6119-4AB5-B72A-36FBFF4A871C}" authorId="{42511608-3E7B-7DA8-8C78-B479B10308B0}" created="2025-11-18T15:12:17.217">
        <p188:txBody>
          <a:bodyPr/>
          <a:lstStyle/>
          <a:p>
            <a:r>
              <a:rPr lang="en-US"/>
              <a:t>confirmed</a:t>
            </a:r>
          </a:p>
        </p188:txBody>
      </p188:reply>
    </p188:replyLst>
    <p188:txBody>
      <a:bodyPr/>
      <a:lstStyle/>
      <a:p>
        <a:r>
          <a:rPr lang="en-US"/>
          <a:t>Please confirm 2026 dates.  I remade calendar for the upcoming year.</a:t>
        </a:r>
      </a:p>
    </p188:txBody>
    <p188:extLst>
      <p:ext xmlns:p="http://schemas.openxmlformats.org/presentationml/2006/main" uri="{57CB4572-C831-44C2-8A1C-0ADB6CCDFE69}">
        <p223:reactions xmlns:p223="http://schemas.microsoft.com/office/powerpoint/2022/03/main">
          <p223:rxn type="👍">
            <p223:instance time="2025-11-18T15:12:09.014" authorId="{42511608-3E7B-7DA8-8C78-B479B10308B0}"/>
          </p223:rxn>
        </p223:reactions>
      </p:ext>
    </p188:extLst>
  </p188:cm>
</p188:cmLst>
</file>

<file path=ppt/comments/modernComment_135_31AD12A.xml><?xml version="1.0" encoding="utf-8"?>
<p188:cmLst xmlns:a="http://schemas.openxmlformats.org/drawingml/2006/main" xmlns:r="http://schemas.openxmlformats.org/officeDocument/2006/relationships" xmlns:p188="http://schemas.microsoft.com/office/powerpoint/2018/8/main">
  <p188:cm id="{10E2067D-8B92-4B08-B224-BCBA2C91D436}" authorId="{76CCBD79-9F0C-F8DB-6516-5731C10D53E0}" status="resolved" created="2025-11-17T23:21:49.392" complete="100000">
    <ac:txMkLst xmlns:ac="http://schemas.microsoft.com/office/drawing/2013/main/command">
      <pc:docMk xmlns:pc="http://schemas.microsoft.com/office/powerpoint/2013/main/command"/>
      <pc:sldMk xmlns:pc="http://schemas.microsoft.com/office/powerpoint/2013/main/command" cId="52089130" sldId="309"/>
      <ac:spMk id="2" creationId="{7A4919D0-F177-4BBA-9A0B-DBA69E2ED764}"/>
      <ac:txMk cp="135" len="9">
        <ac:context len="499" hash="1071756296"/>
      </ac:txMk>
    </ac:txMkLst>
    <p188:pos x="5914173" y="3048971"/>
    <p188:replyLst>
      <p188:reply id="{7670E09F-0524-4997-857C-2D1C7387DDB4}" authorId="{42511608-3E7B-7DA8-8C78-B479B10308B0}" created="2025-11-18T14:57:28.441">
        <p188:txBody>
          <a:bodyPr/>
          <a:lstStyle/>
          <a:p>
            <a:r>
              <a:rPr lang="en-US"/>
              <a:t>I think this is ok. especially since we have manner of submission.  I did remove the word office</a:t>
            </a:r>
          </a:p>
        </p188:txBody>
      </p188:reply>
    </p188:replyLst>
    <p188:txBody>
      <a:bodyPr/>
      <a:lstStyle/>
      <a:p>
        <a:r>
          <a:rPr lang="en-US"/>
          <a:t>Should this be the Means to Deliver Bids since not all bids are mailed/delivered?</a:t>
        </a:r>
      </a:p>
    </p188:txBody>
  </p188:cm>
  <p188:cm id="{CB8E84FF-3820-482B-8B77-91920813150F}" authorId="{76CCBD79-9F0C-F8DB-6516-5731C10D53E0}" status="resolved" created="2025-11-17T23:22:28.849" complete="100000">
    <ac:txMkLst xmlns:ac="http://schemas.microsoft.com/office/drawing/2013/main/command">
      <pc:docMk xmlns:pc="http://schemas.microsoft.com/office/powerpoint/2013/main/command"/>
      <pc:sldMk xmlns:pc="http://schemas.microsoft.com/office/powerpoint/2013/main/command" cId="52089130" sldId="309"/>
      <ac:spMk id="2" creationId="{7A4919D0-F177-4BBA-9A0B-DBA69E2ED764}"/>
      <ac:txMk cp="387">
        <ac:context len="499" hash="1071756296"/>
      </ac:txMk>
    </ac:txMkLst>
    <p188:pos x="10988591" y="4174387"/>
    <p188:replyLst>
      <p188:reply id="{ED0E4808-C1D3-4912-8AC4-0B5ED5E312D3}" authorId="{42511608-3E7B-7DA8-8C78-B479B10308B0}" created="2025-11-18T15:07:25.876">
        <p188:txBody>
          <a:bodyPr/>
          <a:lstStyle/>
          <a:p>
            <a:r>
              <a:rPr lang="en-US"/>
              <a:t>Yeah, I removed that.  I understand, but it may be confusing. </a:t>
            </a:r>
          </a:p>
        </p188:txBody>
      </p188:reply>
    </p188:replyLst>
    <p188:txBody>
      <a:bodyPr/>
      <a:lstStyle/>
      <a:p>
        <a:r>
          <a:rPr lang="en-US"/>
          <a:t>Would this be applicable for IFBs?</a:t>
        </a:r>
      </a:p>
    </p188:txBody>
  </p188:cm>
  <p188:cm id="{C50D1DC0-31F5-4DCE-BD31-8A6CBE2DE4A0}" authorId="{76CCBD79-9F0C-F8DB-6516-5731C10D53E0}" status="resolved" created="2025-11-17T23:23:59.779" complete="100000">
    <ac:txMkLst xmlns:ac="http://schemas.microsoft.com/office/drawing/2013/main/command">
      <pc:docMk xmlns:pc="http://schemas.microsoft.com/office/powerpoint/2013/main/command"/>
      <pc:sldMk xmlns:pc="http://schemas.microsoft.com/office/powerpoint/2013/main/command" cId="52089130" sldId="309"/>
      <ac:spMk id="2" creationId="{7A4919D0-F177-4BBA-9A0B-DBA69E2ED764}"/>
      <ac:txMk cp="296" len="11">
        <ac:context len="499" hash="1071756296"/>
      </ac:txMk>
    </ac:txMkLst>
    <p188:pos x="4497356" y="4174387"/>
    <p188:txBody>
      <a:bodyPr/>
      <a:lstStyle/>
      <a:p>
        <a:r>
          <a:rPr lang="en-US"/>
          <a:t>Is this the scope of work?</a:t>
        </a:r>
      </a:p>
    </p188:txBody>
    <p188:extLst>
      <p:ext xmlns:p="http://schemas.openxmlformats.org/presentationml/2006/main" uri="{57CB4572-C831-44C2-8A1C-0ADB6CCDFE69}">
        <p223:reactions xmlns:p223="http://schemas.microsoft.com/office/powerpoint/2022/03/main">
          <p223:rxn type="👍">
            <p223:instance time="2025-11-18T15:06:59.267" authorId="{42511608-3E7B-7DA8-8C78-B479B10308B0}"/>
          </p223:rxn>
        </p223:reactions>
      </p:ext>
    </p188:extLst>
  </p188:cm>
</p188: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5548CB-DB1F-4053-AEF3-339C1307262F}"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2786BDB8-77B1-4CAB-A5A0-56E20539591D}">
      <dgm:prSet phldrT="[Text]"/>
      <dgm:spPr/>
      <dgm:t>
        <a:bodyPr/>
        <a:lstStyle/>
        <a:p>
          <a:r>
            <a:rPr lang="en-US">
              <a:solidFill>
                <a:schemeClr val="tx1"/>
              </a:solidFill>
              <a:latin typeface="Cambria" panose="02040503050406030204" pitchFamily="18" charset="0"/>
              <a:ea typeface="Cambria" panose="02040503050406030204" pitchFamily="18" charset="0"/>
            </a:rPr>
            <a:t>Notify Vendors of Reconsideration Rights and Procedure in the </a:t>
          </a:r>
          <a:r>
            <a:rPr lang="en-US" b="1">
              <a:solidFill>
                <a:schemeClr val="tx1"/>
              </a:solidFill>
              <a:latin typeface="Cambria" panose="02040503050406030204" pitchFamily="18" charset="0"/>
              <a:ea typeface="Cambria" panose="02040503050406030204" pitchFamily="18" charset="0"/>
            </a:rPr>
            <a:t>Solicitation</a:t>
          </a:r>
          <a:r>
            <a:rPr lang="en-US" b="0">
              <a:solidFill>
                <a:schemeClr val="tx1"/>
              </a:solidFill>
              <a:latin typeface="Cambria" panose="02040503050406030204" pitchFamily="18" charset="0"/>
              <a:ea typeface="Cambria" panose="02040503050406030204" pitchFamily="18" charset="0"/>
            </a:rPr>
            <a:t> and </a:t>
          </a:r>
          <a:r>
            <a:rPr lang="en-US" b="1">
              <a:solidFill>
                <a:schemeClr val="tx1"/>
              </a:solidFill>
              <a:latin typeface="Cambria" panose="02040503050406030204" pitchFamily="18" charset="0"/>
              <a:ea typeface="Cambria" panose="02040503050406030204" pitchFamily="18" charset="0"/>
            </a:rPr>
            <a:t>Notice of Intent to Award</a:t>
          </a:r>
          <a:endParaRPr lang="en-US">
            <a:solidFill>
              <a:schemeClr val="tx1"/>
            </a:solidFill>
          </a:endParaRPr>
        </a:p>
      </dgm:t>
    </dgm:pt>
    <dgm:pt modelId="{548D309B-FEEC-4140-B134-18249E236F35}" type="parTrans" cxnId="{03CDC934-7215-4CC7-8BCA-2AFF4DBA83F8}">
      <dgm:prSet/>
      <dgm:spPr/>
      <dgm:t>
        <a:bodyPr/>
        <a:lstStyle/>
        <a:p>
          <a:endParaRPr lang="en-US"/>
        </a:p>
      </dgm:t>
    </dgm:pt>
    <dgm:pt modelId="{9940ED8B-92D8-4986-8B94-4AD684FA8A40}" type="sibTrans" cxnId="{03CDC934-7215-4CC7-8BCA-2AFF4DBA83F8}">
      <dgm:prSet/>
      <dgm:spPr/>
      <dgm:t>
        <a:bodyPr/>
        <a:lstStyle/>
        <a:p>
          <a:endParaRPr lang="en-US"/>
        </a:p>
      </dgm:t>
    </dgm:pt>
    <dgm:pt modelId="{C2CC80E5-8673-4868-B831-6B04243E5ADB}">
      <dgm:prSet phldrT="[Text]"/>
      <dgm:spPr/>
      <dgm:t>
        <a:bodyPr/>
        <a:lstStyle/>
        <a:p>
          <a:r>
            <a:rPr lang="en-US">
              <a:solidFill>
                <a:schemeClr val="tx1"/>
              </a:solidFill>
              <a:latin typeface="Cambria" panose="02040503050406030204" pitchFamily="18" charset="0"/>
              <a:ea typeface="Cambria" panose="02040503050406030204" pitchFamily="18" charset="0"/>
            </a:rPr>
            <a:t>Vendors must file request in writing within </a:t>
          </a:r>
          <a:r>
            <a:rPr lang="en-US" b="1">
              <a:solidFill>
                <a:schemeClr val="tx1"/>
              </a:solidFill>
              <a:latin typeface="Cambria" panose="02040503050406030204" pitchFamily="18" charset="0"/>
              <a:ea typeface="Cambria" panose="02040503050406030204" pitchFamily="18" charset="0"/>
            </a:rPr>
            <a:t>3 business days </a:t>
          </a:r>
          <a:r>
            <a:rPr lang="en-US">
              <a:solidFill>
                <a:schemeClr val="tx1"/>
              </a:solidFill>
              <a:latin typeface="Cambria" panose="02040503050406030204" pitchFamily="18" charset="0"/>
              <a:ea typeface="Cambria" panose="02040503050406030204" pitchFamily="18" charset="0"/>
            </a:rPr>
            <a:t>of Solicitation or Notice of Intent to Award being issued</a:t>
          </a:r>
          <a:endParaRPr lang="en-US"/>
        </a:p>
      </dgm:t>
    </dgm:pt>
    <dgm:pt modelId="{4A725CC6-C9E5-4C9A-BF84-0AB364D5736F}" type="parTrans" cxnId="{02E7ED4C-344F-42CF-8006-5BB68330124D}">
      <dgm:prSet/>
      <dgm:spPr/>
      <dgm:t>
        <a:bodyPr/>
        <a:lstStyle/>
        <a:p>
          <a:endParaRPr lang="en-US"/>
        </a:p>
      </dgm:t>
    </dgm:pt>
    <dgm:pt modelId="{C225F512-F689-4F35-8246-C5568271C7E2}" type="sibTrans" cxnId="{02E7ED4C-344F-42CF-8006-5BB68330124D}">
      <dgm:prSet/>
      <dgm:spPr/>
      <dgm:t>
        <a:bodyPr/>
        <a:lstStyle/>
        <a:p>
          <a:endParaRPr lang="en-US"/>
        </a:p>
      </dgm:t>
    </dgm:pt>
    <dgm:pt modelId="{7C0E3EB8-9D2B-4EAB-A88E-C65AD1466480}">
      <dgm:prSet phldrT="[Text]"/>
      <dgm:spPr/>
      <dgm:t>
        <a:bodyPr/>
        <a:lstStyle/>
        <a:p>
          <a:r>
            <a:rPr lang="en-US">
              <a:solidFill>
                <a:schemeClr val="tx1"/>
              </a:solidFill>
              <a:latin typeface="Cambria" panose="02040503050406030204" pitchFamily="18" charset="0"/>
              <a:ea typeface="Cambria" panose="02040503050406030204" pitchFamily="18" charset="0"/>
            </a:rPr>
            <a:t>Complete Agency Procurement File must be posted on Agency website to trigger 3-day period</a:t>
          </a:r>
          <a:endParaRPr lang="en-US" b="1"/>
        </a:p>
      </dgm:t>
    </dgm:pt>
    <dgm:pt modelId="{EDFF34CB-CA03-46FA-AE63-8C6ABB00A557}" type="parTrans" cxnId="{01F65C38-319A-4D2A-8C91-B4EFBDDEA4CD}">
      <dgm:prSet/>
      <dgm:spPr/>
      <dgm:t>
        <a:bodyPr/>
        <a:lstStyle/>
        <a:p>
          <a:endParaRPr lang="en-US"/>
        </a:p>
      </dgm:t>
    </dgm:pt>
    <dgm:pt modelId="{32CFF2A2-3559-4F28-B43F-D8BB27B72F0D}" type="sibTrans" cxnId="{01F65C38-319A-4D2A-8C91-B4EFBDDEA4CD}">
      <dgm:prSet/>
      <dgm:spPr/>
      <dgm:t>
        <a:bodyPr/>
        <a:lstStyle/>
        <a:p>
          <a:endParaRPr lang="en-US"/>
        </a:p>
      </dgm:t>
    </dgm:pt>
    <dgm:pt modelId="{2552824E-5205-4EC8-B116-1836C549EE4D}">
      <dgm:prSet phldrT="[Text]"/>
      <dgm:spPr/>
      <dgm:t>
        <a:bodyPr/>
        <a:lstStyle/>
        <a:p>
          <a:r>
            <a:rPr lang="en-US">
              <a:solidFill>
                <a:schemeClr val="tx1"/>
              </a:solidFill>
              <a:latin typeface="Cambria" panose="02040503050406030204" pitchFamily="18" charset="0"/>
              <a:ea typeface="Cambria" panose="02040503050406030204" pitchFamily="18" charset="0"/>
            </a:rPr>
            <a:t>Vendors submit to Chief Procurement Officer of Agency </a:t>
          </a:r>
          <a:r>
            <a:rPr lang="en-US" b="1">
              <a:solidFill>
                <a:schemeClr val="tx1"/>
              </a:solidFill>
              <a:latin typeface="Cambria" panose="02040503050406030204" pitchFamily="18" charset="0"/>
              <a:ea typeface="Cambria" panose="02040503050406030204" pitchFamily="18" charset="0"/>
            </a:rPr>
            <a:t>and</a:t>
          </a:r>
          <a:r>
            <a:rPr lang="en-US">
              <a:solidFill>
                <a:schemeClr val="tx1"/>
              </a:solidFill>
              <a:latin typeface="Cambria" panose="02040503050406030204" pitchFamily="18" charset="0"/>
              <a:ea typeface="Cambria" panose="02040503050406030204" pitchFamily="18" charset="0"/>
            </a:rPr>
            <a:t> Director of OPSCR</a:t>
          </a:r>
          <a:endParaRPr lang="en-US"/>
        </a:p>
      </dgm:t>
    </dgm:pt>
    <dgm:pt modelId="{821373E8-7315-40AA-BE04-57C4E54C46E1}" type="parTrans" cxnId="{95F0D9E7-1DFE-46DC-86DC-68619F113C7C}">
      <dgm:prSet/>
      <dgm:spPr/>
      <dgm:t>
        <a:bodyPr/>
        <a:lstStyle/>
        <a:p>
          <a:endParaRPr lang="en-US"/>
        </a:p>
      </dgm:t>
    </dgm:pt>
    <dgm:pt modelId="{91B6D2FD-CD9F-43CC-B42D-5018D2636CB1}" type="sibTrans" cxnId="{95F0D9E7-1DFE-46DC-86DC-68619F113C7C}">
      <dgm:prSet/>
      <dgm:spPr/>
      <dgm:t>
        <a:bodyPr/>
        <a:lstStyle/>
        <a:p>
          <a:endParaRPr lang="en-US"/>
        </a:p>
      </dgm:t>
    </dgm:pt>
    <dgm:pt modelId="{31E46D1E-6CA1-4AB0-B4DA-941CF9345127}">
      <dgm:prSet phldrT="[Text]"/>
      <dgm:spPr/>
      <dgm:t>
        <a:bodyPr/>
        <a:lstStyle/>
        <a:p>
          <a:r>
            <a:rPr lang="en-US">
              <a:solidFill>
                <a:schemeClr val="tx1"/>
              </a:solidFill>
              <a:latin typeface="Cambria" panose="02040503050406030204" pitchFamily="18" charset="0"/>
              <a:ea typeface="Cambria" panose="02040503050406030204" pitchFamily="18" charset="0"/>
            </a:rPr>
            <a:t>Reconsideration </a:t>
          </a:r>
          <a:r>
            <a:rPr lang="en-US" b="1">
              <a:solidFill>
                <a:schemeClr val="tx1"/>
              </a:solidFill>
              <a:latin typeface="Cambria" panose="02040503050406030204" pitchFamily="18" charset="0"/>
              <a:ea typeface="Cambria" panose="02040503050406030204" pitchFamily="18" charset="0"/>
            </a:rPr>
            <a:t>stays</a:t>
          </a:r>
          <a:r>
            <a:rPr lang="en-US" b="0">
              <a:solidFill>
                <a:schemeClr val="tx1"/>
              </a:solidFill>
              <a:latin typeface="Cambria" panose="02040503050406030204" pitchFamily="18" charset="0"/>
              <a:ea typeface="Cambria" panose="02040503050406030204" pitchFamily="18" charset="0"/>
            </a:rPr>
            <a:t> the solicitation or contract award until resolved</a:t>
          </a:r>
          <a:endParaRPr lang="en-US"/>
        </a:p>
      </dgm:t>
    </dgm:pt>
    <dgm:pt modelId="{6849257D-B4C6-462D-B4E4-017FCE644FF2}" type="parTrans" cxnId="{A4E49DB5-BCD8-4A73-83D5-1918F08DEAEF}">
      <dgm:prSet/>
      <dgm:spPr/>
      <dgm:t>
        <a:bodyPr/>
        <a:lstStyle/>
        <a:p>
          <a:endParaRPr lang="en-US"/>
        </a:p>
      </dgm:t>
    </dgm:pt>
    <dgm:pt modelId="{D840C1FC-32CE-47D2-BC89-44701B33E4F0}" type="sibTrans" cxnId="{A4E49DB5-BCD8-4A73-83D5-1918F08DEAEF}">
      <dgm:prSet/>
      <dgm:spPr/>
      <dgm:t>
        <a:bodyPr/>
        <a:lstStyle/>
        <a:p>
          <a:endParaRPr lang="en-US"/>
        </a:p>
      </dgm:t>
    </dgm:pt>
    <dgm:pt modelId="{A190062E-BA48-4A50-AB14-556AFDFD4BA8}">
      <dgm:prSet phldrT="[Text]"/>
      <dgm:spPr/>
      <dgm:t>
        <a:bodyPr/>
        <a:lstStyle/>
        <a:p>
          <a:pPr rtl="0"/>
          <a:r>
            <a:rPr lang="en-US">
              <a:solidFill>
                <a:schemeClr val="tx1"/>
              </a:solidFill>
              <a:latin typeface="Cambria"/>
              <a:ea typeface="Cambria"/>
            </a:rPr>
            <a:t>Requests for Reconsideration must be resolved </a:t>
          </a:r>
          <a:r>
            <a:rPr lang="en-US" b="1">
              <a:solidFill>
                <a:schemeClr val="tx1"/>
              </a:solidFill>
              <a:latin typeface="Cambria"/>
              <a:ea typeface="Cambria"/>
            </a:rPr>
            <a:t>before</a:t>
          </a:r>
          <a:r>
            <a:rPr lang="en-US">
              <a:solidFill>
                <a:schemeClr val="tx1"/>
              </a:solidFill>
              <a:latin typeface="Cambria"/>
              <a:ea typeface="Cambria"/>
            </a:rPr>
            <a:t> submission of the contract to OPSCR </a:t>
          </a:r>
          <a:endParaRPr lang="en-US" b="1">
            <a:solidFill>
              <a:schemeClr val="tx1"/>
            </a:solidFill>
            <a:latin typeface="Cambria"/>
            <a:ea typeface="Cambria"/>
          </a:endParaRPr>
        </a:p>
      </dgm:t>
    </dgm:pt>
    <dgm:pt modelId="{8386036F-CCB3-4496-9385-CAA20F4466C3}" type="parTrans" cxnId="{3E475FD0-82DB-43AD-A498-80B982AB639D}">
      <dgm:prSet/>
      <dgm:spPr/>
      <dgm:t>
        <a:bodyPr/>
        <a:lstStyle/>
        <a:p>
          <a:endParaRPr lang="en-US"/>
        </a:p>
      </dgm:t>
    </dgm:pt>
    <dgm:pt modelId="{248AD001-5766-4001-B787-4AB47F0EF3C1}" type="sibTrans" cxnId="{3E475FD0-82DB-43AD-A498-80B982AB639D}">
      <dgm:prSet/>
      <dgm:spPr/>
      <dgm:t>
        <a:bodyPr/>
        <a:lstStyle/>
        <a:p>
          <a:endParaRPr lang="en-US"/>
        </a:p>
      </dgm:t>
    </dgm:pt>
    <dgm:pt modelId="{6A3E2E6D-A4E4-4BC2-B0E5-3A9B994CF4E7}">
      <dgm:prSet phldrT="[Text]"/>
      <dgm:spPr/>
      <dgm:t>
        <a:bodyPr/>
        <a:lstStyle/>
        <a:p>
          <a:r>
            <a:rPr lang="en-US">
              <a:solidFill>
                <a:schemeClr val="tx1"/>
              </a:solidFill>
              <a:latin typeface="Cambria" panose="02040503050406030204" pitchFamily="18" charset="0"/>
              <a:ea typeface="Cambria" panose="02040503050406030204" pitchFamily="18" charset="0"/>
            </a:rPr>
            <a:t>Request and Agency decision given to each vendor and posted on the procurement portal and the Agency’s website</a:t>
          </a:r>
          <a:endParaRPr lang="en-US" b="1"/>
        </a:p>
      </dgm:t>
    </dgm:pt>
    <dgm:pt modelId="{D43BEBFB-4571-4DDE-BBFA-39A729E06D5F}" type="parTrans" cxnId="{373A6E5C-0A11-4A63-A8EE-D8903D4A6084}">
      <dgm:prSet/>
      <dgm:spPr/>
      <dgm:t>
        <a:bodyPr/>
        <a:lstStyle/>
        <a:p>
          <a:endParaRPr lang="en-US"/>
        </a:p>
      </dgm:t>
    </dgm:pt>
    <dgm:pt modelId="{05D273B5-4645-43B9-97AC-FB731F600C3D}" type="sibTrans" cxnId="{373A6E5C-0A11-4A63-A8EE-D8903D4A6084}">
      <dgm:prSet/>
      <dgm:spPr/>
      <dgm:t>
        <a:bodyPr/>
        <a:lstStyle/>
        <a:p>
          <a:endParaRPr lang="en-US"/>
        </a:p>
      </dgm:t>
    </dgm:pt>
    <dgm:pt modelId="{08307A5C-BE0F-4F29-8D35-BBE049251484}">
      <dgm:prSet/>
      <dgm:spPr/>
      <dgm:t>
        <a:bodyPr/>
        <a:lstStyle/>
        <a:p>
          <a:r>
            <a:rPr lang="en-US">
              <a:solidFill>
                <a:schemeClr val="tx1"/>
              </a:solidFill>
              <a:latin typeface="Cambria"/>
              <a:ea typeface="Cambria"/>
            </a:rPr>
            <a:t>Agency must reasonably respond to </a:t>
          </a:r>
          <a:r>
            <a:rPr lang="en-US" b="1">
              <a:solidFill>
                <a:schemeClr val="tx1"/>
              </a:solidFill>
              <a:latin typeface="Cambria"/>
              <a:ea typeface="Cambria"/>
            </a:rPr>
            <a:t>each </a:t>
          </a:r>
          <a:r>
            <a:rPr lang="en-US">
              <a:solidFill>
                <a:schemeClr val="tx1"/>
              </a:solidFill>
              <a:latin typeface="Cambria"/>
              <a:ea typeface="Cambria"/>
            </a:rPr>
            <a:t>allegation in writing</a:t>
          </a:r>
        </a:p>
      </dgm:t>
    </dgm:pt>
    <dgm:pt modelId="{5CAAED8B-B532-433E-A650-688E05730A93}" type="parTrans" cxnId="{81208089-D8C0-43CD-B11B-8D498398CBE0}">
      <dgm:prSet/>
      <dgm:spPr/>
      <dgm:t>
        <a:bodyPr/>
        <a:lstStyle/>
        <a:p>
          <a:endParaRPr lang="en-US"/>
        </a:p>
      </dgm:t>
    </dgm:pt>
    <dgm:pt modelId="{31723895-4DB3-4A5E-8F53-951A9E259E22}" type="sibTrans" cxnId="{81208089-D8C0-43CD-B11B-8D498398CBE0}">
      <dgm:prSet/>
      <dgm:spPr/>
      <dgm:t>
        <a:bodyPr/>
        <a:lstStyle/>
        <a:p>
          <a:endParaRPr lang="en-US"/>
        </a:p>
      </dgm:t>
    </dgm:pt>
    <dgm:pt modelId="{1AE241E0-AE96-4B50-AA6C-2E53F8B20E1B}" type="pres">
      <dgm:prSet presAssocID="{DD5548CB-DB1F-4053-AEF3-339C1307262F}" presName="diagram" presStyleCnt="0">
        <dgm:presLayoutVars>
          <dgm:dir/>
          <dgm:resizeHandles val="exact"/>
        </dgm:presLayoutVars>
      </dgm:prSet>
      <dgm:spPr/>
    </dgm:pt>
    <dgm:pt modelId="{621EC85C-B145-47EF-A44F-D3A8E7FA3A4A}" type="pres">
      <dgm:prSet presAssocID="{2786BDB8-77B1-4CAB-A5A0-56E20539591D}" presName="node" presStyleLbl="node1" presStyleIdx="0" presStyleCnt="8">
        <dgm:presLayoutVars>
          <dgm:bulletEnabled val="1"/>
        </dgm:presLayoutVars>
      </dgm:prSet>
      <dgm:spPr/>
    </dgm:pt>
    <dgm:pt modelId="{BFE4AB8F-B369-43EF-AF0A-2D5510F267B2}" type="pres">
      <dgm:prSet presAssocID="{9940ED8B-92D8-4986-8B94-4AD684FA8A40}" presName="sibTrans" presStyleCnt="0"/>
      <dgm:spPr/>
    </dgm:pt>
    <dgm:pt modelId="{A5D679C0-FE85-4B32-8755-8BF307DF305A}" type="pres">
      <dgm:prSet presAssocID="{C2CC80E5-8673-4868-B831-6B04243E5ADB}" presName="node" presStyleLbl="node1" presStyleIdx="1" presStyleCnt="8">
        <dgm:presLayoutVars>
          <dgm:bulletEnabled val="1"/>
        </dgm:presLayoutVars>
      </dgm:prSet>
      <dgm:spPr/>
    </dgm:pt>
    <dgm:pt modelId="{93337599-7E2F-49AD-BEB2-32FFFD969CF5}" type="pres">
      <dgm:prSet presAssocID="{C225F512-F689-4F35-8246-C5568271C7E2}" presName="sibTrans" presStyleCnt="0"/>
      <dgm:spPr/>
    </dgm:pt>
    <dgm:pt modelId="{F8577B98-E143-43C1-8BE3-644D723C7D9C}" type="pres">
      <dgm:prSet presAssocID="{7C0E3EB8-9D2B-4EAB-A88E-C65AD1466480}" presName="node" presStyleLbl="node1" presStyleIdx="2" presStyleCnt="8">
        <dgm:presLayoutVars>
          <dgm:bulletEnabled val="1"/>
        </dgm:presLayoutVars>
      </dgm:prSet>
      <dgm:spPr/>
    </dgm:pt>
    <dgm:pt modelId="{ED74ED17-60F6-4DAD-ACD9-FE2BA025853D}" type="pres">
      <dgm:prSet presAssocID="{32CFF2A2-3559-4F28-B43F-D8BB27B72F0D}" presName="sibTrans" presStyleCnt="0"/>
      <dgm:spPr/>
    </dgm:pt>
    <dgm:pt modelId="{F0429D83-7F13-4636-A464-9805687934E9}" type="pres">
      <dgm:prSet presAssocID="{2552824E-5205-4EC8-B116-1836C549EE4D}" presName="node" presStyleLbl="node1" presStyleIdx="3" presStyleCnt="8">
        <dgm:presLayoutVars>
          <dgm:bulletEnabled val="1"/>
        </dgm:presLayoutVars>
      </dgm:prSet>
      <dgm:spPr/>
    </dgm:pt>
    <dgm:pt modelId="{DEC6BEC4-3260-4922-87EC-C5DA75F50EBE}" type="pres">
      <dgm:prSet presAssocID="{91B6D2FD-CD9F-43CC-B42D-5018D2636CB1}" presName="sibTrans" presStyleCnt="0"/>
      <dgm:spPr/>
    </dgm:pt>
    <dgm:pt modelId="{19BBB4DD-DF21-4086-B5E0-6C4D416CC076}" type="pres">
      <dgm:prSet presAssocID="{31E46D1E-6CA1-4AB0-B4DA-941CF9345127}" presName="node" presStyleLbl="node1" presStyleIdx="4" presStyleCnt="8">
        <dgm:presLayoutVars>
          <dgm:bulletEnabled val="1"/>
        </dgm:presLayoutVars>
      </dgm:prSet>
      <dgm:spPr/>
    </dgm:pt>
    <dgm:pt modelId="{3CD40161-E33D-4A7C-9003-4A9D5DC86C03}" type="pres">
      <dgm:prSet presAssocID="{D840C1FC-32CE-47D2-BC89-44701B33E4F0}" presName="sibTrans" presStyleCnt="0"/>
      <dgm:spPr/>
    </dgm:pt>
    <dgm:pt modelId="{C9B7E6EA-8B40-438A-884E-0F4EEA7B406A}" type="pres">
      <dgm:prSet presAssocID="{08307A5C-BE0F-4F29-8D35-BBE049251484}" presName="node" presStyleLbl="node1" presStyleIdx="5" presStyleCnt="8">
        <dgm:presLayoutVars>
          <dgm:bulletEnabled val="1"/>
        </dgm:presLayoutVars>
      </dgm:prSet>
      <dgm:spPr/>
    </dgm:pt>
    <dgm:pt modelId="{18EC6581-0038-4F75-9649-D9F7A65F77A6}" type="pres">
      <dgm:prSet presAssocID="{31723895-4DB3-4A5E-8F53-951A9E259E22}" presName="sibTrans" presStyleCnt="0"/>
      <dgm:spPr/>
    </dgm:pt>
    <dgm:pt modelId="{4EC33630-A3F7-4372-A9CA-2394EEFA444B}" type="pres">
      <dgm:prSet presAssocID="{A190062E-BA48-4A50-AB14-556AFDFD4BA8}" presName="node" presStyleLbl="node1" presStyleIdx="6" presStyleCnt="8" custLinFactNeighborX="1447" custLinFactNeighborY="-3191">
        <dgm:presLayoutVars>
          <dgm:bulletEnabled val="1"/>
        </dgm:presLayoutVars>
      </dgm:prSet>
      <dgm:spPr/>
    </dgm:pt>
    <dgm:pt modelId="{FC3A4E4A-CDA0-44D2-8F3F-EE512AC1CD9F}" type="pres">
      <dgm:prSet presAssocID="{248AD001-5766-4001-B787-4AB47F0EF3C1}" presName="sibTrans" presStyleCnt="0"/>
      <dgm:spPr/>
    </dgm:pt>
    <dgm:pt modelId="{5D0ADF0F-8C36-4782-BEA7-FBD4651409C1}" type="pres">
      <dgm:prSet presAssocID="{6A3E2E6D-A4E4-4BC2-B0E5-3A9B994CF4E7}" presName="node" presStyleLbl="node1" presStyleIdx="7" presStyleCnt="8" custLinFactNeighborX="1447" custLinFactNeighborY="-3191">
        <dgm:presLayoutVars>
          <dgm:bulletEnabled val="1"/>
        </dgm:presLayoutVars>
      </dgm:prSet>
      <dgm:spPr/>
    </dgm:pt>
  </dgm:ptLst>
  <dgm:cxnLst>
    <dgm:cxn modelId="{805DBC03-C095-40BA-AF82-D0C6CD8C1260}" type="presOf" srcId="{6A3E2E6D-A4E4-4BC2-B0E5-3A9B994CF4E7}" destId="{5D0ADF0F-8C36-4782-BEA7-FBD4651409C1}" srcOrd="0" destOrd="0" presId="urn:microsoft.com/office/officeart/2005/8/layout/default"/>
    <dgm:cxn modelId="{03CDC934-7215-4CC7-8BCA-2AFF4DBA83F8}" srcId="{DD5548CB-DB1F-4053-AEF3-339C1307262F}" destId="{2786BDB8-77B1-4CAB-A5A0-56E20539591D}" srcOrd="0" destOrd="0" parTransId="{548D309B-FEEC-4140-B134-18249E236F35}" sibTransId="{9940ED8B-92D8-4986-8B94-4AD684FA8A40}"/>
    <dgm:cxn modelId="{01F65C38-319A-4D2A-8C91-B4EFBDDEA4CD}" srcId="{DD5548CB-DB1F-4053-AEF3-339C1307262F}" destId="{7C0E3EB8-9D2B-4EAB-A88E-C65AD1466480}" srcOrd="2" destOrd="0" parTransId="{EDFF34CB-CA03-46FA-AE63-8C6ABB00A557}" sibTransId="{32CFF2A2-3559-4F28-B43F-D8BB27B72F0D}"/>
    <dgm:cxn modelId="{373A6E5C-0A11-4A63-A8EE-D8903D4A6084}" srcId="{DD5548CB-DB1F-4053-AEF3-339C1307262F}" destId="{6A3E2E6D-A4E4-4BC2-B0E5-3A9B994CF4E7}" srcOrd="7" destOrd="0" parTransId="{D43BEBFB-4571-4DDE-BBFA-39A729E06D5F}" sibTransId="{05D273B5-4645-43B9-97AC-FB731F600C3D}"/>
    <dgm:cxn modelId="{31BE784C-A38E-4F22-9B9C-B04B78678780}" type="presOf" srcId="{7C0E3EB8-9D2B-4EAB-A88E-C65AD1466480}" destId="{F8577B98-E143-43C1-8BE3-644D723C7D9C}" srcOrd="0" destOrd="0" presId="urn:microsoft.com/office/officeart/2005/8/layout/default"/>
    <dgm:cxn modelId="{02E7ED4C-344F-42CF-8006-5BB68330124D}" srcId="{DD5548CB-DB1F-4053-AEF3-339C1307262F}" destId="{C2CC80E5-8673-4868-B831-6B04243E5ADB}" srcOrd="1" destOrd="0" parTransId="{4A725CC6-C9E5-4C9A-BF84-0AB364D5736F}" sibTransId="{C225F512-F689-4F35-8246-C5568271C7E2}"/>
    <dgm:cxn modelId="{3BA8DA4E-2D2F-4526-900F-3498CC13D7B7}" type="presOf" srcId="{DD5548CB-DB1F-4053-AEF3-339C1307262F}" destId="{1AE241E0-AE96-4B50-AA6C-2E53F8B20E1B}" srcOrd="0" destOrd="0" presId="urn:microsoft.com/office/officeart/2005/8/layout/default"/>
    <dgm:cxn modelId="{7061E178-5D59-48B7-8481-33C041B00192}" type="presOf" srcId="{31E46D1E-6CA1-4AB0-B4DA-941CF9345127}" destId="{19BBB4DD-DF21-4086-B5E0-6C4D416CC076}" srcOrd="0" destOrd="0" presId="urn:microsoft.com/office/officeart/2005/8/layout/default"/>
    <dgm:cxn modelId="{30A77C87-F832-4019-9961-F66986172374}" type="presOf" srcId="{C2CC80E5-8673-4868-B831-6B04243E5ADB}" destId="{A5D679C0-FE85-4B32-8755-8BF307DF305A}" srcOrd="0" destOrd="0" presId="urn:microsoft.com/office/officeart/2005/8/layout/default"/>
    <dgm:cxn modelId="{81208089-D8C0-43CD-B11B-8D498398CBE0}" srcId="{DD5548CB-DB1F-4053-AEF3-339C1307262F}" destId="{08307A5C-BE0F-4F29-8D35-BBE049251484}" srcOrd="5" destOrd="0" parTransId="{5CAAED8B-B532-433E-A650-688E05730A93}" sibTransId="{31723895-4DB3-4A5E-8F53-951A9E259E22}"/>
    <dgm:cxn modelId="{A4E49DB5-BCD8-4A73-83D5-1918F08DEAEF}" srcId="{DD5548CB-DB1F-4053-AEF3-339C1307262F}" destId="{31E46D1E-6CA1-4AB0-B4DA-941CF9345127}" srcOrd="4" destOrd="0" parTransId="{6849257D-B4C6-462D-B4E4-017FCE644FF2}" sibTransId="{D840C1FC-32CE-47D2-BC89-44701B33E4F0}"/>
    <dgm:cxn modelId="{973709C2-FB49-49DD-A6EB-F5E9520F0A2F}" type="presOf" srcId="{08307A5C-BE0F-4F29-8D35-BBE049251484}" destId="{C9B7E6EA-8B40-438A-884E-0F4EEA7B406A}" srcOrd="0" destOrd="0" presId="urn:microsoft.com/office/officeart/2005/8/layout/default"/>
    <dgm:cxn modelId="{3E475FD0-82DB-43AD-A498-80B982AB639D}" srcId="{DD5548CB-DB1F-4053-AEF3-339C1307262F}" destId="{A190062E-BA48-4A50-AB14-556AFDFD4BA8}" srcOrd="6" destOrd="0" parTransId="{8386036F-CCB3-4496-9385-CAA20F4466C3}" sibTransId="{248AD001-5766-4001-B787-4AB47F0EF3C1}"/>
    <dgm:cxn modelId="{9027F1D5-9697-49EA-93FB-F417E76888C1}" type="presOf" srcId="{2552824E-5205-4EC8-B116-1836C549EE4D}" destId="{F0429D83-7F13-4636-A464-9805687934E9}" srcOrd="0" destOrd="0" presId="urn:microsoft.com/office/officeart/2005/8/layout/default"/>
    <dgm:cxn modelId="{DAD9C0D6-7BA3-4B78-B5AC-77441DF0DE94}" type="presOf" srcId="{2786BDB8-77B1-4CAB-A5A0-56E20539591D}" destId="{621EC85C-B145-47EF-A44F-D3A8E7FA3A4A}" srcOrd="0" destOrd="0" presId="urn:microsoft.com/office/officeart/2005/8/layout/default"/>
    <dgm:cxn modelId="{A5780BD8-C398-47CE-81FB-9F4E702B9976}" type="presOf" srcId="{A190062E-BA48-4A50-AB14-556AFDFD4BA8}" destId="{4EC33630-A3F7-4372-A9CA-2394EEFA444B}" srcOrd="0" destOrd="0" presId="urn:microsoft.com/office/officeart/2005/8/layout/default"/>
    <dgm:cxn modelId="{95F0D9E7-1DFE-46DC-86DC-68619F113C7C}" srcId="{DD5548CB-DB1F-4053-AEF3-339C1307262F}" destId="{2552824E-5205-4EC8-B116-1836C549EE4D}" srcOrd="3" destOrd="0" parTransId="{821373E8-7315-40AA-BE04-57C4E54C46E1}" sibTransId="{91B6D2FD-CD9F-43CC-B42D-5018D2636CB1}"/>
    <dgm:cxn modelId="{8D09179F-0D73-4598-898E-3B7C1B23970D}" type="presParOf" srcId="{1AE241E0-AE96-4B50-AA6C-2E53F8B20E1B}" destId="{621EC85C-B145-47EF-A44F-D3A8E7FA3A4A}" srcOrd="0" destOrd="0" presId="urn:microsoft.com/office/officeart/2005/8/layout/default"/>
    <dgm:cxn modelId="{6CCC9849-75F1-403D-BBFE-57795F6239E5}" type="presParOf" srcId="{1AE241E0-AE96-4B50-AA6C-2E53F8B20E1B}" destId="{BFE4AB8F-B369-43EF-AF0A-2D5510F267B2}" srcOrd="1" destOrd="0" presId="urn:microsoft.com/office/officeart/2005/8/layout/default"/>
    <dgm:cxn modelId="{7E99FDDF-D479-4EDD-BAAF-0E0754EFD427}" type="presParOf" srcId="{1AE241E0-AE96-4B50-AA6C-2E53F8B20E1B}" destId="{A5D679C0-FE85-4B32-8755-8BF307DF305A}" srcOrd="2" destOrd="0" presId="urn:microsoft.com/office/officeart/2005/8/layout/default"/>
    <dgm:cxn modelId="{698B92E8-1F2E-43B7-8C6F-245B74238DCE}" type="presParOf" srcId="{1AE241E0-AE96-4B50-AA6C-2E53F8B20E1B}" destId="{93337599-7E2F-49AD-BEB2-32FFFD969CF5}" srcOrd="3" destOrd="0" presId="urn:microsoft.com/office/officeart/2005/8/layout/default"/>
    <dgm:cxn modelId="{D5BD3706-1692-410D-AE37-502AD7E6A945}" type="presParOf" srcId="{1AE241E0-AE96-4B50-AA6C-2E53F8B20E1B}" destId="{F8577B98-E143-43C1-8BE3-644D723C7D9C}" srcOrd="4" destOrd="0" presId="urn:microsoft.com/office/officeart/2005/8/layout/default"/>
    <dgm:cxn modelId="{D5134CBA-3BF2-4CC7-9739-3872045D03B0}" type="presParOf" srcId="{1AE241E0-AE96-4B50-AA6C-2E53F8B20E1B}" destId="{ED74ED17-60F6-4DAD-ACD9-FE2BA025853D}" srcOrd="5" destOrd="0" presId="urn:microsoft.com/office/officeart/2005/8/layout/default"/>
    <dgm:cxn modelId="{AE33810C-9BB3-49F8-B3B3-314DF85E0BCA}" type="presParOf" srcId="{1AE241E0-AE96-4B50-AA6C-2E53F8B20E1B}" destId="{F0429D83-7F13-4636-A464-9805687934E9}" srcOrd="6" destOrd="0" presId="urn:microsoft.com/office/officeart/2005/8/layout/default"/>
    <dgm:cxn modelId="{86FAC219-6153-4159-833C-D56FBDCE6738}" type="presParOf" srcId="{1AE241E0-AE96-4B50-AA6C-2E53F8B20E1B}" destId="{DEC6BEC4-3260-4922-87EC-C5DA75F50EBE}" srcOrd="7" destOrd="0" presId="urn:microsoft.com/office/officeart/2005/8/layout/default"/>
    <dgm:cxn modelId="{A48C1907-33D5-46FF-A0AC-A4EECDA86D09}" type="presParOf" srcId="{1AE241E0-AE96-4B50-AA6C-2E53F8B20E1B}" destId="{19BBB4DD-DF21-4086-B5E0-6C4D416CC076}" srcOrd="8" destOrd="0" presId="urn:microsoft.com/office/officeart/2005/8/layout/default"/>
    <dgm:cxn modelId="{F36AC6C4-6F91-4EB3-B7C2-375EBFA2625E}" type="presParOf" srcId="{1AE241E0-AE96-4B50-AA6C-2E53F8B20E1B}" destId="{3CD40161-E33D-4A7C-9003-4A9D5DC86C03}" srcOrd="9" destOrd="0" presId="urn:microsoft.com/office/officeart/2005/8/layout/default"/>
    <dgm:cxn modelId="{352B4669-0AE8-4C0A-BA1C-07B38937509F}" type="presParOf" srcId="{1AE241E0-AE96-4B50-AA6C-2E53F8B20E1B}" destId="{C9B7E6EA-8B40-438A-884E-0F4EEA7B406A}" srcOrd="10" destOrd="0" presId="urn:microsoft.com/office/officeart/2005/8/layout/default"/>
    <dgm:cxn modelId="{640092CA-C8FE-40D9-B347-C14024736825}" type="presParOf" srcId="{1AE241E0-AE96-4B50-AA6C-2E53F8B20E1B}" destId="{18EC6581-0038-4F75-9649-D9F7A65F77A6}" srcOrd="11" destOrd="0" presId="urn:microsoft.com/office/officeart/2005/8/layout/default"/>
    <dgm:cxn modelId="{50B369FA-6D30-4549-A87E-B6E9A0632031}" type="presParOf" srcId="{1AE241E0-AE96-4B50-AA6C-2E53F8B20E1B}" destId="{4EC33630-A3F7-4372-A9CA-2394EEFA444B}" srcOrd="12" destOrd="0" presId="urn:microsoft.com/office/officeart/2005/8/layout/default"/>
    <dgm:cxn modelId="{C88FEB98-8249-4CE1-BEC5-A1495833E907}" type="presParOf" srcId="{1AE241E0-AE96-4B50-AA6C-2E53F8B20E1B}" destId="{FC3A4E4A-CDA0-44D2-8F3F-EE512AC1CD9F}" srcOrd="13" destOrd="0" presId="urn:microsoft.com/office/officeart/2005/8/layout/default"/>
    <dgm:cxn modelId="{CC4EAF0D-6347-47F1-860A-672C8C76972E}" type="presParOf" srcId="{1AE241E0-AE96-4B50-AA6C-2E53F8B20E1B}" destId="{5D0ADF0F-8C36-4782-BEA7-FBD4651409C1}"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1EC85C-B145-47EF-A44F-D3A8E7FA3A4A}">
      <dsp:nvSpPr>
        <dsp:cNvPr id="0" name=""/>
        <dsp:cNvSpPr/>
      </dsp:nvSpPr>
      <dsp:spPr>
        <a:xfrm>
          <a:off x="0" y="169333"/>
          <a:ext cx="2539999" cy="152400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solidFill>
                <a:schemeClr val="tx1"/>
              </a:solidFill>
              <a:latin typeface="Cambria" panose="02040503050406030204" pitchFamily="18" charset="0"/>
              <a:ea typeface="Cambria" panose="02040503050406030204" pitchFamily="18" charset="0"/>
            </a:rPr>
            <a:t>Notify Vendors of Reconsideration Rights and Procedure in the </a:t>
          </a:r>
          <a:r>
            <a:rPr lang="en-US" sz="1700" b="1" kern="1200">
              <a:solidFill>
                <a:schemeClr val="tx1"/>
              </a:solidFill>
              <a:latin typeface="Cambria" panose="02040503050406030204" pitchFamily="18" charset="0"/>
              <a:ea typeface="Cambria" panose="02040503050406030204" pitchFamily="18" charset="0"/>
            </a:rPr>
            <a:t>Solicitation</a:t>
          </a:r>
          <a:r>
            <a:rPr lang="en-US" sz="1700" b="0" kern="1200">
              <a:solidFill>
                <a:schemeClr val="tx1"/>
              </a:solidFill>
              <a:latin typeface="Cambria" panose="02040503050406030204" pitchFamily="18" charset="0"/>
              <a:ea typeface="Cambria" panose="02040503050406030204" pitchFamily="18" charset="0"/>
            </a:rPr>
            <a:t> and </a:t>
          </a:r>
          <a:r>
            <a:rPr lang="en-US" sz="1700" b="1" kern="1200">
              <a:solidFill>
                <a:schemeClr val="tx1"/>
              </a:solidFill>
              <a:latin typeface="Cambria" panose="02040503050406030204" pitchFamily="18" charset="0"/>
              <a:ea typeface="Cambria" panose="02040503050406030204" pitchFamily="18" charset="0"/>
            </a:rPr>
            <a:t>Notice of Intent to Award</a:t>
          </a:r>
          <a:endParaRPr lang="en-US" sz="1700" kern="1200">
            <a:solidFill>
              <a:schemeClr val="tx1"/>
            </a:solidFill>
          </a:endParaRPr>
        </a:p>
      </dsp:txBody>
      <dsp:txXfrm>
        <a:off x="0" y="169333"/>
        <a:ext cx="2539999" cy="1524000"/>
      </dsp:txXfrm>
    </dsp:sp>
    <dsp:sp modelId="{A5D679C0-FE85-4B32-8755-8BF307DF305A}">
      <dsp:nvSpPr>
        <dsp:cNvPr id="0" name=""/>
        <dsp:cNvSpPr/>
      </dsp:nvSpPr>
      <dsp:spPr>
        <a:xfrm>
          <a:off x="2794000" y="169333"/>
          <a:ext cx="2539999" cy="152400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solidFill>
                <a:schemeClr val="tx1"/>
              </a:solidFill>
              <a:latin typeface="Cambria" panose="02040503050406030204" pitchFamily="18" charset="0"/>
              <a:ea typeface="Cambria" panose="02040503050406030204" pitchFamily="18" charset="0"/>
            </a:rPr>
            <a:t>Vendors must file request in writing within </a:t>
          </a:r>
          <a:r>
            <a:rPr lang="en-US" sz="1700" b="1" kern="1200">
              <a:solidFill>
                <a:schemeClr val="tx1"/>
              </a:solidFill>
              <a:latin typeface="Cambria" panose="02040503050406030204" pitchFamily="18" charset="0"/>
              <a:ea typeface="Cambria" panose="02040503050406030204" pitchFamily="18" charset="0"/>
            </a:rPr>
            <a:t>3 business days </a:t>
          </a:r>
          <a:r>
            <a:rPr lang="en-US" sz="1700" kern="1200">
              <a:solidFill>
                <a:schemeClr val="tx1"/>
              </a:solidFill>
              <a:latin typeface="Cambria" panose="02040503050406030204" pitchFamily="18" charset="0"/>
              <a:ea typeface="Cambria" panose="02040503050406030204" pitchFamily="18" charset="0"/>
            </a:rPr>
            <a:t>of Solicitation or Notice of Intent to Award being issued</a:t>
          </a:r>
          <a:endParaRPr lang="en-US" sz="1700" kern="1200"/>
        </a:p>
      </dsp:txBody>
      <dsp:txXfrm>
        <a:off x="2794000" y="169333"/>
        <a:ext cx="2539999" cy="1524000"/>
      </dsp:txXfrm>
    </dsp:sp>
    <dsp:sp modelId="{F8577B98-E143-43C1-8BE3-644D723C7D9C}">
      <dsp:nvSpPr>
        <dsp:cNvPr id="0" name=""/>
        <dsp:cNvSpPr/>
      </dsp:nvSpPr>
      <dsp:spPr>
        <a:xfrm>
          <a:off x="5587999" y="169333"/>
          <a:ext cx="2539999" cy="152400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solidFill>
                <a:schemeClr val="tx1"/>
              </a:solidFill>
              <a:latin typeface="Cambria" panose="02040503050406030204" pitchFamily="18" charset="0"/>
              <a:ea typeface="Cambria" panose="02040503050406030204" pitchFamily="18" charset="0"/>
            </a:rPr>
            <a:t>Complete Agency Procurement File must be posted on Agency website to trigger 3-day period</a:t>
          </a:r>
          <a:endParaRPr lang="en-US" sz="1700" b="1" kern="1200"/>
        </a:p>
      </dsp:txBody>
      <dsp:txXfrm>
        <a:off x="5587999" y="169333"/>
        <a:ext cx="2539999" cy="1524000"/>
      </dsp:txXfrm>
    </dsp:sp>
    <dsp:sp modelId="{F0429D83-7F13-4636-A464-9805687934E9}">
      <dsp:nvSpPr>
        <dsp:cNvPr id="0" name=""/>
        <dsp:cNvSpPr/>
      </dsp:nvSpPr>
      <dsp:spPr>
        <a:xfrm>
          <a:off x="0" y="1947333"/>
          <a:ext cx="2539999" cy="152400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solidFill>
                <a:schemeClr val="tx1"/>
              </a:solidFill>
              <a:latin typeface="Cambria" panose="02040503050406030204" pitchFamily="18" charset="0"/>
              <a:ea typeface="Cambria" panose="02040503050406030204" pitchFamily="18" charset="0"/>
            </a:rPr>
            <a:t>Vendors submit to Chief Procurement Officer of Agency </a:t>
          </a:r>
          <a:r>
            <a:rPr lang="en-US" sz="1700" b="1" kern="1200">
              <a:solidFill>
                <a:schemeClr val="tx1"/>
              </a:solidFill>
              <a:latin typeface="Cambria" panose="02040503050406030204" pitchFamily="18" charset="0"/>
              <a:ea typeface="Cambria" panose="02040503050406030204" pitchFamily="18" charset="0"/>
            </a:rPr>
            <a:t>and</a:t>
          </a:r>
          <a:r>
            <a:rPr lang="en-US" sz="1700" kern="1200">
              <a:solidFill>
                <a:schemeClr val="tx1"/>
              </a:solidFill>
              <a:latin typeface="Cambria" panose="02040503050406030204" pitchFamily="18" charset="0"/>
              <a:ea typeface="Cambria" panose="02040503050406030204" pitchFamily="18" charset="0"/>
            </a:rPr>
            <a:t> Director of OPSCR</a:t>
          </a:r>
          <a:endParaRPr lang="en-US" sz="1700" kern="1200"/>
        </a:p>
      </dsp:txBody>
      <dsp:txXfrm>
        <a:off x="0" y="1947333"/>
        <a:ext cx="2539999" cy="1524000"/>
      </dsp:txXfrm>
    </dsp:sp>
    <dsp:sp modelId="{19BBB4DD-DF21-4086-B5E0-6C4D416CC076}">
      <dsp:nvSpPr>
        <dsp:cNvPr id="0" name=""/>
        <dsp:cNvSpPr/>
      </dsp:nvSpPr>
      <dsp:spPr>
        <a:xfrm>
          <a:off x="2794000" y="1947333"/>
          <a:ext cx="2539999" cy="152400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solidFill>
                <a:schemeClr val="tx1"/>
              </a:solidFill>
              <a:latin typeface="Cambria" panose="02040503050406030204" pitchFamily="18" charset="0"/>
              <a:ea typeface="Cambria" panose="02040503050406030204" pitchFamily="18" charset="0"/>
            </a:rPr>
            <a:t>Reconsideration </a:t>
          </a:r>
          <a:r>
            <a:rPr lang="en-US" sz="1700" b="1" kern="1200">
              <a:solidFill>
                <a:schemeClr val="tx1"/>
              </a:solidFill>
              <a:latin typeface="Cambria" panose="02040503050406030204" pitchFamily="18" charset="0"/>
              <a:ea typeface="Cambria" panose="02040503050406030204" pitchFamily="18" charset="0"/>
            </a:rPr>
            <a:t>stays</a:t>
          </a:r>
          <a:r>
            <a:rPr lang="en-US" sz="1700" b="0" kern="1200">
              <a:solidFill>
                <a:schemeClr val="tx1"/>
              </a:solidFill>
              <a:latin typeface="Cambria" panose="02040503050406030204" pitchFamily="18" charset="0"/>
              <a:ea typeface="Cambria" panose="02040503050406030204" pitchFamily="18" charset="0"/>
            </a:rPr>
            <a:t> the solicitation or contract award until resolved</a:t>
          </a:r>
          <a:endParaRPr lang="en-US" sz="1700" kern="1200"/>
        </a:p>
      </dsp:txBody>
      <dsp:txXfrm>
        <a:off x="2794000" y="1947333"/>
        <a:ext cx="2539999" cy="1524000"/>
      </dsp:txXfrm>
    </dsp:sp>
    <dsp:sp modelId="{C9B7E6EA-8B40-438A-884E-0F4EEA7B406A}">
      <dsp:nvSpPr>
        <dsp:cNvPr id="0" name=""/>
        <dsp:cNvSpPr/>
      </dsp:nvSpPr>
      <dsp:spPr>
        <a:xfrm>
          <a:off x="5587999" y="1947333"/>
          <a:ext cx="2539999" cy="152400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solidFill>
                <a:schemeClr val="tx1"/>
              </a:solidFill>
              <a:latin typeface="Cambria"/>
              <a:ea typeface="Cambria"/>
            </a:rPr>
            <a:t>Agency must reasonably respond to </a:t>
          </a:r>
          <a:r>
            <a:rPr lang="en-US" sz="1700" b="1" kern="1200">
              <a:solidFill>
                <a:schemeClr val="tx1"/>
              </a:solidFill>
              <a:latin typeface="Cambria"/>
              <a:ea typeface="Cambria"/>
            </a:rPr>
            <a:t>each </a:t>
          </a:r>
          <a:r>
            <a:rPr lang="en-US" sz="1700" kern="1200">
              <a:solidFill>
                <a:schemeClr val="tx1"/>
              </a:solidFill>
              <a:latin typeface="Cambria"/>
              <a:ea typeface="Cambria"/>
            </a:rPr>
            <a:t>allegation in writing</a:t>
          </a:r>
        </a:p>
      </dsp:txBody>
      <dsp:txXfrm>
        <a:off x="5587999" y="1947333"/>
        <a:ext cx="2539999" cy="1524000"/>
      </dsp:txXfrm>
    </dsp:sp>
    <dsp:sp modelId="{4EC33630-A3F7-4372-A9CA-2394EEFA444B}">
      <dsp:nvSpPr>
        <dsp:cNvPr id="0" name=""/>
        <dsp:cNvSpPr/>
      </dsp:nvSpPr>
      <dsp:spPr>
        <a:xfrm>
          <a:off x="1433753" y="3676702"/>
          <a:ext cx="2539999" cy="152400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solidFill>
                <a:schemeClr val="tx1"/>
              </a:solidFill>
              <a:latin typeface="Cambria"/>
              <a:ea typeface="Cambria"/>
            </a:rPr>
            <a:t>Requests for Reconsideration must be resolved </a:t>
          </a:r>
          <a:r>
            <a:rPr lang="en-US" sz="1700" b="1" kern="1200">
              <a:solidFill>
                <a:schemeClr val="tx1"/>
              </a:solidFill>
              <a:latin typeface="Cambria"/>
              <a:ea typeface="Cambria"/>
            </a:rPr>
            <a:t>before</a:t>
          </a:r>
          <a:r>
            <a:rPr lang="en-US" sz="1700" kern="1200">
              <a:solidFill>
                <a:schemeClr val="tx1"/>
              </a:solidFill>
              <a:latin typeface="Cambria"/>
              <a:ea typeface="Cambria"/>
            </a:rPr>
            <a:t> submission of the contract to OPSCR </a:t>
          </a:r>
          <a:endParaRPr lang="en-US" sz="1700" b="1" kern="1200">
            <a:solidFill>
              <a:schemeClr val="tx1"/>
            </a:solidFill>
            <a:latin typeface="Cambria"/>
            <a:ea typeface="Cambria"/>
          </a:endParaRPr>
        </a:p>
      </dsp:txBody>
      <dsp:txXfrm>
        <a:off x="1433753" y="3676702"/>
        <a:ext cx="2539999" cy="1524000"/>
      </dsp:txXfrm>
    </dsp:sp>
    <dsp:sp modelId="{5D0ADF0F-8C36-4782-BEA7-FBD4651409C1}">
      <dsp:nvSpPr>
        <dsp:cNvPr id="0" name=""/>
        <dsp:cNvSpPr/>
      </dsp:nvSpPr>
      <dsp:spPr>
        <a:xfrm>
          <a:off x="4227753" y="3676702"/>
          <a:ext cx="2539999" cy="152400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solidFill>
                <a:schemeClr val="tx1"/>
              </a:solidFill>
              <a:latin typeface="Cambria" panose="02040503050406030204" pitchFamily="18" charset="0"/>
              <a:ea typeface="Cambria" panose="02040503050406030204" pitchFamily="18" charset="0"/>
            </a:rPr>
            <a:t>Request and Agency decision given to each vendor and posted on the procurement portal and the Agency’s website</a:t>
          </a:r>
          <a:endParaRPr lang="en-US" sz="1700" b="1" kern="1200"/>
        </a:p>
      </dsp:txBody>
      <dsp:txXfrm>
        <a:off x="4227753" y="3676702"/>
        <a:ext cx="2539999" cy="15240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96EAC160-E93F-499D-A0B5-599C46F60593}" type="datetimeFigureOut">
              <a:rPr lang="en-US" smtClean="0"/>
              <a:t>11/18/2025</a:t>
            </a:fld>
            <a:endParaRPr lang="en-US"/>
          </a:p>
        </p:txBody>
      </p:sp>
      <p:sp>
        <p:nvSpPr>
          <p:cNvPr id="4" name="Footer Placeholder 3"/>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B8C186CB-1382-491D-861F-CB1299DC2118}" type="slidenum">
              <a:rPr lang="en-US" smtClean="0"/>
              <a:t>‹#›</a:t>
            </a:fld>
            <a:endParaRPr lang="en-US"/>
          </a:p>
        </p:txBody>
      </p:sp>
    </p:spTree>
    <p:extLst>
      <p:ext uri="{BB962C8B-B14F-4D97-AF65-F5344CB8AC3E}">
        <p14:creationId xmlns:p14="http://schemas.microsoft.com/office/powerpoint/2010/main" val="35958470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F41CD8C5-A371-4D4C-8042-4F64957EA4A3}" type="datetimeFigureOut">
              <a:rPr lang="en-US" smtClean="0"/>
              <a:t>11/18/2025</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542EA852-E92A-4A17-95BF-3462B2E4D905}" type="slidenum">
              <a:rPr lang="en-US" smtClean="0"/>
              <a:t>‹#›</a:t>
            </a:fld>
            <a:endParaRPr lang="en-US"/>
          </a:p>
        </p:txBody>
      </p:sp>
    </p:spTree>
    <p:extLst>
      <p:ext uri="{BB962C8B-B14F-4D97-AF65-F5344CB8AC3E}">
        <p14:creationId xmlns:p14="http://schemas.microsoft.com/office/powerpoint/2010/main" val="642633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2EA852-E92A-4A17-95BF-3462B2E4D905}" type="slidenum">
              <a:rPr lang="en-US" smtClean="0"/>
              <a:t>42</a:t>
            </a:fld>
            <a:endParaRPr lang="en-US"/>
          </a:p>
        </p:txBody>
      </p:sp>
    </p:spTree>
    <p:extLst>
      <p:ext uri="{BB962C8B-B14F-4D97-AF65-F5344CB8AC3E}">
        <p14:creationId xmlns:p14="http://schemas.microsoft.com/office/powerpoint/2010/main" val="3754797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2EA852-E92A-4A17-95BF-3462B2E4D905}" type="slidenum">
              <a:rPr lang="en-US" smtClean="0"/>
              <a:t>59</a:t>
            </a:fld>
            <a:endParaRPr lang="en-US"/>
          </a:p>
        </p:txBody>
      </p:sp>
    </p:spTree>
    <p:extLst>
      <p:ext uri="{BB962C8B-B14F-4D97-AF65-F5344CB8AC3E}">
        <p14:creationId xmlns:p14="http://schemas.microsoft.com/office/powerpoint/2010/main" val="352775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2EA852-E92A-4A17-95BF-3462B2E4D905}" type="slidenum">
              <a:rPr lang="en-US" smtClean="0"/>
              <a:t>70</a:t>
            </a:fld>
            <a:endParaRPr lang="en-US"/>
          </a:p>
        </p:txBody>
      </p:sp>
    </p:spTree>
    <p:extLst>
      <p:ext uri="{BB962C8B-B14F-4D97-AF65-F5344CB8AC3E}">
        <p14:creationId xmlns:p14="http://schemas.microsoft.com/office/powerpoint/2010/main" val="1836369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2EA852-E92A-4A17-95BF-3462B2E4D905}" type="slidenum">
              <a:rPr lang="en-US" smtClean="0"/>
              <a:t>72</a:t>
            </a:fld>
            <a:endParaRPr lang="en-US"/>
          </a:p>
        </p:txBody>
      </p:sp>
    </p:spTree>
    <p:extLst>
      <p:ext uri="{BB962C8B-B14F-4D97-AF65-F5344CB8AC3E}">
        <p14:creationId xmlns:p14="http://schemas.microsoft.com/office/powerpoint/2010/main" val="368895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54113"/>
            <a:ext cx="5543550" cy="3117850"/>
          </a:xfrm>
        </p:spPr>
      </p:sp>
      <p:sp>
        <p:nvSpPr>
          <p:cNvPr id="3" name="Notes Placeholder 2"/>
          <p:cNvSpPr>
            <a:spLocks noGrp="1"/>
          </p:cNvSpPr>
          <p:nvPr>
            <p:ph type="body" idx="1"/>
          </p:nvPr>
        </p:nvSpPr>
        <p:spPr/>
        <p:txBody>
          <a:bodyPr/>
          <a:lstStyle/>
          <a:p>
            <a:endParaRPr lang="en-US" baseline="0"/>
          </a:p>
          <a:p>
            <a:endParaRPr lang="en-US"/>
          </a:p>
        </p:txBody>
      </p:sp>
      <p:sp>
        <p:nvSpPr>
          <p:cNvPr id="4" name="Slide Number Placeholder 3"/>
          <p:cNvSpPr>
            <a:spLocks noGrp="1"/>
          </p:cNvSpPr>
          <p:nvPr>
            <p:ph type="sldNum" sz="quarter" idx="10"/>
          </p:nvPr>
        </p:nvSpPr>
        <p:spPr/>
        <p:txBody>
          <a:bodyPr/>
          <a:lstStyle/>
          <a:p>
            <a:fld id="{B3D68465-3E1E-44A6-AFEB-A9DFA513E451}" type="slidenum">
              <a:rPr lang="en-US" smtClean="0"/>
              <a:t>84</a:t>
            </a:fld>
            <a:endParaRPr lang="en-US"/>
          </a:p>
        </p:txBody>
      </p:sp>
      <p:sp>
        <p:nvSpPr>
          <p:cNvPr id="5" name="Header Placeholder 4"/>
          <p:cNvSpPr>
            <a:spLocks noGrp="1"/>
          </p:cNvSpPr>
          <p:nvPr>
            <p:ph type="hdr" sz="quarter"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344973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11/18/2025</a:t>
            </a:fld>
            <a:endParaRPr lang="en-US"/>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4F40B7-36AB-4376-BE14-EF7004D79BB9}" type="datetime1">
              <a:rPr lang="en-US" smtClean="0"/>
              <a:t>11/18/2025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87CAB8-DCAE-46A5-AADA-B3FAD11A54E0}" type="datetime1">
              <a:rPr lang="en-US" smtClean="0"/>
              <a:t>11/18/2025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32B432-ACDA-4023-A761-2BAB76577B62}" type="datetime1">
              <a:rPr lang="en-US" smtClean="0"/>
              <a:t>11/18/2025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11/18/2025</a:t>
            </a:fld>
            <a:endParaRPr lang="en-US"/>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186D26-FA5F-4637-B602-B7C2DC34CFD4}" type="datetime1">
              <a:rPr lang="en-US" smtClean="0"/>
              <a:t>11/18/2025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7F15D8-96D1-4781-BC50-CA8A088B2FE4}" type="datetime1">
              <a:rPr lang="en-US" smtClean="0"/>
              <a:t>11/18/2025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A96C99-B8F8-4528-BD05-0E16E943DC09}" type="datetime1">
              <a:rPr lang="en-US" smtClean="0"/>
              <a:t>11/18/2025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11/18/2025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11/18/2025</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11/18/2025</a:t>
            </a:fld>
            <a:endParaRPr lang="en-US"/>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txBody>
          <a:bodyPr/>
          <a:lstStyle/>
          <a:p>
            <a:endParaRPr lang="en-US"/>
          </a:p>
        </p:txBody>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US"/>
          </a:p>
        </p:txBody>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11/18/2025</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microsoft.com/office/2018/10/relationships/comments" Target="../comments/modernComment_111_7209447E.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18/10/relationships/comments" Target="../comments/modernComment_119_7B7FE1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OPSCR@dfa.ms.gov" TargetMode="External"/><Relationship Id="rId2" Type="http://schemas.openxmlformats.org/officeDocument/2006/relationships/hyperlink" Target="http://www.dfa.ms.gov/"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dfa.ms.gov/" TargetMode="Externa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microsoft.com/office/2018/10/relationships/comments" Target="../comments/modernComment_135_31AD12A.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6.png"/><Relationship Id="rId7" Type="http://schemas.openxmlformats.org/officeDocument/2006/relationships/image" Target="../media/image37.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www.dfa.ms.gov/" TargetMode="External"/><Relationship Id="rId4" Type="http://schemas.openxmlformats.org/officeDocument/2006/relationships/image" Target="../media/image11.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11.png"/><Relationship Id="rId7" Type="http://schemas.openxmlformats.org/officeDocument/2006/relationships/image" Target="../media/image40.png"/><Relationship Id="rId2" Type="http://schemas.openxmlformats.org/officeDocument/2006/relationships/hyperlink" Target="mailto:mash@dfa.ms.gov" TargetMode="Externa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12.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r="-1"/>
          <a:stretch/>
        </p:blipFill>
        <p:spPr>
          <a:xfrm>
            <a:off x="21" y="8878"/>
            <a:ext cx="12191979" cy="6857990"/>
          </a:xfrm>
          <a:prstGeom prst="rect">
            <a:avLst/>
          </a:prstGeom>
        </p:spPr>
      </p:pic>
      <p:sp>
        <p:nvSpPr>
          <p:cNvPr id="82" name="Rectangle 8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txBody>
          <a:bodyPr/>
          <a:lstStyle/>
          <a:p>
            <a:endParaRPr lang="en-US"/>
          </a:p>
        </p:txBody>
      </p:sp>
      <p:sp>
        <p:nvSpPr>
          <p:cNvPr id="84" name="Rectangle 8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txBody>
          <a:bodyPr/>
          <a:lstStyle/>
          <a:p>
            <a:endParaRPr lang="en-US"/>
          </a:p>
        </p:txBody>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5695065" y="2870200"/>
            <a:ext cx="5452527" cy="1829815"/>
          </a:xfrm>
        </p:spPr>
        <p:txBody>
          <a:bodyPr>
            <a:normAutofit/>
          </a:bodyPr>
          <a:lstStyle/>
          <a:p>
            <a:r>
              <a:rPr lang="en-US" sz="2000">
                <a:solidFill>
                  <a:schemeClr val="tx1"/>
                </a:solidFill>
              </a:rPr>
              <a:t>Office of Personal Service </a:t>
            </a:r>
            <a:br>
              <a:rPr lang="en-US" sz="2000">
                <a:solidFill>
                  <a:schemeClr val="tx1"/>
                </a:solidFill>
              </a:rPr>
            </a:br>
            <a:r>
              <a:rPr lang="en-US" sz="2000">
                <a:solidFill>
                  <a:schemeClr val="tx1"/>
                </a:solidFill>
              </a:rPr>
              <a:t>Contract Review</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5695066" y="4151376"/>
            <a:ext cx="5452527" cy="548639"/>
          </a:xfrm>
        </p:spPr>
        <p:txBody>
          <a:bodyPr>
            <a:normAutofit/>
          </a:bodyPr>
          <a:lstStyle/>
          <a:p>
            <a:pPr>
              <a:spcAft>
                <a:spcPts val="600"/>
              </a:spcAft>
            </a:pPr>
            <a:r>
              <a:rPr lang="en-US">
                <a:solidFill>
                  <a:schemeClr val="tx1"/>
                </a:solidFill>
                <a:latin typeface="Arial Narrow" panose="020B0606020202030204" pitchFamily="34" charset="0"/>
              </a:rPr>
              <a:t>Mississippi Department of Finance and Administration</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0340" y="2207087"/>
            <a:ext cx="3102342" cy="958637"/>
          </a:xfrm>
          <a:prstGeom prst="rect">
            <a:avLst/>
          </a:prstGeom>
        </p:spPr>
      </p:pic>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631799" y="1485851"/>
            <a:ext cx="1252728" cy="1444752"/>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196770" y="1"/>
            <a:ext cx="11748303" cy="1802673"/>
          </a:xfrm>
        </p:spPr>
        <p:txBody>
          <a:bodyPr>
            <a:normAutofit fontScale="90000"/>
          </a:bodyPr>
          <a:lstStyle/>
          <a:p>
            <a:pPr algn="ctr"/>
            <a:br>
              <a:rPr lang="en-US" sz="3000" cap="small">
                <a:solidFill>
                  <a:schemeClr val="accent2"/>
                </a:solidFill>
                <a:latin typeface="Cambria" panose="02040503050406030204" pitchFamily="18" charset="0"/>
                <a:ea typeface="Cambria" panose="02040503050406030204" pitchFamily="18" charset="0"/>
              </a:rPr>
            </a:br>
            <a:br>
              <a:rPr lang="en-US" sz="3000" cap="small">
                <a:solidFill>
                  <a:schemeClr val="accent2"/>
                </a:solidFill>
                <a:latin typeface="Cambria" panose="02040503050406030204" pitchFamily="18" charset="0"/>
                <a:ea typeface="Cambria" panose="02040503050406030204" pitchFamily="18" charset="0"/>
              </a:rPr>
            </a:br>
            <a:br>
              <a:rPr lang="en-US" sz="3000" cap="small">
                <a:solidFill>
                  <a:schemeClr val="accent2"/>
                </a:solidFill>
                <a:latin typeface="Cambria" panose="02040503050406030204" pitchFamily="18" charset="0"/>
                <a:ea typeface="Cambria" panose="02040503050406030204" pitchFamily="18" charset="0"/>
              </a:rPr>
            </a:br>
            <a:br>
              <a:rPr lang="en-US" sz="3000" cap="small">
                <a:solidFill>
                  <a:schemeClr val="accent2"/>
                </a:solidFill>
                <a:latin typeface="Cambria" panose="02040503050406030204" pitchFamily="18" charset="0"/>
                <a:ea typeface="Cambria" panose="02040503050406030204" pitchFamily="18" charset="0"/>
              </a:rPr>
            </a:br>
            <a:br>
              <a:rPr lang="en-US" sz="3000" cap="small">
                <a:solidFill>
                  <a:schemeClr val="accent2"/>
                </a:solidFill>
                <a:latin typeface="Cambria" panose="02040503050406030204" pitchFamily="18" charset="0"/>
                <a:ea typeface="Cambria" panose="02040503050406030204" pitchFamily="18" charset="0"/>
              </a:rPr>
            </a:br>
            <a:r>
              <a:rPr lang="en-US" sz="5600" cap="small">
                <a:solidFill>
                  <a:schemeClr val="accent3"/>
                </a:solidFill>
                <a:latin typeface="Cambria" panose="02040503050406030204" pitchFamily="18" charset="0"/>
                <a:ea typeface="Cambria" panose="02040503050406030204" pitchFamily="18" charset="0"/>
              </a:rPr>
              <a:t>Who are the Members of the PPRB?</a:t>
            </a:r>
            <a:br>
              <a:rPr lang="en-US" cap="small">
                <a:solidFill>
                  <a:schemeClr val="accent3"/>
                </a:solidFill>
                <a:latin typeface="Cambria" panose="02040503050406030204" pitchFamily="18" charset="0"/>
                <a:ea typeface="Cambria" panose="02040503050406030204" pitchFamily="18" charset="0"/>
              </a:rPr>
            </a:br>
            <a:br>
              <a:rPr lang="en-US" sz="3000" cap="small">
                <a:solidFill>
                  <a:schemeClr val="accent2"/>
                </a:solidFill>
                <a:latin typeface="Cambria" panose="02040503050406030204" pitchFamily="18" charset="0"/>
                <a:ea typeface="Cambria" panose="02040503050406030204" pitchFamily="18" charset="0"/>
              </a:rPr>
            </a:br>
            <a:br>
              <a:rPr lang="en-US" sz="3000" cap="small">
                <a:solidFill>
                  <a:schemeClr val="accent2"/>
                </a:solidFill>
                <a:latin typeface="Cambria" panose="02040503050406030204" pitchFamily="18" charset="0"/>
                <a:ea typeface="Cambria" panose="02040503050406030204" pitchFamily="18" charset="0"/>
              </a:rPr>
            </a:br>
            <a:br>
              <a:rPr lang="en-US" sz="3000" cap="small">
                <a:solidFill>
                  <a:schemeClr val="accent2"/>
                </a:solidFill>
                <a:latin typeface="Cambria" panose="02040503050406030204" pitchFamily="18" charset="0"/>
                <a:ea typeface="Cambria" panose="02040503050406030204" pitchFamily="18" charset="0"/>
              </a:rPr>
            </a:br>
            <a:br>
              <a:rPr lang="en-US" sz="3000" cap="small">
                <a:solidFill>
                  <a:schemeClr val="accent2"/>
                </a:solidFill>
                <a:latin typeface="Cambria" panose="02040503050406030204" pitchFamily="18" charset="0"/>
                <a:ea typeface="Cambria" panose="02040503050406030204" pitchFamily="18" charset="0"/>
              </a:rPr>
            </a:br>
            <a:endParaRPr lang="en-US" sz="3300" b="1">
              <a:solidFill>
                <a:schemeClr val="accent3"/>
              </a:solidFill>
              <a:latin typeface="Cambria" panose="02040503050406030204" pitchFamily="18" charset="0"/>
              <a:ea typeface="Cambria" panose="02040503050406030204" pitchFamily="18" charset="0"/>
            </a:endParaRPr>
          </a:p>
        </p:txBody>
      </p:sp>
      <p:sp>
        <p:nvSpPr>
          <p:cNvPr id="11" name="TextBox 10"/>
          <p:cNvSpPr txBox="1"/>
          <p:nvPr/>
        </p:nvSpPr>
        <p:spPr>
          <a:xfrm>
            <a:off x="329878" y="4776708"/>
            <a:ext cx="11482086" cy="507831"/>
          </a:xfrm>
          <a:prstGeom prst="rect">
            <a:avLst/>
          </a:prstGeom>
          <a:noFill/>
        </p:spPr>
        <p:txBody>
          <a:bodyPr wrap="square" rtlCol="0">
            <a:spAutoFit/>
          </a:bodyPr>
          <a:lstStyle/>
          <a:p>
            <a:pPr algn="ctr"/>
            <a:r>
              <a:rPr lang="en-US" sz="2700" cap="small">
                <a:latin typeface="Cambria" panose="02040503050406030204" pitchFamily="18" charset="0"/>
                <a:ea typeface="Cambria" panose="02040503050406030204" pitchFamily="18" charset="0"/>
              </a:rPr>
              <a:t>Liz Welch, Executive Director of DFA, </a:t>
            </a:r>
            <a:r>
              <a:rPr lang="en-US" sz="2000" cap="small">
                <a:latin typeface="Cambria" panose="02040503050406030204" pitchFamily="18" charset="0"/>
                <a:ea typeface="Cambria" panose="02040503050406030204" pitchFamily="18" charset="0"/>
              </a:rPr>
              <a:t>Ex Officio &amp; Non-Voting Member</a:t>
            </a:r>
          </a:p>
        </p:txBody>
      </p:sp>
      <p:pic>
        <p:nvPicPr>
          <p:cNvPr id="4" name="Picture 3"/>
          <p:cNvPicPr>
            <a:picLocks noChangeAspect="1"/>
          </p:cNvPicPr>
          <p:nvPr/>
        </p:nvPicPr>
        <p:blipFill rotWithShape="1">
          <a:blip r:embed="rId2"/>
          <a:srcRect l="4286" t="6751" r="6459" b="5472"/>
          <a:stretch/>
        </p:blipFill>
        <p:spPr>
          <a:xfrm>
            <a:off x="1762563" y="1554861"/>
            <a:ext cx="1248769" cy="14398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rotWithShape="1">
          <a:blip r:embed="rId3"/>
          <a:srcRect l="1768" t="2938" r="2983" b="3544"/>
          <a:stretch/>
        </p:blipFill>
        <p:spPr>
          <a:xfrm>
            <a:off x="3723842" y="1506272"/>
            <a:ext cx="1315419" cy="15161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rotWithShape="1">
          <a:blip r:embed="rId4"/>
          <a:srcRect l="4875" t="3517" r="4447" b="3732"/>
          <a:stretch/>
        </p:blipFill>
        <p:spPr>
          <a:xfrm>
            <a:off x="9468465" y="1554861"/>
            <a:ext cx="1252182" cy="14398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1322077" y="3009585"/>
            <a:ext cx="2129742" cy="923330"/>
          </a:xfrm>
          <a:prstGeom prst="rect">
            <a:avLst/>
          </a:prstGeom>
          <a:noFill/>
        </p:spPr>
        <p:txBody>
          <a:bodyPr wrap="square" rtlCol="0">
            <a:spAutoFit/>
          </a:bodyPr>
          <a:lstStyle/>
          <a:p>
            <a:pPr algn="ctr"/>
            <a:r>
              <a:rPr lang="en-US" sz="2700" cap="small">
                <a:latin typeface="Cambria" panose="02040503050406030204" pitchFamily="18" charset="0"/>
                <a:ea typeface="Cambria" panose="02040503050406030204" pitchFamily="18" charset="0"/>
              </a:rPr>
              <a:t>Norman McLeod</a:t>
            </a:r>
          </a:p>
        </p:txBody>
      </p:sp>
      <p:sp>
        <p:nvSpPr>
          <p:cNvPr id="8" name="TextBox 7"/>
          <p:cNvSpPr txBox="1"/>
          <p:nvPr/>
        </p:nvSpPr>
        <p:spPr>
          <a:xfrm>
            <a:off x="3285063" y="3052518"/>
            <a:ext cx="2129742" cy="507831"/>
          </a:xfrm>
          <a:prstGeom prst="rect">
            <a:avLst/>
          </a:prstGeom>
          <a:noFill/>
        </p:spPr>
        <p:txBody>
          <a:bodyPr wrap="square" rtlCol="0">
            <a:spAutoFit/>
          </a:bodyPr>
          <a:lstStyle/>
          <a:p>
            <a:pPr algn="ctr"/>
            <a:r>
              <a:rPr lang="en-US" sz="2700" cap="small">
                <a:latin typeface="Cambria" panose="02040503050406030204" pitchFamily="18" charset="0"/>
                <a:ea typeface="Cambria" panose="02040503050406030204" pitchFamily="18" charset="0"/>
              </a:rPr>
              <a:t>Rita Wray</a:t>
            </a:r>
            <a:endParaRPr lang="en-US" sz="2000">
              <a:latin typeface="Cambria" panose="02040503050406030204" pitchFamily="18" charset="0"/>
              <a:ea typeface="Cambria" panose="02040503050406030204" pitchFamily="18" charset="0"/>
            </a:endParaRPr>
          </a:p>
        </p:txBody>
      </p:sp>
      <p:sp>
        <p:nvSpPr>
          <p:cNvPr id="9" name="TextBox 8"/>
          <p:cNvSpPr txBox="1"/>
          <p:nvPr/>
        </p:nvSpPr>
        <p:spPr>
          <a:xfrm>
            <a:off x="5193292" y="3052518"/>
            <a:ext cx="2129742" cy="1338828"/>
          </a:xfrm>
          <a:prstGeom prst="rect">
            <a:avLst/>
          </a:prstGeom>
          <a:noFill/>
        </p:spPr>
        <p:txBody>
          <a:bodyPr wrap="square" rtlCol="0">
            <a:spAutoFit/>
          </a:bodyPr>
          <a:lstStyle/>
          <a:p>
            <a:pPr algn="ctr"/>
            <a:r>
              <a:rPr lang="en-US" sz="2700" cap="small">
                <a:latin typeface="Cambria" panose="02040503050406030204" pitchFamily="18" charset="0"/>
                <a:ea typeface="Cambria" panose="02040503050406030204" pitchFamily="18" charset="0"/>
              </a:rPr>
              <a:t>Norman Katool,</a:t>
            </a:r>
          </a:p>
          <a:p>
            <a:pPr algn="ctr"/>
            <a:r>
              <a:rPr lang="en-US" sz="2700" cap="small">
                <a:latin typeface="Cambria" panose="02040503050406030204" pitchFamily="18" charset="0"/>
                <a:ea typeface="Cambria" panose="02040503050406030204" pitchFamily="18" charset="0"/>
              </a:rPr>
              <a:t>Vice Chair</a:t>
            </a:r>
          </a:p>
        </p:txBody>
      </p:sp>
      <p:sp>
        <p:nvSpPr>
          <p:cNvPr id="10" name="TextBox 9"/>
          <p:cNvSpPr txBox="1"/>
          <p:nvPr/>
        </p:nvSpPr>
        <p:spPr>
          <a:xfrm>
            <a:off x="7071077" y="3078539"/>
            <a:ext cx="2129742" cy="923330"/>
          </a:xfrm>
          <a:prstGeom prst="rect">
            <a:avLst/>
          </a:prstGeom>
          <a:noFill/>
        </p:spPr>
        <p:txBody>
          <a:bodyPr wrap="square" rtlCol="0">
            <a:spAutoFit/>
          </a:bodyPr>
          <a:lstStyle/>
          <a:p>
            <a:pPr algn="ctr"/>
            <a:r>
              <a:rPr lang="en-US" sz="2700" cap="small">
                <a:latin typeface="Cambria" panose="02040503050406030204" pitchFamily="18" charset="0"/>
                <a:ea typeface="Cambria" panose="02040503050406030204" pitchFamily="18" charset="0"/>
              </a:rPr>
              <a:t>Billy Morehead</a:t>
            </a:r>
          </a:p>
        </p:txBody>
      </p:sp>
      <p:sp>
        <p:nvSpPr>
          <p:cNvPr id="14" name="TextBox 13"/>
          <p:cNvSpPr txBox="1"/>
          <p:nvPr/>
        </p:nvSpPr>
        <p:spPr>
          <a:xfrm>
            <a:off x="8948862" y="3169872"/>
            <a:ext cx="2129742" cy="1754326"/>
          </a:xfrm>
          <a:prstGeom prst="rect">
            <a:avLst/>
          </a:prstGeom>
          <a:noFill/>
        </p:spPr>
        <p:txBody>
          <a:bodyPr wrap="square" rtlCol="0">
            <a:spAutoFit/>
          </a:bodyPr>
          <a:lstStyle/>
          <a:p>
            <a:pPr algn="ctr"/>
            <a:r>
              <a:rPr lang="en-US" sz="2700" cap="small">
                <a:latin typeface="Cambria" panose="02040503050406030204" pitchFamily="18" charset="0"/>
                <a:ea typeface="Cambria" panose="02040503050406030204" pitchFamily="18" charset="0"/>
              </a:rPr>
              <a:t>David Russell,</a:t>
            </a:r>
          </a:p>
          <a:p>
            <a:pPr algn="ctr"/>
            <a:r>
              <a:rPr lang="en-US" sz="2700" cap="small">
                <a:latin typeface="Cambria" panose="02040503050406030204" pitchFamily="18" charset="0"/>
                <a:ea typeface="Cambria" panose="02040503050406030204" pitchFamily="18" charset="0"/>
              </a:rPr>
              <a:t>Chair</a:t>
            </a:r>
          </a:p>
          <a:p>
            <a:pPr algn="ctr"/>
            <a:endParaRPr lang="en-US" sz="2700" cap="small">
              <a:solidFill>
                <a:srgbClr val="F03F2B"/>
              </a:solidFill>
              <a:latin typeface="Cambria" panose="02040503050406030204" pitchFamily="18" charset="0"/>
              <a:ea typeface="Cambria" panose="02040503050406030204" pitchFamily="18" charset="0"/>
            </a:endParaRPr>
          </a:p>
        </p:txBody>
      </p:sp>
      <p:sp>
        <p:nvSpPr>
          <p:cNvPr id="17" name="Rectangle 16"/>
          <p:cNvSpPr/>
          <p:nvPr/>
        </p:nvSpPr>
        <p:spPr>
          <a:xfrm flipH="1">
            <a:off x="329877" y="5451224"/>
            <a:ext cx="11482086" cy="861774"/>
          </a:xfrm>
          <a:prstGeom prst="rect">
            <a:avLst/>
          </a:prstGeom>
        </p:spPr>
        <p:txBody>
          <a:bodyPr wrap="square">
            <a:spAutoFit/>
          </a:bodyPr>
          <a:lstStyle/>
          <a:p>
            <a:pPr algn="ctr"/>
            <a:r>
              <a:rPr lang="en-US" sz="2500" cap="small">
                <a:solidFill>
                  <a:srgbClr val="F03F2B"/>
                </a:solidFill>
                <a:latin typeface="Cambria" panose="02040503050406030204" pitchFamily="18" charset="0"/>
                <a:ea typeface="Cambria" panose="02040503050406030204" pitchFamily="18" charset="0"/>
              </a:rPr>
              <a:t>3 Appointees by the Governor</a:t>
            </a:r>
          </a:p>
          <a:p>
            <a:pPr algn="ctr"/>
            <a:r>
              <a:rPr lang="en-US" sz="2500" cap="small">
                <a:solidFill>
                  <a:srgbClr val="F03F2B"/>
                </a:solidFill>
                <a:latin typeface="Cambria" panose="02040503050406030204" pitchFamily="18" charset="0"/>
                <a:ea typeface="Cambria" panose="02040503050406030204" pitchFamily="18" charset="0"/>
              </a:rPr>
              <a:t>2 Appointees by the Lieutenant Governor</a:t>
            </a:r>
            <a:endParaRPr lang="en-US" sz="2500">
              <a:solidFill>
                <a:srgbClr val="F03F2B"/>
              </a:solidFill>
              <a:latin typeface="Cambria" panose="02040503050406030204" pitchFamily="18" charset="0"/>
              <a:ea typeface="Cambria" panose="02040503050406030204" pitchFamily="18" charset="0"/>
            </a:endParaRPr>
          </a:p>
        </p:txBody>
      </p:sp>
      <p:pic>
        <p:nvPicPr>
          <p:cNvPr id="13" name="Picture 12"/>
          <p:cNvPicPr>
            <a:picLocks noChangeAspect="1"/>
          </p:cNvPicPr>
          <p:nvPr/>
        </p:nvPicPr>
        <p:blipFill rotWithShape="1">
          <a:blip r:embed="rId5"/>
          <a:srcRect l="11335" t="635" r="13553" b="1792"/>
          <a:stretch/>
        </p:blipFill>
        <p:spPr>
          <a:xfrm>
            <a:off x="5665740" y="1506271"/>
            <a:ext cx="1166895" cy="15218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p:cNvPicPr>
            <a:picLocks noChangeAspect="1"/>
          </p:cNvPicPr>
          <p:nvPr/>
        </p:nvPicPr>
        <p:blipFill rotWithShape="1">
          <a:blip r:embed="rId6"/>
          <a:srcRect l="5669" t="7246" r="9248"/>
          <a:stretch/>
        </p:blipFill>
        <p:spPr>
          <a:xfrm>
            <a:off x="7582260" y="1485851"/>
            <a:ext cx="1304588" cy="15250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64797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1755648" y="530352"/>
            <a:ext cx="8613648" cy="6144768"/>
          </a:xfrm>
        </p:spPr>
        <p:txBody>
          <a:bodyPr>
            <a:normAutofit fontScale="90000"/>
          </a:bodyPr>
          <a:lstStyle/>
          <a:p>
            <a:pPr algn="ctr"/>
            <a:r>
              <a:rPr lang="en-US" sz="5000" cap="small">
                <a:solidFill>
                  <a:schemeClr val="accent3"/>
                </a:solidFill>
                <a:latin typeface="Cambria" panose="02040503050406030204" pitchFamily="18" charset="0"/>
                <a:ea typeface="Cambria" panose="02040503050406030204" pitchFamily="18" charset="0"/>
              </a:rPr>
              <a:t>PPRB Threshold for Services</a:t>
            </a:r>
            <a:br>
              <a:rPr lang="en-US" cap="small">
                <a:solidFill>
                  <a:schemeClr val="accent3"/>
                </a:solidFill>
                <a:latin typeface="Cambria" panose="02040503050406030204" pitchFamily="18" charset="0"/>
                <a:ea typeface="Cambria" panose="02040503050406030204" pitchFamily="18" charset="0"/>
              </a:rPr>
            </a:br>
            <a:br>
              <a:rPr lang="en-US" sz="1700">
                <a:solidFill>
                  <a:schemeClr val="accent2"/>
                </a:solidFill>
                <a:latin typeface="Cambria" panose="02040503050406030204" pitchFamily="18" charset="0"/>
                <a:ea typeface="Cambria" panose="02040503050406030204" pitchFamily="18" charset="0"/>
              </a:rPr>
            </a:br>
            <a:r>
              <a:rPr lang="en-US" sz="2800">
                <a:solidFill>
                  <a:schemeClr val="tx1"/>
                </a:solidFill>
                <a:latin typeface="Cambria" panose="02040503050406030204" pitchFamily="18" charset="0"/>
                <a:ea typeface="Cambria" panose="02040503050406030204" pitchFamily="18" charset="0"/>
              </a:rPr>
              <a:t>Personal and professional services contracts </a:t>
            </a:r>
            <a:br>
              <a:rPr lang="en-US" sz="2800">
                <a:solidFill>
                  <a:schemeClr val="tx1"/>
                </a:solidFill>
                <a:latin typeface="Cambria" panose="02040503050406030204" pitchFamily="18" charset="0"/>
                <a:ea typeface="Cambria" panose="02040503050406030204" pitchFamily="18" charset="0"/>
              </a:rPr>
            </a:br>
            <a:r>
              <a:rPr lang="en-US" sz="2800">
                <a:solidFill>
                  <a:schemeClr val="tx1"/>
                </a:solidFill>
                <a:latin typeface="Cambria" panose="02040503050406030204" pitchFamily="18" charset="0"/>
                <a:ea typeface="Cambria" panose="02040503050406030204" pitchFamily="18" charset="0"/>
              </a:rPr>
              <a:t>involving expenditures of funds </a:t>
            </a:r>
            <a:br>
              <a:rPr lang="en-US" sz="2800">
                <a:solidFill>
                  <a:schemeClr val="tx1"/>
                </a:solidFill>
                <a:latin typeface="Cambria" panose="02040503050406030204" pitchFamily="18" charset="0"/>
                <a:ea typeface="Cambria" panose="02040503050406030204" pitchFamily="18" charset="0"/>
              </a:rPr>
            </a:br>
            <a:r>
              <a:rPr lang="en-US" sz="2800">
                <a:solidFill>
                  <a:schemeClr val="accent2"/>
                </a:solidFill>
                <a:uFill>
                  <a:solidFill>
                    <a:srgbClr val="F03F2B"/>
                  </a:solidFill>
                </a:uFill>
                <a:latin typeface="Cambria" panose="02040503050406030204" pitchFamily="18" charset="0"/>
                <a:ea typeface="Cambria" panose="02040503050406030204" pitchFamily="18" charset="0"/>
              </a:rPr>
              <a:t>in excess of $75,000.00 </a:t>
            </a:r>
            <a:br>
              <a:rPr lang="en-US" sz="2800">
                <a:solidFill>
                  <a:schemeClr val="tx1"/>
                </a:solidFill>
                <a:latin typeface="Cambria" panose="02040503050406030204" pitchFamily="18" charset="0"/>
                <a:ea typeface="Cambria" panose="02040503050406030204" pitchFamily="18" charset="0"/>
              </a:rPr>
            </a:br>
            <a:r>
              <a:rPr lang="en-US" sz="2800">
                <a:solidFill>
                  <a:schemeClr val="tx1"/>
                </a:solidFill>
                <a:latin typeface="Cambria" panose="02040503050406030204" pitchFamily="18" charset="0"/>
                <a:ea typeface="Cambria" panose="02040503050406030204" pitchFamily="18" charset="0"/>
              </a:rPr>
              <a:t>must be approved by the PPRB, </a:t>
            </a:r>
            <a:br>
              <a:rPr lang="en-US" sz="2800">
                <a:solidFill>
                  <a:schemeClr val="tx1"/>
                </a:solidFill>
                <a:latin typeface="Cambria" panose="02040503050406030204" pitchFamily="18" charset="0"/>
                <a:ea typeface="Cambria" panose="02040503050406030204" pitchFamily="18" charset="0"/>
              </a:rPr>
            </a:br>
            <a:r>
              <a:rPr lang="en-US" sz="2800">
                <a:solidFill>
                  <a:schemeClr val="tx1"/>
                </a:solidFill>
                <a:latin typeface="Cambria" panose="02040503050406030204" pitchFamily="18" charset="0"/>
                <a:ea typeface="Cambria" panose="02040503050406030204" pitchFamily="18" charset="0"/>
              </a:rPr>
              <a:t>unless otherwise exempt.  </a:t>
            </a:r>
            <a:br>
              <a:rPr lang="en-US" sz="2800">
                <a:solidFill>
                  <a:schemeClr val="tx1"/>
                </a:solidFill>
                <a:latin typeface="Cambria" panose="02040503050406030204" pitchFamily="18" charset="0"/>
                <a:ea typeface="Cambria" panose="02040503050406030204" pitchFamily="18" charset="0"/>
              </a:rPr>
            </a:br>
            <a:r>
              <a:rPr lang="en-US" sz="2800">
                <a:solidFill>
                  <a:schemeClr val="tx1"/>
                </a:solidFill>
                <a:latin typeface="Cambria" panose="02040503050406030204" pitchFamily="18" charset="0"/>
                <a:ea typeface="Cambria" panose="02040503050406030204" pitchFamily="18" charset="0"/>
              </a:rPr>
              <a:t>Miss. Code Ann. § 27-104-7(2)(g)</a:t>
            </a:r>
            <a:br>
              <a:rPr lang="en-US" sz="2800">
                <a:solidFill>
                  <a:schemeClr val="tx1"/>
                </a:solidFill>
                <a:latin typeface="Cambria" panose="02040503050406030204" pitchFamily="18" charset="0"/>
                <a:ea typeface="Cambria" panose="02040503050406030204" pitchFamily="18" charset="0"/>
              </a:rPr>
            </a:br>
            <a:br>
              <a:rPr lang="en-US" sz="2400">
                <a:solidFill>
                  <a:schemeClr val="tx1"/>
                </a:solidFill>
                <a:latin typeface="Cambria" panose="02040503050406030204" pitchFamily="18" charset="0"/>
                <a:ea typeface="Cambria" panose="02040503050406030204" pitchFamily="18" charset="0"/>
              </a:rPr>
            </a:br>
            <a:r>
              <a:rPr lang="en-US" sz="2200">
                <a:solidFill>
                  <a:schemeClr val="tx1"/>
                </a:solidFill>
                <a:latin typeface="Cambria" panose="02040503050406030204" pitchFamily="18" charset="0"/>
                <a:ea typeface="Cambria" panose="02040503050406030204" pitchFamily="18" charset="0"/>
              </a:rPr>
              <a:t>The total expenditures shall </a:t>
            </a:r>
            <a:r>
              <a:rPr lang="en-US" sz="2200">
                <a:solidFill>
                  <a:schemeClr val="accent2"/>
                </a:solidFill>
                <a:uFill>
                  <a:solidFill>
                    <a:srgbClr val="F03F2B"/>
                  </a:solidFill>
                </a:uFill>
                <a:latin typeface="Cambria" panose="02040503050406030204" pitchFamily="18" charset="0"/>
                <a:ea typeface="Cambria" panose="02040503050406030204" pitchFamily="18" charset="0"/>
              </a:rPr>
              <a:t>not be artificially divided</a:t>
            </a:r>
            <a:r>
              <a:rPr lang="en-US" sz="2200">
                <a:solidFill>
                  <a:schemeClr val="accent2"/>
                </a:solidFill>
                <a:latin typeface="Cambria" panose="02040503050406030204" pitchFamily="18" charset="0"/>
                <a:ea typeface="Cambria" panose="02040503050406030204" pitchFamily="18" charset="0"/>
              </a:rPr>
              <a:t> </a:t>
            </a:r>
            <a:r>
              <a:rPr lang="en-US" sz="2200">
                <a:solidFill>
                  <a:schemeClr val="tx1"/>
                </a:solidFill>
                <a:latin typeface="Cambria" panose="02040503050406030204" pitchFamily="18" charset="0"/>
                <a:ea typeface="Cambria" panose="02040503050406030204" pitchFamily="18" charset="0"/>
              </a:rPr>
              <a:t>and agencies shall </a:t>
            </a:r>
            <a:r>
              <a:rPr lang="en-US" sz="2200">
                <a:solidFill>
                  <a:schemeClr val="accent2"/>
                </a:solidFill>
                <a:uFill>
                  <a:solidFill>
                    <a:srgbClr val="F03F2B"/>
                  </a:solidFill>
                </a:uFill>
                <a:latin typeface="Cambria" panose="02040503050406030204" pitchFamily="18" charset="0"/>
                <a:ea typeface="Cambria" panose="02040503050406030204" pitchFamily="18" charset="0"/>
              </a:rPr>
              <a:t>not underestimate the extent of services required</a:t>
            </a:r>
            <a:r>
              <a:rPr lang="en-US" sz="2200">
                <a:solidFill>
                  <a:schemeClr val="accent2"/>
                </a:solidFill>
                <a:latin typeface="Cambria" panose="02040503050406030204" pitchFamily="18" charset="0"/>
                <a:ea typeface="Cambria" panose="02040503050406030204" pitchFamily="18" charset="0"/>
              </a:rPr>
              <a:t> </a:t>
            </a:r>
            <a:r>
              <a:rPr lang="en-US" sz="2200">
                <a:solidFill>
                  <a:schemeClr val="tx1"/>
                </a:solidFill>
                <a:latin typeface="Cambria" panose="02040503050406030204" pitchFamily="18" charset="0"/>
                <a:ea typeface="Cambria" panose="02040503050406030204" pitchFamily="18" charset="0"/>
              </a:rPr>
              <a:t>in order to avoid PPRB purview.  </a:t>
            </a:r>
            <a:br>
              <a:rPr lang="en-US" sz="2200">
                <a:solidFill>
                  <a:schemeClr val="tx1"/>
                </a:solidFill>
                <a:latin typeface="Cambria" panose="02040503050406030204" pitchFamily="18" charset="0"/>
                <a:ea typeface="Cambria" panose="02040503050406030204" pitchFamily="18" charset="0"/>
              </a:rPr>
            </a:br>
            <a:br>
              <a:rPr lang="en-US" sz="2200">
                <a:solidFill>
                  <a:schemeClr val="tx1"/>
                </a:solidFill>
                <a:latin typeface="Cambria" panose="02040503050406030204" pitchFamily="18" charset="0"/>
                <a:ea typeface="Cambria" panose="02040503050406030204" pitchFamily="18" charset="0"/>
              </a:rPr>
            </a:br>
            <a:r>
              <a:rPr lang="en-US" sz="2200">
                <a:solidFill>
                  <a:schemeClr val="tx1"/>
                </a:solidFill>
                <a:latin typeface="Cambria" panose="02040503050406030204" pitchFamily="18" charset="0"/>
                <a:ea typeface="Cambria" panose="02040503050406030204" pitchFamily="18" charset="0"/>
              </a:rPr>
              <a:t>Contracts for $75,000.00 or less will not route to OPSCR for review and approval unless the agency has multiple contracts with the same vendor and the cumulative value of those contracts exceeds $75,000.00.</a:t>
            </a:r>
            <a:br>
              <a:rPr lang="en-US">
                <a:solidFill>
                  <a:schemeClr val="tx1"/>
                </a:solidFill>
                <a:latin typeface="Cambria" panose="02040503050406030204" pitchFamily="18" charset="0"/>
                <a:ea typeface="Cambria" panose="02040503050406030204" pitchFamily="18" charset="0"/>
              </a:rPr>
            </a:br>
            <a:endParaRPr lang="en-US" b="1">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62093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9955" y="397529"/>
            <a:ext cx="11469512" cy="707886"/>
          </a:xfrm>
          <a:prstGeom prst="rect">
            <a:avLst/>
          </a:prstGeom>
          <a:noFill/>
        </p:spPr>
        <p:txBody>
          <a:bodyPr wrap="square" rtlCol="0">
            <a:spAutoFit/>
          </a:bodyPr>
          <a:lstStyle/>
          <a:p>
            <a:pPr algn="ctr"/>
            <a:r>
              <a:rPr lang="en-US" sz="4000" cap="small">
                <a:solidFill>
                  <a:schemeClr val="accent3"/>
                </a:solidFill>
                <a:latin typeface="Cambria" panose="02040503050406030204" pitchFamily="18" charset="0"/>
                <a:ea typeface="Cambria" panose="02040503050406030204" pitchFamily="18" charset="0"/>
              </a:rPr>
              <a:t>PPRB Purview Over Service Contracts</a:t>
            </a:r>
            <a:endParaRPr lang="en-US" sz="4000"/>
          </a:p>
        </p:txBody>
      </p:sp>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376017" y="1148152"/>
            <a:ext cx="4870143" cy="6502723"/>
          </a:xfrm>
        </p:spPr>
        <p:txBody>
          <a:bodyPr>
            <a:normAutofit fontScale="90000"/>
          </a:bodyPr>
          <a:lstStyle/>
          <a:p>
            <a:pPr algn="ctr">
              <a:lnSpc>
                <a:spcPct val="100000"/>
              </a:lnSpc>
              <a:spcBef>
                <a:spcPts val="0"/>
              </a:spcBef>
            </a:pPr>
            <a:r>
              <a:rPr lang="en-US" sz="2000" b="1" u="sng">
                <a:solidFill>
                  <a:schemeClr val="accent2"/>
                </a:solidFill>
                <a:latin typeface="Cambria" panose="02040503050406030204" pitchFamily="18" charset="0"/>
                <a:ea typeface="Cambria" panose="02040503050406030204" pitchFamily="18" charset="0"/>
                <a:cs typeface="Times New Roman" panose="02020603050405020304" pitchFamily="18" charset="0"/>
              </a:rPr>
              <a:t>Exemptions </a:t>
            </a:r>
            <a:r>
              <a:rPr lang="en-US" sz="2000" u="sng">
                <a:solidFill>
                  <a:schemeClr val="accent2"/>
                </a:solidFill>
                <a:latin typeface="Cambria" panose="02040503050406030204" pitchFamily="18" charset="0"/>
                <a:ea typeface="Cambria" panose="02040503050406030204" pitchFamily="18" charset="0"/>
                <a:cs typeface="Times New Roman" panose="02020603050405020304" pitchFamily="18" charset="0"/>
              </a:rPr>
              <a:t>(Miss. Code § 27-104-7)</a:t>
            </a:r>
            <a:br>
              <a:rPr lang="en-US" sz="2000" u="sng">
                <a:solidFill>
                  <a:srgbClr val="F03F2B"/>
                </a:solidFill>
                <a:latin typeface="Cambria" panose="02040503050406030204" pitchFamily="18" charset="0"/>
                <a:ea typeface="Cambria" panose="02040503050406030204" pitchFamily="18" charset="0"/>
                <a:cs typeface="Times New Roman" panose="02020603050405020304" pitchFamily="18" charset="0"/>
              </a:rPr>
            </a:br>
            <a:r>
              <a:rPr lang="en-US" sz="1700">
                <a:solidFill>
                  <a:schemeClr val="tx1"/>
                </a:solidFill>
                <a:latin typeface="Cambria" panose="02040503050406030204" pitchFamily="18" charset="0"/>
                <a:ea typeface="Cambria" panose="02040503050406030204" pitchFamily="18" charset="0"/>
                <a:cs typeface="Times New Roman" panose="02020603050405020304" pitchFamily="18" charset="0"/>
              </a:rPr>
              <a:t>IT</a:t>
            </a:r>
            <a:br>
              <a:rPr lang="en-US" sz="1700">
                <a:solidFill>
                  <a:schemeClr val="tx1"/>
                </a:solidFill>
                <a:latin typeface="Cambria" panose="02040503050406030204" pitchFamily="18" charset="0"/>
                <a:ea typeface="Cambria" panose="02040503050406030204" pitchFamily="18" charset="0"/>
                <a:cs typeface="Times New Roman" panose="02020603050405020304" pitchFamily="18" charset="0"/>
              </a:rPr>
            </a:br>
            <a:r>
              <a:rPr lang="en-US" sz="1700">
                <a:solidFill>
                  <a:schemeClr val="tx1"/>
                </a:solidFill>
                <a:latin typeface="Cambria" panose="02040503050406030204" pitchFamily="18" charset="0"/>
                <a:ea typeface="Cambria" panose="02040503050406030204" pitchFamily="18" charset="0"/>
                <a:cs typeface="Times New Roman" panose="02020603050405020304" pitchFamily="18" charset="0"/>
              </a:rPr>
              <a:t>Non-IT Commodities</a:t>
            </a:r>
            <a:br>
              <a:rPr lang="en-US" sz="1700">
                <a:solidFill>
                  <a:schemeClr val="tx1"/>
                </a:solidFill>
                <a:latin typeface="Cambria" panose="02040503050406030204" pitchFamily="18" charset="0"/>
                <a:ea typeface="Cambria" panose="02040503050406030204" pitchFamily="18" charset="0"/>
                <a:cs typeface="Times New Roman" panose="02020603050405020304" pitchFamily="18" charset="0"/>
              </a:rPr>
            </a:br>
            <a:r>
              <a:rPr lang="en-US" sz="1700">
                <a:solidFill>
                  <a:schemeClr val="tx1"/>
                </a:solidFill>
                <a:highlight>
                  <a:srgbClr val="FFFF00"/>
                </a:highlight>
                <a:latin typeface="Cambria" panose="02040503050406030204" pitchFamily="18" charset="0"/>
                <a:ea typeface="Cambria" panose="02040503050406030204" pitchFamily="18" charset="0"/>
                <a:cs typeface="Times New Roman" panose="02020603050405020304" pitchFamily="18" charset="0"/>
              </a:rPr>
              <a:t>Accountant</a:t>
            </a:r>
            <a:r>
              <a:rPr lang="en-US" sz="1700">
                <a:solidFill>
                  <a:schemeClr val="accent2"/>
                </a:solidFill>
                <a:highlight>
                  <a:srgbClr val="FFFF00"/>
                </a:highlight>
                <a:latin typeface="Cambria" panose="02040503050406030204" pitchFamily="18" charset="0"/>
                <a:ea typeface="Cambria" panose="02040503050406030204" pitchFamily="18" charset="0"/>
                <a:cs typeface="Times New Roman" panose="02020603050405020304" pitchFamily="18" charset="0"/>
              </a:rPr>
              <a:t>*</a:t>
            </a:r>
            <a:br>
              <a:rPr lang="en-US" sz="1700">
                <a:solidFill>
                  <a:schemeClr val="tx1"/>
                </a:solidFill>
                <a:highlight>
                  <a:srgbClr val="FFFF00"/>
                </a:highlight>
                <a:latin typeface="Cambria" panose="02040503050406030204" pitchFamily="18" charset="0"/>
                <a:ea typeface="Cambria" panose="02040503050406030204" pitchFamily="18" charset="0"/>
                <a:cs typeface="Times New Roman" panose="02020603050405020304" pitchFamily="18" charset="0"/>
              </a:rPr>
            </a:br>
            <a:r>
              <a:rPr lang="en-US" sz="1700">
                <a:solidFill>
                  <a:schemeClr val="tx1"/>
                </a:solidFill>
                <a:highlight>
                  <a:srgbClr val="FFFF00"/>
                </a:highlight>
                <a:latin typeface="Cambria" panose="02040503050406030204" pitchFamily="18" charset="0"/>
                <a:ea typeface="Cambria" panose="02040503050406030204" pitchFamily="18" charset="0"/>
                <a:cs typeface="Times New Roman" panose="02020603050405020304" pitchFamily="18" charset="0"/>
              </a:rPr>
              <a:t>Auditor</a:t>
            </a:r>
            <a:r>
              <a:rPr lang="en-US" sz="1700">
                <a:solidFill>
                  <a:schemeClr val="accent2"/>
                </a:solidFill>
                <a:highlight>
                  <a:srgbClr val="FFFF00"/>
                </a:highlight>
                <a:latin typeface="Cambria" panose="02040503050406030204" pitchFamily="18" charset="0"/>
                <a:ea typeface="Cambria" panose="02040503050406030204" pitchFamily="18" charset="0"/>
                <a:cs typeface="Times New Roman" panose="02020603050405020304" pitchFamily="18" charset="0"/>
              </a:rPr>
              <a:t> *</a:t>
            </a:r>
            <a:br>
              <a:rPr lang="en-US" sz="1700">
                <a:solidFill>
                  <a:schemeClr val="tx1"/>
                </a:solidFill>
                <a:highlight>
                  <a:srgbClr val="FFFF00"/>
                </a:highlight>
                <a:latin typeface="Cambria" panose="02040503050406030204" pitchFamily="18" charset="0"/>
                <a:ea typeface="Cambria" panose="02040503050406030204" pitchFamily="18" charset="0"/>
                <a:cs typeface="Times New Roman" panose="02020603050405020304" pitchFamily="18" charset="0"/>
              </a:rPr>
            </a:br>
            <a:r>
              <a:rPr lang="en-US" sz="1700">
                <a:solidFill>
                  <a:schemeClr val="tx1"/>
                </a:solidFill>
                <a:highlight>
                  <a:srgbClr val="FFFF00"/>
                </a:highlight>
                <a:latin typeface="Cambria" panose="02040503050406030204" pitchFamily="18" charset="0"/>
                <a:ea typeface="Cambria" panose="02040503050406030204" pitchFamily="18" charset="0"/>
                <a:cs typeface="Times New Roman" panose="02020603050405020304" pitchFamily="18" charset="0"/>
              </a:rPr>
              <a:t>Architect</a:t>
            </a:r>
            <a:r>
              <a:rPr lang="en-US" sz="1700">
                <a:solidFill>
                  <a:schemeClr val="accent2"/>
                </a:solidFill>
                <a:highlight>
                  <a:srgbClr val="FFFF00"/>
                </a:highlight>
                <a:latin typeface="Cambria" panose="02040503050406030204" pitchFamily="18" charset="0"/>
                <a:ea typeface="Cambria" panose="02040503050406030204" pitchFamily="18" charset="0"/>
                <a:cs typeface="Times New Roman" panose="02020603050405020304" pitchFamily="18" charset="0"/>
              </a:rPr>
              <a:t> *</a:t>
            </a:r>
            <a:br>
              <a:rPr lang="en-US" sz="1700">
                <a:solidFill>
                  <a:schemeClr val="tx1"/>
                </a:solidFill>
                <a:highlight>
                  <a:srgbClr val="FFFF00"/>
                </a:highlight>
                <a:latin typeface="Cambria" panose="02040503050406030204" pitchFamily="18" charset="0"/>
                <a:ea typeface="Cambria" panose="02040503050406030204" pitchFamily="18" charset="0"/>
                <a:cs typeface="Times New Roman" panose="02020603050405020304" pitchFamily="18" charset="0"/>
              </a:rPr>
            </a:br>
            <a:r>
              <a:rPr lang="en-US" sz="1700">
                <a:solidFill>
                  <a:schemeClr val="tx1"/>
                </a:solidFill>
                <a:highlight>
                  <a:srgbClr val="FFFF00"/>
                </a:highlight>
                <a:latin typeface="Cambria" panose="02040503050406030204" pitchFamily="18" charset="0"/>
                <a:ea typeface="Cambria" panose="02040503050406030204" pitchFamily="18" charset="0"/>
                <a:cs typeface="Times New Roman" panose="02020603050405020304" pitchFamily="18" charset="0"/>
              </a:rPr>
              <a:t>Attorney</a:t>
            </a:r>
            <a:r>
              <a:rPr lang="en-US" sz="1700">
                <a:solidFill>
                  <a:schemeClr val="accent2"/>
                </a:solidFill>
                <a:highlight>
                  <a:srgbClr val="FFFF00"/>
                </a:highlight>
                <a:latin typeface="Cambria" panose="02040503050406030204" pitchFamily="18" charset="0"/>
                <a:ea typeface="Cambria" panose="02040503050406030204" pitchFamily="18" charset="0"/>
                <a:cs typeface="Times New Roman" panose="02020603050405020304" pitchFamily="18" charset="0"/>
              </a:rPr>
              <a:t>*</a:t>
            </a:r>
            <a:br>
              <a:rPr lang="en-US" sz="1700">
                <a:solidFill>
                  <a:schemeClr val="tx1"/>
                </a:solidFill>
                <a:highlight>
                  <a:srgbClr val="FFFF00"/>
                </a:highlight>
                <a:latin typeface="Cambria" panose="02040503050406030204" pitchFamily="18" charset="0"/>
                <a:ea typeface="Cambria" panose="02040503050406030204" pitchFamily="18" charset="0"/>
                <a:cs typeface="Times New Roman" panose="02020603050405020304" pitchFamily="18" charset="0"/>
              </a:rPr>
            </a:br>
            <a:r>
              <a:rPr lang="en-US" sz="1700">
                <a:solidFill>
                  <a:schemeClr val="tx1"/>
                </a:solidFill>
                <a:highlight>
                  <a:srgbClr val="FFFF00"/>
                </a:highlight>
                <a:latin typeface="Cambria" panose="02040503050406030204" pitchFamily="18" charset="0"/>
                <a:ea typeface="Cambria" panose="02040503050406030204" pitchFamily="18" charset="0"/>
                <a:cs typeface="Times New Roman" panose="02020603050405020304" pitchFamily="18" charset="0"/>
              </a:rPr>
              <a:t>Engineer</a:t>
            </a:r>
            <a:r>
              <a:rPr lang="en-US" sz="1700">
                <a:solidFill>
                  <a:schemeClr val="accent2"/>
                </a:solidFill>
                <a:highlight>
                  <a:srgbClr val="FFFF00"/>
                </a:highlight>
                <a:latin typeface="Cambria" panose="02040503050406030204" pitchFamily="18" charset="0"/>
                <a:ea typeface="Cambria" panose="02040503050406030204" pitchFamily="18" charset="0"/>
                <a:cs typeface="Times New Roman" panose="02020603050405020304" pitchFamily="18" charset="0"/>
              </a:rPr>
              <a:t> *</a:t>
            </a:r>
            <a:br>
              <a:rPr lang="en-US" sz="1700">
                <a:solidFill>
                  <a:schemeClr val="tx1"/>
                </a:solidFill>
                <a:highlight>
                  <a:srgbClr val="FFFF00"/>
                </a:highlight>
                <a:latin typeface="Cambria" panose="02040503050406030204" pitchFamily="18" charset="0"/>
                <a:ea typeface="Cambria" panose="02040503050406030204" pitchFamily="18" charset="0"/>
                <a:cs typeface="Times New Roman" panose="02020603050405020304" pitchFamily="18" charset="0"/>
              </a:rPr>
            </a:br>
            <a:r>
              <a:rPr lang="en-US" sz="1700">
                <a:solidFill>
                  <a:schemeClr val="tx1"/>
                </a:solidFill>
                <a:highlight>
                  <a:srgbClr val="FFFF00"/>
                </a:highlight>
                <a:latin typeface="Cambria" panose="02040503050406030204" pitchFamily="18" charset="0"/>
                <a:ea typeface="Cambria" panose="02040503050406030204" pitchFamily="18" charset="0"/>
                <a:cs typeface="Times New Roman" panose="02020603050405020304" pitchFamily="18" charset="0"/>
              </a:rPr>
              <a:t>Anatomical Pathologist</a:t>
            </a:r>
            <a:r>
              <a:rPr lang="en-US" sz="1700">
                <a:solidFill>
                  <a:schemeClr val="accent2"/>
                </a:solidFill>
                <a:highlight>
                  <a:srgbClr val="FFFF00"/>
                </a:highlight>
                <a:latin typeface="Cambria" panose="02040503050406030204" pitchFamily="18" charset="0"/>
                <a:ea typeface="Cambria" panose="02040503050406030204" pitchFamily="18" charset="0"/>
                <a:cs typeface="Times New Roman" panose="02020603050405020304" pitchFamily="18" charset="0"/>
              </a:rPr>
              <a:t> *</a:t>
            </a:r>
            <a:br>
              <a:rPr lang="en-US" sz="1700">
                <a:solidFill>
                  <a:schemeClr val="tx1"/>
                </a:solidFill>
                <a:highlight>
                  <a:srgbClr val="FFFF00"/>
                </a:highlight>
                <a:latin typeface="Cambria" panose="02040503050406030204" pitchFamily="18" charset="0"/>
                <a:ea typeface="Cambria" panose="02040503050406030204" pitchFamily="18" charset="0"/>
                <a:cs typeface="Times New Roman" panose="02020603050405020304" pitchFamily="18" charset="0"/>
              </a:rPr>
            </a:br>
            <a:r>
              <a:rPr lang="en-US" sz="1700">
                <a:solidFill>
                  <a:schemeClr val="tx1"/>
                </a:solidFill>
                <a:highlight>
                  <a:srgbClr val="FFFF00"/>
                </a:highlight>
                <a:latin typeface="Cambria" panose="02040503050406030204" pitchFamily="18" charset="0"/>
                <a:ea typeface="Cambria" panose="02040503050406030204" pitchFamily="18" charset="0"/>
                <a:cs typeface="Times New Roman" panose="02020603050405020304" pitchFamily="18" charset="0"/>
              </a:rPr>
              <a:t>Utility Rate Experts</a:t>
            </a:r>
            <a:r>
              <a:rPr lang="en-US" sz="1700">
                <a:solidFill>
                  <a:schemeClr val="accent2"/>
                </a:solidFill>
                <a:highlight>
                  <a:srgbClr val="FFFF00"/>
                </a:highlight>
                <a:latin typeface="Cambria" panose="02040503050406030204" pitchFamily="18" charset="0"/>
                <a:ea typeface="Cambria" panose="02040503050406030204" pitchFamily="18" charset="0"/>
                <a:cs typeface="Times New Roman" panose="02020603050405020304" pitchFamily="18" charset="0"/>
              </a:rPr>
              <a:t> *</a:t>
            </a:r>
            <a:br>
              <a:rPr lang="en-US" sz="1700">
                <a:solidFill>
                  <a:schemeClr val="tx1"/>
                </a:solidFill>
                <a:highlight>
                  <a:srgbClr val="FFFF00"/>
                </a:highlight>
                <a:latin typeface="Cambria" panose="02040503050406030204" pitchFamily="18" charset="0"/>
                <a:ea typeface="Cambria" panose="02040503050406030204" pitchFamily="18" charset="0"/>
                <a:cs typeface="Times New Roman" panose="02020603050405020304" pitchFamily="18" charset="0"/>
              </a:rPr>
            </a:br>
            <a:r>
              <a:rPr lang="en-US" sz="1700">
                <a:solidFill>
                  <a:schemeClr val="tx1"/>
                </a:solidFill>
                <a:highlight>
                  <a:srgbClr val="FFFF00"/>
                </a:highlight>
                <a:latin typeface="Cambria" panose="02040503050406030204" pitchFamily="18" charset="0"/>
                <a:ea typeface="Cambria" panose="02040503050406030204" pitchFamily="18" charset="0"/>
                <a:cs typeface="Times New Roman" panose="02020603050405020304" pitchFamily="18" charset="0"/>
              </a:rPr>
              <a:t>Actuaries</a:t>
            </a:r>
            <a:r>
              <a:rPr lang="en-US" sz="1700">
                <a:solidFill>
                  <a:schemeClr val="accent2"/>
                </a:solidFill>
                <a:highlight>
                  <a:srgbClr val="FFFF00"/>
                </a:highlight>
                <a:latin typeface="Cambria" panose="02040503050406030204" pitchFamily="18" charset="0"/>
                <a:ea typeface="Cambria" panose="02040503050406030204" pitchFamily="18" charset="0"/>
                <a:cs typeface="Times New Roman" panose="02020603050405020304" pitchFamily="18" charset="0"/>
              </a:rPr>
              <a:t> *</a:t>
            </a:r>
            <a:br>
              <a:rPr lang="en-US" sz="1700">
                <a:solidFill>
                  <a:schemeClr val="tx1"/>
                </a:solidFill>
                <a:highlight>
                  <a:srgbClr val="FFFF00"/>
                </a:highlight>
                <a:latin typeface="Cambria" panose="02040503050406030204" pitchFamily="18" charset="0"/>
                <a:ea typeface="Cambria" panose="02040503050406030204" pitchFamily="18" charset="0"/>
                <a:cs typeface="Times New Roman" panose="02020603050405020304" pitchFamily="18" charset="0"/>
              </a:rPr>
            </a:br>
            <a:r>
              <a:rPr lang="en-US" sz="1700">
                <a:solidFill>
                  <a:schemeClr val="tx1"/>
                </a:solidFill>
                <a:latin typeface="Cambria" panose="02040503050406030204" pitchFamily="18" charset="0"/>
                <a:ea typeface="Cambria" panose="02040503050406030204" pitchFamily="18" charset="0"/>
                <a:cs typeface="Times New Roman" panose="02020603050405020304" pitchFamily="18" charset="0"/>
              </a:rPr>
              <a:t>MDOT</a:t>
            </a:r>
            <a:br>
              <a:rPr lang="en-US" sz="1700">
                <a:solidFill>
                  <a:schemeClr val="tx1"/>
                </a:solidFill>
                <a:latin typeface="Cambria" panose="02040503050406030204" pitchFamily="18" charset="0"/>
                <a:ea typeface="Cambria" panose="02040503050406030204" pitchFamily="18" charset="0"/>
                <a:cs typeface="Times New Roman" panose="02020603050405020304" pitchFamily="18" charset="0"/>
              </a:rPr>
            </a:br>
            <a:r>
              <a:rPr lang="en-US" sz="1700">
                <a:solidFill>
                  <a:schemeClr val="tx1"/>
                </a:solidFill>
                <a:latin typeface="Cambria" panose="02040503050406030204" pitchFamily="18" charset="0"/>
                <a:ea typeface="Cambria" panose="02040503050406030204" pitchFamily="18" charset="0"/>
                <a:cs typeface="Times New Roman" panose="02020603050405020304" pitchFamily="18" charset="0"/>
              </a:rPr>
              <a:t>VAB (limited)</a:t>
            </a:r>
            <a:br>
              <a:rPr lang="en-US" sz="1700">
                <a:solidFill>
                  <a:schemeClr val="tx1"/>
                </a:solidFill>
                <a:latin typeface="Cambria" panose="02040503050406030204" pitchFamily="18" charset="0"/>
                <a:ea typeface="Cambria" panose="02040503050406030204" pitchFamily="18" charset="0"/>
                <a:cs typeface="Times New Roman" panose="02020603050405020304" pitchFamily="18" charset="0"/>
              </a:rPr>
            </a:br>
            <a:r>
              <a:rPr lang="en-US" sz="1700">
                <a:solidFill>
                  <a:schemeClr val="tx1"/>
                </a:solidFill>
                <a:latin typeface="Cambria" panose="02040503050406030204" pitchFamily="18" charset="0"/>
                <a:ea typeface="Cambria" panose="02040503050406030204" pitchFamily="18" charset="0"/>
                <a:cs typeface="Times New Roman" panose="02020603050405020304" pitchFamily="18" charset="0"/>
              </a:rPr>
              <a:t>PERS (relating to managing trust funds)</a:t>
            </a:r>
            <a:br>
              <a:rPr lang="en-US" sz="1700">
                <a:solidFill>
                  <a:schemeClr val="tx1"/>
                </a:solidFill>
                <a:latin typeface="Cambria" panose="02040503050406030204" pitchFamily="18" charset="0"/>
                <a:ea typeface="Cambria" panose="02040503050406030204" pitchFamily="18" charset="0"/>
                <a:cs typeface="Times New Roman" panose="02020603050405020304" pitchFamily="18" charset="0"/>
              </a:rPr>
            </a:br>
            <a:r>
              <a:rPr lang="en-US" sz="1700">
                <a:solidFill>
                  <a:schemeClr val="tx1"/>
                </a:solidFill>
                <a:latin typeface="Cambria" panose="02040503050406030204" pitchFamily="18" charset="0"/>
                <a:ea typeface="Cambria" panose="02040503050406030204" pitchFamily="18" charset="0"/>
                <a:cs typeface="Times New Roman" panose="02020603050405020304" pitchFamily="18" charset="0"/>
              </a:rPr>
              <a:t>Agency with ONLY non-state service employees</a:t>
            </a:r>
            <a:br>
              <a:rPr lang="en-US" sz="1700">
                <a:solidFill>
                  <a:schemeClr val="tx1"/>
                </a:solidFill>
                <a:latin typeface="Cambria" panose="02040503050406030204" pitchFamily="18" charset="0"/>
                <a:ea typeface="Cambria" panose="02040503050406030204" pitchFamily="18" charset="0"/>
                <a:cs typeface="Times New Roman" panose="02020603050405020304" pitchFamily="18" charset="0"/>
              </a:rPr>
            </a:br>
            <a:r>
              <a:rPr lang="en-US" sz="1700">
                <a:solidFill>
                  <a:schemeClr val="tx1"/>
                </a:solidFill>
                <a:latin typeface="Cambria" panose="02040503050406030204" pitchFamily="18" charset="0"/>
                <a:ea typeface="Cambria" panose="02040503050406030204" pitchFamily="18" charset="0"/>
                <a:cs typeface="Times New Roman" panose="02020603050405020304" pitchFamily="18" charset="0"/>
              </a:rPr>
              <a:t>IHL</a:t>
            </a:r>
            <a:br>
              <a:rPr lang="en-US" sz="1700">
                <a:solidFill>
                  <a:schemeClr val="tx1"/>
                </a:solidFill>
                <a:latin typeface="Cambria" panose="02040503050406030204" pitchFamily="18" charset="0"/>
                <a:ea typeface="Cambria" panose="02040503050406030204" pitchFamily="18" charset="0"/>
                <a:cs typeface="Times New Roman" panose="02020603050405020304" pitchFamily="18" charset="0"/>
              </a:rPr>
            </a:br>
            <a:r>
              <a:rPr lang="en-US" sz="1700">
                <a:solidFill>
                  <a:schemeClr val="tx1"/>
                </a:solidFill>
                <a:latin typeface="Cambria" panose="02040503050406030204" pitchFamily="18" charset="0"/>
                <a:ea typeface="Cambria" panose="02040503050406030204" pitchFamily="18" charset="0"/>
                <a:cs typeface="Times New Roman" panose="02020603050405020304" pitchFamily="18" charset="0"/>
              </a:rPr>
              <a:t>Entertainers at the Mississippi State Fairgrounds</a:t>
            </a:r>
            <a:br>
              <a:rPr lang="en-US" sz="1700">
                <a:solidFill>
                  <a:schemeClr val="tx1"/>
                </a:solidFill>
                <a:latin typeface="Cambria" panose="02040503050406030204" pitchFamily="18" charset="0"/>
                <a:ea typeface="Cambria" panose="02040503050406030204" pitchFamily="18" charset="0"/>
                <a:cs typeface="Times New Roman" panose="02020603050405020304" pitchFamily="18" charset="0"/>
              </a:rPr>
            </a:br>
            <a:r>
              <a:rPr lang="en-US" sz="1700">
                <a:solidFill>
                  <a:schemeClr val="tx1"/>
                </a:solidFill>
                <a:latin typeface="Cambria" panose="02040503050406030204" pitchFamily="18" charset="0"/>
                <a:ea typeface="Cambria" panose="02040503050406030204" pitchFamily="18" charset="0"/>
                <a:cs typeface="Times New Roman" panose="02020603050405020304" pitchFamily="18" charset="0"/>
              </a:rPr>
              <a:t>DFA (aircraft, Mental Health Accessibility)</a:t>
            </a:r>
            <a:br>
              <a:rPr lang="en-US" sz="1700">
                <a:solidFill>
                  <a:schemeClr val="tx1"/>
                </a:solidFill>
                <a:latin typeface="Cambria" panose="02040503050406030204" pitchFamily="18" charset="0"/>
                <a:ea typeface="Cambria" panose="02040503050406030204" pitchFamily="18" charset="0"/>
                <a:cs typeface="Times New Roman" panose="02020603050405020304" pitchFamily="18" charset="0"/>
              </a:rPr>
            </a:br>
            <a:r>
              <a:rPr lang="en-US" sz="1700">
                <a:solidFill>
                  <a:schemeClr val="tx1"/>
                </a:solidFill>
                <a:latin typeface="Cambria" panose="02040503050406030204" pitchFamily="18" charset="0"/>
                <a:ea typeface="Cambria" panose="02040503050406030204" pitchFamily="18" charset="0"/>
                <a:cs typeface="Times New Roman" panose="02020603050405020304" pitchFamily="18" charset="0"/>
              </a:rPr>
              <a:t>DPS (specialized forensic lab equipment)</a:t>
            </a:r>
            <a:br>
              <a:rPr lang="en-US" sz="1800">
                <a:solidFill>
                  <a:schemeClr val="tx1"/>
                </a:solidFill>
                <a:latin typeface="Cambria" panose="02040503050406030204" pitchFamily="18" charset="0"/>
                <a:ea typeface="Cambria" panose="02040503050406030204" pitchFamily="18" charset="0"/>
                <a:cs typeface="Times New Roman" panose="02020603050405020304" pitchFamily="18" charset="0"/>
              </a:rPr>
            </a:br>
            <a:br>
              <a:rPr lang="en-US" sz="1800">
                <a:solidFill>
                  <a:schemeClr val="tx1"/>
                </a:solidFill>
                <a:latin typeface="Cambria" panose="02040503050406030204" pitchFamily="18" charset="0"/>
                <a:ea typeface="Cambria" panose="02040503050406030204" pitchFamily="18" charset="0"/>
                <a:cs typeface="Times New Roman" panose="02020603050405020304" pitchFamily="18" charset="0"/>
              </a:rPr>
            </a:br>
            <a:r>
              <a:rPr lang="en-US" sz="1700">
                <a:solidFill>
                  <a:schemeClr val="accent2"/>
                </a:solidFill>
                <a:latin typeface="Cambria" panose="02040503050406030204" pitchFamily="18" charset="0"/>
                <a:ea typeface="Cambria" panose="02040503050406030204" pitchFamily="18" charset="0"/>
                <a:cs typeface="Times New Roman" panose="02020603050405020304" pitchFamily="18" charset="0"/>
              </a:rPr>
              <a:t>*These professionals must be performing duties for which they are licensed or certified.</a:t>
            </a:r>
            <a:br>
              <a:rPr lang="en-US" sz="2200">
                <a:solidFill>
                  <a:srgbClr val="F03F2B"/>
                </a:solidFill>
                <a:latin typeface="Cambria" panose="02040503050406030204" pitchFamily="18" charset="0"/>
                <a:ea typeface="Cambria" panose="02040503050406030204" pitchFamily="18" charset="0"/>
                <a:cs typeface="Times New Roman" panose="02020603050405020304" pitchFamily="18" charset="0"/>
              </a:rPr>
            </a:br>
            <a:br>
              <a:rPr lang="en-US" sz="2200">
                <a:latin typeface="Cambria" panose="02040503050406030204" pitchFamily="18" charset="0"/>
                <a:ea typeface="Cambria" panose="02040503050406030204" pitchFamily="18" charset="0"/>
                <a:cs typeface="Times New Roman" panose="02020603050405020304" pitchFamily="18" charset="0"/>
              </a:rPr>
            </a:br>
            <a:br>
              <a:rPr lang="en-US">
                <a:solidFill>
                  <a:schemeClr val="accent2"/>
                </a:solidFill>
                <a:latin typeface="Cambria" panose="02040503050406030204" pitchFamily="18" charset="0"/>
                <a:ea typeface="Cambria" panose="02040503050406030204" pitchFamily="18" charset="0"/>
              </a:rPr>
            </a:br>
            <a:endParaRPr lang="en-US" b="1">
              <a:solidFill>
                <a:schemeClr val="accent3"/>
              </a:solidFill>
              <a:latin typeface="Cambria" panose="02040503050406030204" pitchFamily="18" charset="0"/>
              <a:ea typeface="Cambria" panose="02040503050406030204" pitchFamily="18" charset="0"/>
            </a:endParaRPr>
          </a:p>
        </p:txBody>
      </p:sp>
      <p:grpSp>
        <p:nvGrpSpPr>
          <p:cNvPr id="5" name="Group 4">
            <a:extLst>
              <a:ext uri="{FF2B5EF4-FFF2-40B4-BE49-F238E27FC236}">
                <a16:creationId xmlns:a16="http://schemas.microsoft.com/office/drawing/2014/main" id="{56C9D0D9-07C0-41F0-8291-FA26045E85B9}"/>
              </a:ext>
            </a:extLst>
          </p:cNvPr>
          <p:cNvGrpSpPr/>
          <p:nvPr/>
        </p:nvGrpSpPr>
        <p:grpSpPr>
          <a:xfrm>
            <a:off x="4842758" y="1081052"/>
            <a:ext cx="6728353" cy="5491992"/>
            <a:chOff x="4842758" y="1081052"/>
            <a:chExt cx="6728353" cy="5491992"/>
          </a:xfrm>
        </p:grpSpPr>
        <p:sp>
          <p:nvSpPr>
            <p:cNvPr id="6" name="TextBox 5"/>
            <p:cNvSpPr txBox="1"/>
            <p:nvPr/>
          </p:nvSpPr>
          <p:spPr>
            <a:xfrm>
              <a:off x="5649562" y="1463953"/>
              <a:ext cx="2901245" cy="5109091"/>
            </a:xfrm>
            <a:prstGeom prst="rect">
              <a:avLst/>
            </a:prstGeom>
            <a:noFill/>
          </p:spPr>
          <p:txBody>
            <a:bodyPr wrap="square" rtlCol="0">
              <a:spAutoFit/>
            </a:bodyPr>
            <a:lstStyle/>
            <a:p>
              <a:pPr algn="ctr"/>
              <a:r>
                <a:rPr lang="en-US" b="1">
                  <a:latin typeface="Cambria" panose="02040503050406030204" pitchFamily="18" charset="0"/>
                  <a:ea typeface="Cambria" panose="02040503050406030204" pitchFamily="18" charset="0"/>
                  <a:cs typeface="Times New Roman" panose="02020603050405020304" pitchFamily="18" charset="0"/>
                </a:rPr>
                <a:t>Personal Services: </a:t>
              </a:r>
            </a:p>
            <a:p>
              <a:pPr algn="ctr"/>
              <a:r>
                <a:rPr lang="en-US" sz="1600">
                  <a:latin typeface="Cambria" panose="02040503050406030204" pitchFamily="18" charset="0"/>
                  <a:ea typeface="Cambria" panose="02040503050406030204" pitchFamily="18" charset="0"/>
                  <a:cs typeface="Times New Roman" panose="02020603050405020304" pitchFamily="18" charset="0"/>
                </a:rPr>
                <a:t>Consulting</a:t>
              </a:r>
            </a:p>
            <a:p>
              <a:pPr algn="ctr"/>
              <a:r>
                <a:rPr lang="en-US" sz="1600">
                  <a:latin typeface="Cambria" panose="02040503050406030204" pitchFamily="18" charset="0"/>
                  <a:ea typeface="Cambria" panose="02040503050406030204" pitchFamily="18" charset="0"/>
                  <a:cs typeface="Times New Roman" panose="02020603050405020304" pitchFamily="18" charset="0"/>
                </a:rPr>
                <a:t>Policy Analysis</a:t>
              </a:r>
            </a:p>
            <a:p>
              <a:pPr algn="ctr"/>
              <a:r>
                <a:rPr lang="en-US" sz="1600">
                  <a:latin typeface="Cambria" panose="02040503050406030204" pitchFamily="18" charset="0"/>
                  <a:ea typeface="Cambria" panose="02040503050406030204" pitchFamily="18" charset="0"/>
                  <a:cs typeface="Times New Roman" panose="02020603050405020304" pitchFamily="18" charset="0"/>
                </a:rPr>
                <a:t>PR</a:t>
              </a:r>
            </a:p>
            <a:p>
              <a:pPr algn="ctr"/>
              <a:r>
                <a:rPr lang="en-US" sz="1600">
                  <a:latin typeface="Cambria" panose="02040503050406030204" pitchFamily="18" charset="0"/>
                  <a:ea typeface="Cambria" panose="02040503050406030204" pitchFamily="18" charset="0"/>
                  <a:cs typeface="Times New Roman" panose="02020603050405020304" pitchFamily="18" charset="0"/>
                </a:rPr>
                <a:t>Marketing</a:t>
              </a:r>
            </a:p>
            <a:p>
              <a:pPr algn="ctr"/>
              <a:r>
                <a:rPr lang="en-US" sz="1600">
                  <a:latin typeface="Cambria" panose="02040503050406030204" pitchFamily="18" charset="0"/>
                  <a:ea typeface="Cambria" panose="02040503050406030204" pitchFamily="18" charset="0"/>
                  <a:cs typeface="Times New Roman" panose="02020603050405020304" pitchFamily="18" charset="0"/>
                </a:rPr>
                <a:t>Public Affairs</a:t>
              </a:r>
            </a:p>
            <a:p>
              <a:pPr algn="ctr"/>
              <a:r>
                <a:rPr lang="en-US" sz="1600">
                  <a:latin typeface="Cambria" panose="02040503050406030204" pitchFamily="18" charset="0"/>
                  <a:ea typeface="Cambria" panose="02040503050406030204" pitchFamily="18" charset="0"/>
                  <a:cs typeface="Times New Roman" panose="02020603050405020304" pitchFamily="18" charset="0"/>
                </a:rPr>
                <a:t>Legislative Advocacy (lobbyist) </a:t>
              </a:r>
            </a:p>
            <a:p>
              <a:pPr algn="ctr"/>
              <a:r>
                <a:rPr lang="en-US" sz="1600">
                  <a:latin typeface="Cambria" panose="02040503050406030204" pitchFamily="18" charset="0"/>
                  <a:ea typeface="Cambria" panose="02040503050406030204" pitchFamily="18" charset="0"/>
                  <a:cs typeface="Times New Roman" panose="02020603050405020304" pitchFamily="18" charset="0"/>
                </a:rPr>
                <a:t>Temporary Staffing</a:t>
              </a:r>
            </a:p>
            <a:p>
              <a:pPr algn="ctr"/>
              <a:r>
                <a:rPr lang="en-US" sz="1600">
                  <a:latin typeface="Cambria" panose="02040503050406030204" pitchFamily="18" charset="0"/>
                  <a:ea typeface="Cambria" panose="02040503050406030204" pitchFamily="18" charset="0"/>
                  <a:cs typeface="Times New Roman" panose="02020603050405020304" pitchFamily="18" charset="0"/>
                </a:rPr>
                <a:t>Janitorial Services</a:t>
              </a:r>
            </a:p>
            <a:p>
              <a:pPr algn="ctr"/>
              <a:r>
                <a:rPr lang="en-US" sz="1600">
                  <a:latin typeface="Cambria" panose="02040503050406030204" pitchFamily="18" charset="0"/>
                  <a:ea typeface="Cambria" panose="02040503050406030204" pitchFamily="18" charset="0"/>
                  <a:cs typeface="Times New Roman" panose="02020603050405020304" pitchFamily="18" charset="0"/>
                </a:rPr>
                <a:t>Linen/Laundry</a:t>
              </a:r>
            </a:p>
            <a:p>
              <a:pPr algn="ctr"/>
              <a:r>
                <a:rPr lang="en-US" sz="1600">
                  <a:latin typeface="Cambria" panose="02040503050406030204" pitchFamily="18" charset="0"/>
                  <a:ea typeface="Cambria" panose="02040503050406030204" pitchFamily="18" charset="0"/>
                  <a:cs typeface="Times New Roman" panose="02020603050405020304" pitchFamily="18" charset="0"/>
                </a:rPr>
                <a:t>Educational Testing</a:t>
              </a:r>
            </a:p>
            <a:p>
              <a:pPr algn="ctr"/>
              <a:r>
                <a:rPr lang="en-US" sz="1600">
                  <a:latin typeface="Cambria" panose="02040503050406030204" pitchFamily="18" charset="0"/>
                  <a:ea typeface="Cambria" panose="02040503050406030204" pitchFamily="18" charset="0"/>
                  <a:cs typeface="Times New Roman" panose="02020603050405020304" pitchFamily="18" charset="0"/>
                </a:rPr>
                <a:t>Waste Management</a:t>
              </a:r>
            </a:p>
            <a:p>
              <a:pPr algn="ctr"/>
              <a:r>
                <a:rPr lang="en-US" sz="1600">
                  <a:latin typeface="Cambria" panose="02040503050406030204" pitchFamily="18" charset="0"/>
                  <a:ea typeface="Cambria" panose="02040503050406030204" pitchFamily="18" charset="0"/>
                  <a:cs typeface="Times New Roman" panose="02020603050405020304" pitchFamily="18" charset="0"/>
                </a:rPr>
                <a:t>Transportation</a:t>
              </a:r>
            </a:p>
            <a:p>
              <a:pPr algn="ctr"/>
              <a:r>
                <a:rPr lang="en-US" sz="1600">
                  <a:latin typeface="Cambria" panose="02040503050406030204" pitchFamily="18" charset="0"/>
                  <a:ea typeface="Cambria" panose="02040503050406030204" pitchFamily="18" charset="0"/>
                  <a:cs typeface="Times New Roman" panose="02020603050405020304" pitchFamily="18" charset="0"/>
                </a:rPr>
                <a:t>Microfilming</a:t>
              </a:r>
            </a:p>
            <a:p>
              <a:pPr algn="ctr"/>
              <a:r>
                <a:rPr lang="en-US" sz="1600">
                  <a:latin typeface="Cambria" panose="02040503050406030204" pitchFamily="18" charset="0"/>
                  <a:ea typeface="Cambria" panose="02040503050406030204" pitchFamily="18" charset="0"/>
                  <a:cs typeface="Times New Roman" panose="02020603050405020304" pitchFamily="18" charset="0"/>
                </a:rPr>
                <a:t>Security</a:t>
              </a:r>
            </a:p>
            <a:p>
              <a:pPr algn="ctr"/>
              <a:r>
                <a:rPr lang="en-US" sz="1600">
                  <a:latin typeface="Cambria" panose="02040503050406030204" pitchFamily="18" charset="0"/>
                  <a:ea typeface="Cambria" panose="02040503050406030204" pitchFamily="18" charset="0"/>
                  <a:cs typeface="Times New Roman" panose="02020603050405020304" pitchFamily="18" charset="0"/>
                </a:rPr>
                <a:t>Advertising</a:t>
              </a:r>
            </a:p>
            <a:p>
              <a:pPr algn="ctr"/>
              <a:r>
                <a:rPr lang="en-US" sz="1600">
                  <a:latin typeface="Cambria" panose="02040503050406030204" pitchFamily="18" charset="0"/>
                  <a:ea typeface="Cambria" panose="02040503050406030204" pitchFamily="18" charset="0"/>
                  <a:cs typeface="Times New Roman" panose="02020603050405020304" pitchFamily="18" charset="0"/>
                </a:rPr>
                <a:t>Insurance</a:t>
              </a:r>
            </a:p>
            <a:p>
              <a:pPr algn="ctr"/>
              <a:r>
                <a:rPr lang="en-US" sz="1600">
                  <a:latin typeface="Cambria" panose="02040503050406030204" pitchFamily="18" charset="0"/>
                  <a:ea typeface="Cambria" panose="02040503050406030204" pitchFamily="18" charset="0"/>
                  <a:cs typeface="Times New Roman" panose="02020603050405020304" pitchFamily="18" charset="0"/>
                </a:rPr>
                <a:t>Food Services</a:t>
              </a:r>
              <a:br>
                <a:rPr lang="en-US">
                  <a:latin typeface="Cambria" panose="02040503050406030204" pitchFamily="18" charset="0"/>
                  <a:ea typeface="Cambria" panose="02040503050406030204" pitchFamily="18" charset="0"/>
                  <a:cs typeface="Times New Roman" panose="02020603050405020304" pitchFamily="18" charset="0"/>
                </a:rPr>
              </a:br>
              <a:endParaRPr lang="en-US"/>
            </a:p>
            <a:p>
              <a:endParaRPr lang="en-US"/>
            </a:p>
          </p:txBody>
        </p:sp>
        <p:sp>
          <p:nvSpPr>
            <p:cNvPr id="7" name="TextBox 6"/>
            <p:cNvSpPr txBox="1"/>
            <p:nvPr/>
          </p:nvSpPr>
          <p:spPr>
            <a:xfrm>
              <a:off x="8305535" y="1463953"/>
              <a:ext cx="2610820" cy="3385542"/>
            </a:xfrm>
            <a:prstGeom prst="rect">
              <a:avLst/>
            </a:prstGeom>
            <a:noFill/>
          </p:spPr>
          <p:txBody>
            <a:bodyPr wrap="square" rtlCol="0">
              <a:spAutoFit/>
            </a:bodyPr>
            <a:lstStyle/>
            <a:p>
              <a:pPr algn="ctr"/>
              <a:r>
                <a:rPr lang="en-US" b="1">
                  <a:latin typeface="Cambria" panose="02040503050406030204" pitchFamily="18" charset="0"/>
                  <a:ea typeface="Cambria" panose="02040503050406030204" pitchFamily="18" charset="0"/>
                  <a:cs typeface="Times New Roman" panose="02020603050405020304" pitchFamily="18" charset="0"/>
                </a:rPr>
                <a:t>Professional Services:</a:t>
              </a:r>
            </a:p>
            <a:p>
              <a:pPr algn="ctr"/>
              <a:r>
                <a:rPr lang="en-US" sz="1600">
                  <a:latin typeface="Cambria" panose="02040503050406030204" pitchFamily="18" charset="0"/>
                  <a:ea typeface="Cambria" panose="02040503050406030204" pitchFamily="18" charset="0"/>
                  <a:cs typeface="Times New Roman" panose="02020603050405020304" pitchFamily="18" charset="0"/>
                </a:rPr>
                <a:t>Nurses</a:t>
              </a:r>
            </a:p>
            <a:p>
              <a:pPr algn="ctr"/>
              <a:r>
                <a:rPr lang="en-US" sz="1600">
                  <a:latin typeface="Cambria" panose="02040503050406030204" pitchFamily="18" charset="0"/>
                  <a:ea typeface="Cambria" panose="02040503050406030204" pitchFamily="18" charset="0"/>
                  <a:cs typeface="Times New Roman" panose="02020603050405020304" pitchFamily="18" charset="0"/>
                </a:rPr>
                <a:t>Psychologists</a:t>
              </a:r>
            </a:p>
            <a:p>
              <a:pPr algn="ctr"/>
              <a:r>
                <a:rPr lang="en-US" sz="1600">
                  <a:latin typeface="Cambria" panose="02040503050406030204" pitchFamily="18" charset="0"/>
                  <a:ea typeface="Cambria" panose="02040503050406030204" pitchFamily="18" charset="0"/>
                  <a:cs typeface="Times New Roman" panose="02020603050405020304" pitchFamily="18" charset="0"/>
                </a:rPr>
                <a:t>Physicians</a:t>
              </a:r>
            </a:p>
            <a:p>
              <a:pPr algn="ctr"/>
              <a:r>
                <a:rPr lang="en-US" sz="1600">
                  <a:latin typeface="Cambria" panose="02040503050406030204" pitchFamily="18" charset="0"/>
                  <a:ea typeface="Cambria" panose="02040503050406030204" pitchFamily="18" charset="0"/>
                  <a:cs typeface="Times New Roman" panose="02020603050405020304" pitchFamily="18" charset="0"/>
                </a:rPr>
                <a:t>Psychiatrists</a:t>
              </a:r>
            </a:p>
            <a:p>
              <a:pPr algn="ctr"/>
              <a:r>
                <a:rPr lang="en-US" sz="1600">
                  <a:latin typeface="Cambria" panose="02040503050406030204" pitchFamily="18" charset="0"/>
                  <a:ea typeface="Cambria" panose="02040503050406030204" pitchFamily="18" charset="0"/>
                  <a:cs typeface="Times New Roman" panose="02020603050405020304" pitchFamily="18" charset="0"/>
                </a:rPr>
                <a:t>Dieticians</a:t>
              </a:r>
            </a:p>
            <a:p>
              <a:pPr algn="ctr"/>
              <a:r>
                <a:rPr lang="en-US" sz="1600">
                  <a:latin typeface="Cambria" panose="02040503050406030204" pitchFamily="18" charset="0"/>
                  <a:ea typeface="Cambria" panose="02040503050406030204" pitchFamily="18" charset="0"/>
                  <a:cs typeface="Times New Roman" panose="02020603050405020304" pitchFamily="18" charset="0"/>
                </a:rPr>
                <a:t>Lab Services</a:t>
              </a:r>
            </a:p>
            <a:p>
              <a:pPr algn="ctr"/>
              <a:r>
                <a:rPr lang="en-US" sz="1600">
                  <a:latin typeface="Cambria" panose="02040503050406030204" pitchFamily="18" charset="0"/>
                  <a:ea typeface="Cambria" panose="02040503050406030204" pitchFamily="18" charset="0"/>
                  <a:cs typeface="Times New Roman" panose="02020603050405020304" pitchFamily="18" charset="0"/>
                </a:rPr>
                <a:t>Medical Personnel</a:t>
              </a:r>
            </a:p>
            <a:p>
              <a:pPr algn="ctr"/>
              <a:r>
                <a:rPr lang="en-US" sz="1600">
                  <a:latin typeface="Cambria" panose="02040503050406030204" pitchFamily="18" charset="0"/>
                  <a:ea typeface="Cambria" panose="02040503050406030204" pitchFamily="18" charset="0"/>
                  <a:cs typeface="Times New Roman" panose="02020603050405020304" pitchFamily="18" charset="0"/>
                </a:rPr>
                <a:t>Pharmacists</a:t>
              </a:r>
            </a:p>
            <a:p>
              <a:pPr algn="ctr"/>
              <a:r>
                <a:rPr lang="en-US" sz="1600">
                  <a:latin typeface="Cambria" panose="02040503050406030204" pitchFamily="18" charset="0"/>
                  <a:ea typeface="Cambria" panose="02040503050406030204" pitchFamily="18" charset="0"/>
                  <a:cs typeface="Times New Roman" panose="02020603050405020304" pitchFamily="18" charset="0"/>
                </a:rPr>
                <a:t>Pilots</a:t>
              </a:r>
            </a:p>
            <a:p>
              <a:pPr algn="ctr"/>
              <a:r>
                <a:rPr lang="en-US" sz="1600">
                  <a:latin typeface="Cambria" panose="02040503050406030204" pitchFamily="18" charset="0"/>
                  <a:ea typeface="Cambria" panose="02040503050406030204" pitchFamily="18" charset="0"/>
                  <a:cs typeface="Times New Roman" panose="02020603050405020304" pitchFamily="18" charset="0"/>
                </a:rPr>
                <a:t>Therapist</a:t>
              </a:r>
              <a:br>
                <a:rPr lang="en-US" sz="1600">
                  <a:latin typeface="Cambria" panose="02040503050406030204" pitchFamily="18" charset="0"/>
                  <a:ea typeface="Cambria" panose="02040503050406030204" pitchFamily="18" charset="0"/>
                  <a:cs typeface="Times New Roman" panose="02020603050405020304" pitchFamily="18" charset="0"/>
                </a:rPr>
              </a:br>
              <a:br>
                <a:rPr lang="en-US">
                  <a:latin typeface="Cambria" panose="02040503050406030204" pitchFamily="18" charset="0"/>
                  <a:ea typeface="Cambria" panose="02040503050406030204" pitchFamily="18" charset="0"/>
                  <a:cs typeface="Times New Roman" panose="02020603050405020304" pitchFamily="18" charset="0"/>
                </a:rPr>
              </a:br>
              <a:endParaRPr lang="en-US"/>
            </a:p>
          </p:txBody>
        </p:sp>
        <p:sp>
          <p:nvSpPr>
            <p:cNvPr id="8" name="TextBox 7"/>
            <p:cNvSpPr txBox="1"/>
            <p:nvPr/>
          </p:nvSpPr>
          <p:spPr>
            <a:xfrm>
              <a:off x="8428171" y="4928517"/>
              <a:ext cx="2610820" cy="1354217"/>
            </a:xfrm>
            <a:prstGeom prst="rect">
              <a:avLst/>
            </a:prstGeom>
            <a:noFill/>
          </p:spPr>
          <p:txBody>
            <a:bodyPr wrap="square" rtlCol="0">
              <a:spAutoFit/>
            </a:bodyPr>
            <a:lstStyle/>
            <a:p>
              <a:pPr algn="ctr"/>
              <a:r>
                <a:rPr lang="en-US" sz="1600">
                  <a:latin typeface="Cambria" panose="02040503050406030204" pitchFamily="18" charset="0"/>
                  <a:ea typeface="Cambria" panose="02040503050406030204" pitchFamily="18" charset="0"/>
                  <a:cs typeface="Calibri" panose="020F0502020204030204" pitchFamily="34" charset="0"/>
                </a:rPr>
                <a:t>“any other contract that </a:t>
              </a:r>
            </a:p>
            <a:p>
              <a:pPr algn="ctr"/>
              <a:r>
                <a:rPr lang="en-US" sz="1600">
                  <a:latin typeface="Cambria" panose="02040503050406030204" pitchFamily="18" charset="0"/>
                  <a:ea typeface="Cambria" panose="02040503050406030204" pitchFamily="18" charset="0"/>
                  <a:cs typeface="Calibri" panose="020F0502020204030204" pitchFamily="34" charset="0"/>
                </a:rPr>
                <a:t>the board (leadership) deems </a:t>
              </a:r>
              <a:r>
                <a:rPr lang="en-US" sz="1600" b="1">
                  <a:latin typeface="Cambria" panose="02040503050406030204" pitchFamily="18" charset="0"/>
                  <a:ea typeface="Cambria" panose="02040503050406030204" pitchFamily="18" charset="0"/>
                  <a:cs typeface="Calibri" panose="020F0502020204030204" pitchFamily="34" charset="0"/>
                </a:rPr>
                <a:t>appropriate for oversight</a:t>
              </a:r>
              <a:r>
                <a:rPr lang="en-US" sz="1600">
                  <a:latin typeface="Cambria" panose="02040503050406030204" pitchFamily="18" charset="0"/>
                  <a:ea typeface="Cambria" panose="02040503050406030204" pitchFamily="18" charset="0"/>
                  <a:cs typeface="Calibri" panose="020F0502020204030204" pitchFamily="34" charset="0"/>
                </a:rPr>
                <a:t>”</a:t>
              </a:r>
            </a:p>
            <a:p>
              <a:endParaRPr lang="en-US"/>
            </a:p>
          </p:txBody>
        </p:sp>
        <p:sp>
          <p:nvSpPr>
            <p:cNvPr id="3" name="TextBox 2"/>
            <p:cNvSpPr txBox="1"/>
            <p:nvPr/>
          </p:nvSpPr>
          <p:spPr>
            <a:xfrm>
              <a:off x="4842758" y="1081052"/>
              <a:ext cx="6728353" cy="677108"/>
            </a:xfrm>
            <a:prstGeom prst="rect">
              <a:avLst/>
            </a:prstGeom>
            <a:noFill/>
          </p:spPr>
          <p:txBody>
            <a:bodyPr wrap="square" rtlCol="0">
              <a:spAutoFit/>
            </a:bodyPr>
            <a:lstStyle/>
            <a:p>
              <a:pPr algn="ctr"/>
              <a:r>
                <a:rPr lang="en-US" sz="2000" b="1" u="sng">
                  <a:solidFill>
                    <a:schemeClr val="accent2"/>
                  </a:solidFill>
                  <a:latin typeface="Cambria" panose="02040503050406030204" pitchFamily="18" charset="0"/>
                  <a:ea typeface="Cambria" panose="02040503050406030204" pitchFamily="18" charset="0"/>
                  <a:cs typeface="Times New Roman" panose="02020603050405020304" pitchFamily="18" charset="0"/>
                </a:rPr>
                <a:t>Inclusions</a:t>
              </a:r>
              <a:endParaRPr lang="en-US" b="1" u="sng">
                <a:solidFill>
                  <a:schemeClr val="accent2"/>
                </a:solidFill>
                <a:latin typeface="Cambria" panose="02040503050406030204" pitchFamily="18" charset="0"/>
                <a:ea typeface="Cambria" panose="02040503050406030204" pitchFamily="18" charset="0"/>
                <a:cs typeface="Times New Roman" panose="02020603050405020304" pitchFamily="18" charset="0"/>
              </a:endParaRPr>
            </a:p>
            <a:p>
              <a:r>
                <a:rPr lang="en-US">
                  <a:latin typeface="Cambria" panose="02040503050406030204" pitchFamily="18" charset="0"/>
                  <a:ea typeface="Cambria" panose="02040503050406030204" pitchFamily="18" charset="0"/>
                  <a:cs typeface="Times New Roman" panose="02020603050405020304" pitchFamily="18" charset="0"/>
                </a:rPr>
                <a:t>	</a:t>
              </a:r>
              <a:endParaRPr lang="en-US"/>
            </a:p>
          </p:txBody>
        </p:sp>
      </p:grpSp>
    </p:spTree>
    <p:extLst>
      <p:ext uri="{BB962C8B-B14F-4D97-AF65-F5344CB8AC3E}">
        <p14:creationId xmlns:p14="http://schemas.microsoft.com/office/powerpoint/2010/main" val="3065803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237744" y="256032"/>
            <a:ext cx="11695176" cy="6281928"/>
          </a:xfrm>
        </p:spPr>
        <p:txBody>
          <a:bodyPr>
            <a:normAutofit fontScale="90000"/>
          </a:bodyPr>
          <a:lstStyle/>
          <a:p>
            <a:pPr algn="ctr"/>
            <a:br>
              <a:rPr lang="en-US" sz="2200" cap="small">
                <a:latin typeface="Baskerville Old Face" panose="02020602080505020303" pitchFamily="18" charset="0"/>
              </a:rPr>
            </a:br>
            <a:r>
              <a:rPr lang="en-US" sz="4500" cap="small">
                <a:solidFill>
                  <a:schemeClr val="accent3"/>
                </a:solidFill>
                <a:latin typeface="Cambria"/>
                <a:ea typeface="Cambria"/>
              </a:rPr>
              <a:t>When does the PPRB meet?</a:t>
            </a:r>
            <a:br>
              <a:rPr lang="en-US" sz="5600" cap="small">
                <a:latin typeface="Cambria" panose="02040503050406030204" pitchFamily="18" charset="0"/>
                <a:ea typeface="Cambria" panose="02040503050406030204" pitchFamily="18" charset="0"/>
              </a:rPr>
            </a:br>
            <a:br>
              <a:rPr lang="en-US" sz="3000" cap="small">
                <a:latin typeface="Cambria" panose="02040503050406030204" pitchFamily="18" charset="0"/>
                <a:ea typeface="Cambria" panose="02040503050406030204" pitchFamily="18" charset="0"/>
              </a:rPr>
            </a:br>
            <a:r>
              <a:rPr lang="en-US" sz="3300">
                <a:solidFill>
                  <a:schemeClr val="tx1"/>
                </a:solidFill>
                <a:latin typeface="Cambria"/>
                <a:ea typeface="Cambria"/>
              </a:rPr>
              <a:t>The PPRB meets on the </a:t>
            </a:r>
            <a:r>
              <a:rPr lang="en-US" sz="3300">
                <a:solidFill>
                  <a:schemeClr val="accent2"/>
                </a:solidFill>
                <a:uFill>
                  <a:solidFill>
                    <a:srgbClr val="F03F2B"/>
                  </a:solidFill>
                </a:uFill>
                <a:latin typeface="Cambria"/>
                <a:ea typeface="Cambria"/>
              </a:rPr>
              <a:t>1</a:t>
            </a:r>
            <a:r>
              <a:rPr lang="en-US" sz="3300" baseline="30000">
                <a:solidFill>
                  <a:schemeClr val="accent2"/>
                </a:solidFill>
                <a:uFill>
                  <a:solidFill>
                    <a:srgbClr val="F03F2B"/>
                  </a:solidFill>
                </a:uFill>
                <a:latin typeface="Cambria"/>
                <a:ea typeface="Cambria"/>
              </a:rPr>
              <a:t>st</a:t>
            </a:r>
            <a:r>
              <a:rPr lang="en-US" sz="3300">
                <a:solidFill>
                  <a:schemeClr val="accent2"/>
                </a:solidFill>
                <a:uFill>
                  <a:solidFill>
                    <a:srgbClr val="F03F2B"/>
                  </a:solidFill>
                </a:uFill>
                <a:latin typeface="Cambria"/>
                <a:ea typeface="Cambria"/>
              </a:rPr>
              <a:t> Wednesday </a:t>
            </a:r>
            <a:br>
              <a:rPr lang="en-US" sz="3300">
                <a:latin typeface="Cambria" panose="02040503050406030204" pitchFamily="18" charset="0"/>
                <a:ea typeface="Cambria" panose="02040503050406030204" pitchFamily="18" charset="0"/>
              </a:rPr>
            </a:br>
            <a:r>
              <a:rPr lang="en-US" sz="3300">
                <a:solidFill>
                  <a:schemeClr val="tx1"/>
                </a:solidFill>
                <a:latin typeface="Cambria"/>
                <a:ea typeface="Cambria"/>
              </a:rPr>
              <a:t>of every month at </a:t>
            </a:r>
            <a:r>
              <a:rPr lang="en-US" sz="3300">
                <a:solidFill>
                  <a:schemeClr val="accent2"/>
                </a:solidFill>
                <a:uFill>
                  <a:solidFill>
                    <a:srgbClr val="F03F2B"/>
                  </a:solidFill>
                </a:uFill>
                <a:latin typeface="Cambria"/>
                <a:ea typeface="Cambria"/>
              </a:rPr>
              <a:t>9:00 a.m</a:t>
            </a:r>
            <a:r>
              <a:rPr lang="en-US" sz="3300">
                <a:solidFill>
                  <a:schemeClr val="accent2"/>
                </a:solidFill>
                <a:latin typeface="Cambria"/>
                <a:ea typeface="Cambria"/>
              </a:rPr>
              <a:t>.</a:t>
            </a:r>
            <a:br>
              <a:rPr lang="en-US" sz="3300">
                <a:latin typeface="Cambria" panose="02040503050406030204" pitchFamily="18" charset="0"/>
                <a:ea typeface="Cambria" panose="02040503050406030204" pitchFamily="18" charset="0"/>
              </a:rPr>
            </a:br>
            <a:r>
              <a:rPr lang="en-US" sz="3300">
                <a:solidFill>
                  <a:schemeClr val="tx1"/>
                </a:solidFill>
                <a:latin typeface="Cambria"/>
                <a:ea typeface="Cambria"/>
              </a:rPr>
              <a:t>Special meetings are sometimes called for </a:t>
            </a:r>
            <a:br>
              <a:rPr lang="en-US" sz="3300">
                <a:latin typeface="Cambria" panose="02040503050406030204" pitchFamily="18" charset="0"/>
                <a:ea typeface="Cambria" panose="02040503050406030204" pitchFamily="18" charset="0"/>
              </a:rPr>
            </a:br>
            <a:r>
              <a:rPr lang="en-US" sz="3300">
                <a:solidFill>
                  <a:schemeClr val="tx1"/>
                </a:solidFill>
                <a:latin typeface="Cambria"/>
                <a:ea typeface="Cambria"/>
              </a:rPr>
              <a:t>hearings or overflow contracts (</a:t>
            </a:r>
            <a:r>
              <a:rPr lang="en-US" sz="3300" u="sng">
                <a:solidFill>
                  <a:schemeClr val="tx1"/>
                </a:solidFill>
                <a:latin typeface="Cambria"/>
                <a:ea typeface="Cambria"/>
              </a:rPr>
              <a:t>not</a:t>
            </a:r>
            <a:r>
              <a:rPr lang="en-US" sz="3300">
                <a:solidFill>
                  <a:schemeClr val="tx1"/>
                </a:solidFill>
                <a:latin typeface="Cambria"/>
                <a:ea typeface="Cambria"/>
              </a:rPr>
              <a:t> for late contracts).</a:t>
            </a:r>
            <a:br>
              <a:rPr lang="en-US" sz="3300">
                <a:latin typeface="Cambria" panose="02040503050406030204" pitchFamily="18" charset="0"/>
                <a:ea typeface="Cambria" panose="02040503050406030204" pitchFamily="18" charset="0"/>
              </a:rPr>
            </a:br>
            <a:br>
              <a:rPr lang="en-US" sz="3300">
                <a:latin typeface="Cambria" panose="02040503050406030204" pitchFamily="18" charset="0"/>
                <a:ea typeface="Cambria" panose="02040503050406030204" pitchFamily="18" charset="0"/>
              </a:rPr>
            </a:br>
            <a:r>
              <a:rPr lang="en-US" sz="3300">
                <a:solidFill>
                  <a:schemeClr val="tx1"/>
                </a:solidFill>
                <a:latin typeface="Cambria"/>
                <a:ea typeface="Cambria"/>
              </a:rPr>
              <a:t>Meetings are currently being conducted virtually. </a:t>
            </a:r>
            <a:br>
              <a:rPr lang="en-US" sz="3300">
                <a:latin typeface="Cambria" panose="02040503050406030204" pitchFamily="18" charset="0"/>
                <a:ea typeface="Cambria" panose="02040503050406030204" pitchFamily="18" charset="0"/>
              </a:rPr>
            </a:br>
            <a:r>
              <a:rPr lang="en-US" sz="3300">
                <a:solidFill>
                  <a:schemeClr val="tx1"/>
                </a:solidFill>
                <a:latin typeface="Cambria"/>
                <a:ea typeface="Cambria"/>
              </a:rPr>
              <a:t>A link to the meeting is available on DFA’s website. </a:t>
            </a:r>
            <a:br>
              <a:rPr lang="en-US" sz="3300">
                <a:latin typeface="Cambria" panose="02040503050406030204" pitchFamily="18" charset="0"/>
                <a:ea typeface="Cambria" panose="02040503050406030204" pitchFamily="18" charset="0"/>
              </a:rPr>
            </a:br>
            <a:br>
              <a:rPr lang="en-US" sz="3300">
                <a:latin typeface="Cambria" panose="02040503050406030204" pitchFamily="18" charset="0"/>
                <a:ea typeface="Cambria" panose="02040503050406030204" pitchFamily="18" charset="0"/>
              </a:rPr>
            </a:br>
            <a:r>
              <a:rPr lang="en-US" sz="3300">
                <a:solidFill>
                  <a:schemeClr val="tx1"/>
                </a:solidFill>
                <a:latin typeface="Cambria"/>
                <a:ea typeface="Cambria"/>
              </a:rPr>
              <a:t>Agency representatives are asked to be available</a:t>
            </a:r>
            <a:br>
              <a:rPr lang="en-US" sz="3300">
                <a:latin typeface="Cambria" panose="02040503050406030204" pitchFamily="18" charset="0"/>
                <a:ea typeface="Cambria" panose="02040503050406030204" pitchFamily="18" charset="0"/>
              </a:rPr>
            </a:br>
            <a:r>
              <a:rPr lang="en-US" sz="3300">
                <a:solidFill>
                  <a:schemeClr val="tx1"/>
                </a:solidFill>
                <a:latin typeface="Cambria"/>
                <a:ea typeface="Cambria"/>
              </a:rPr>
              <a:t>for OPSCR to contact during the meeting if the </a:t>
            </a:r>
            <a:br>
              <a:rPr lang="en-US" sz="3300">
                <a:latin typeface="Cambria" panose="02040503050406030204" pitchFamily="18" charset="0"/>
                <a:ea typeface="Cambria" panose="02040503050406030204" pitchFamily="18" charset="0"/>
              </a:rPr>
            </a:br>
            <a:r>
              <a:rPr lang="en-US" sz="3300">
                <a:solidFill>
                  <a:schemeClr val="tx1"/>
                </a:solidFill>
                <a:latin typeface="Cambria"/>
                <a:ea typeface="Cambria"/>
              </a:rPr>
              <a:t>Board has questions about your contract.  </a:t>
            </a:r>
            <a:br>
              <a:rPr lang="en-US" sz="3300">
                <a:latin typeface="Cambria" panose="02040503050406030204" pitchFamily="18" charset="0"/>
                <a:ea typeface="Cambria" panose="02040503050406030204" pitchFamily="18" charset="0"/>
              </a:rPr>
            </a:br>
            <a:endParaRPr lang="en-US" sz="3300" b="1">
              <a:solidFill>
                <a:schemeClr val="accent3"/>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13209982"/>
      </p:ext>
    </p:extLst>
  </p:cSld>
  <p:clrMapOvr>
    <a:masterClrMapping/>
  </p:clrMapOvr>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233916" y="64008"/>
            <a:ext cx="11706447" cy="6611112"/>
          </a:xfrm>
        </p:spPr>
        <p:txBody>
          <a:bodyPr>
            <a:normAutofit/>
          </a:bodyPr>
          <a:lstStyle/>
          <a:p>
            <a:pPr algn="ctr"/>
            <a:r>
              <a:rPr lang="en-US" sz="4500" cap="small">
                <a:solidFill>
                  <a:schemeClr val="accent3"/>
                </a:solidFill>
                <a:latin typeface="Cambria" panose="02040503050406030204" pitchFamily="18" charset="0"/>
                <a:ea typeface="Cambria" panose="02040503050406030204" pitchFamily="18" charset="0"/>
              </a:rPr>
              <a:t>What is the Deadline to Submit </a:t>
            </a:r>
            <a:br>
              <a:rPr lang="en-US" sz="4500" cap="small">
                <a:solidFill>
                  <a:schemeClr val="accent3"/>
                </a:solidFill>
                <a:latin typeface="Cambria" panose="02040503050406030204" pitchFamily="18" charset="0"/>
                <a:ea typeface="Cambria" panose="02040503050406030204" pitchFamily="18" charset="0"/>
              </a:rPr>
            </a:br>
            <a:r>
              <a:rPr lang="en-US" sz="4500" cap="small">
                <a:solidFill>
                  <a:schemeClr val="accent3"/>
                </a:solidFill>
                <a:latin typeface="Cambria" panose="02040503050406030204" pitchFamily="18" charset="0"/>
                <a:ea typeface="Cambria" panose="02040503050406030204" pitchFamily="18" charset="0"/>
              </a:rPr>
              <a:t>Contracts for PPRB Approval?</a:t>
            </a:r>
            <a:br>
              <a:rPr lang="en-US" cap="small">
                <a:solidFill>
                  <a:schemeClr val="accent3"/>
                </a:solidFill>
                <a:latin typeface="Cambria" panose="02040503050406030204" pitchFamily="18" charset="0"/>
                <a:ea typeface="Cambria" panose="02040503050406030204" pitchFamily="18" charset="0"/>
              </a:rPr>
            </a:br>
            <a:br>
              <a:rPr lang="en-US" cap="small">
                <a:solidFill>
                  <a:schemeClr val="accent3"/>
                </a:solidFill>
                <a:latin typeface="Cambria" panose="02040503050406030204" pitchFamily="18" charset="0"/>
                <a:ea typeface="Cambria" panose="02040503050406030204" pitchFamily="18" charset="0"/>
              </a:rPr>
            </a:br>
            <a:br>
              <a:rPr lang="en-US" cap="small">
                <a:solidFill>
                  <a:schemeClr val="accent3"/>
                </a:solidFill>
              </a:rPr>
            </a:br>
            <a:br>
              <a:rPr lang="en-US" cap="small">
                <a:solidFill>
                  <a:schemeClr val="accent3"/>
                </a:solidFill>
              </a:rPr>
            </a:br>
            <a:br>
              <a:rPr lang="en-US" cap="small">
                <a:solidFill>
                  <a:schemeClr val="accent3"/>
                </a:solidFill>
              </a:rPr>
            </a:br>
            <a:br>
              <a:rPr lang="en-US" cap="small">
                <a:solidFill>
                  <a:schemeClr val="accent3"/>
                </a:solidFill>
              </a:rPr>
            </a:br>
            <a:br>
              <a:rPr lang="en-US" cap="small">
                <a:solidFill>
                  <a:schemeClr val="accent3"/>
                </a:solidFill>
              </a:rPr>
            </a:br>
            <a:br>
              <a:rPr lang="en-US" cap="small">
                <a:solidFill>
                  <a:schemeClr val="accent3"/>
                </a:solidFill>
              </a:rPr>
            </a:br>
            <a:r>
              <a:rPr lang="en-US" sz="3000">
                <a:solidFill>
                  <a:schemeClr val="accent2"/>
                </a:solidFill>
                <a:latin typeface="Cambria" panose="02040503050406030204" pitchFamily="18" charset="0"/>
                <a:ea typeface="Cambria" panose="02040503050406030204" pitchFamily="18" charset="0"/>
              </a:rPr>
              <a:t>Approximately 30 days prior to the next Board Meeting</a:t>
            </a:r>
            <a:endParaRPr lang="en-US" b="1">
              <a:solidFill>
                <a:schemeClr val="accent3"/>
              </a:solidFill>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C13F29AA-6D22-B743-294B-645A96D7AF65}"/>
              </a:ext>
            </a:extLst>
          </p:cNvPr>
          <p:cNvPicPr>
            <a:picLocks noChangeAspect="1"/>
          </p:cNvPicPr>
          <p:nvPr/>
        </p:nvPicPr>
        <p:blipFill>
          <a:blip r:embed="rId3"/>
          <a:stretch>
            <a:fillRect/>
          </a:stretch>
        </p:blipFill>
        <p:spPr>
          <a:xfrm>
            <a:off x="2503430" y="1893454"/>
            <a:ext cx="7167417" cy="3740894"/>
          </a:xfrm>
          <a:prstGeom prst="rect">
            <a:avLst/>
          </a:prstGeom>
        </p:spPr>
      </p:pic>
    </p:spTree>
    <p:extLst>
      <p:ext uri="{BB962C8B-B14F-4D97-AF65-F5344CB8AC3E}">
        <p14:creationId xmlns:p14="http://schemas.microsoft.com/office/powerpoint/2010/main" val="2071978256"/>
      </p:ext>
    </p:extLst>
  </p:cSld>
  <p:clrMapOvr>
    <a:masterClrMapping/>
  </p:clrMapOvr>
  <p:extLst>
    <p:ext uri="{6950BFC3-D8DA-4A85-94F7-54DA5524770B}">
      <p188:commentRel xmlns:p188="http://schemas.microsoft.com/office/powerpoint/2018/8/main" r:id="rId2"/>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1031828" y="1459190"/>
            <a:ext cx="9989098" cy="1308073"/>
          </a:xfrm>
        </p:spPr>
        <p:txBody>
          <a:bodyPr>
            <a:normAutofit fontScale="90000"/>
          </a:bodyPr>
          <a:lstStyle/>
          <a:p>
            <a:pPr algn="ctr"/>
            <a:r>
              <a:rPr lang="en-US" sz="3500" cap="small">
                <a:solidFill>
                  <a:srgbClr val="F03F2B"/>
                </a:solidFill>
                <a:latin typeface="Cambria" panose="02040503050406030204" pitchFamily="18" charset="0"/>
                <a:ea typeface="Cambria" panose="02040503050406030204" pitchFamily="18" charset="0"/>
              </a:rPr>
              <a:t>Where can I get more </a:t>
            </a:r>
            <a:br>
              <a:rPr lang="en-US" sz="3500" cap="small">
                <a:solidFill>
                  <a:srgbClr val="F03F2B"/>
                </a:solidFill>
                <a:latin typeface="Cambria" panose="02040503050406030204" pitchFamily="18" charset="0"/>
                <a:ea typeface="Cambria" panose="02040503050406030204" pitchFamily="18" charset="0"/>
              </a:rPr>
            </a:br>
            <a:r>
              <a:rPr lang="en-US" sz="3500" cap="small">
                <a:solidFill>
                  <a:srgbClr val="F03F2B"/>
                </a:solidFill>
                <a:latin typeface="Cambria" panose="02040503050406030204" pitchFamily="18" charset="0"/>
                <a:ea typeface="Cambria" panose="02040503050406030204" pitchFamily="18" charset="0"/>
              </a:rPr>
              <a:t>information about the PPRB?</a:t>
            </a:r>
            <a:br>
              <a:rPr lang="en-US" sz="5600" cap="small">
                <a:solidFill>
                  <a:schemeClr val="accent3"/>
                </a:solidFill>
                <a:latin typeface="Cambria" panose="02040503050406030204" pitchFamily="18" charset="0"/>
                <a:ea typeface="Cambria" panose="02040503050406030204" pitchFamily="18" charset="0"/>
              </a:rPr>
            </a:br>
            <a:br>
              <a:rPr lang="en-US" sz="2200" cap="small">
                <a:solidFill>
                  <a:schemeClr val="accent3"/>
                </a:solidFill>
                <a:latin typeface="Cambria" panose="02040503050406030204" pitchFamily="18" charset="0"/>
                <a:ea typeface="Cambria" panose="02040503050406030204" pitchFamily="18" charset="0"/>
              </a:rPr>
            </a:br>
            <a:r>
              <a:rPr lang="en-US" sz="2000">
                <a:solidFill>
                  <a:schemeClr val="tx1"/>
                </a:solidFill>
                <a:latin typeface="Cambria" panose="02040503050406030204" pitchFamily="18" charset="0"/>
                <a:ea typeface="Cambria" panose="02040503050406030204" pitchFamily="18" charset="0"/>
              </a:rPr>
              <a:t>The Meeting Dates, Agendas, and Minutes are posted on the DFA website: </a:t>
            </a:r>
            <a:r>
              <a:rPr lang="en-US" sz="2000">
                <a:solidFill>
                  <a:schemeClr val="accent2"/>
                </a:solidFill>
                <a:latin typeface="Cambria" panose="02040503050406030204" pitchFamily="18" charset="0"/>
                <a:ea typeface="Cambria" panose="02040503050406030204" pitchFamily="18" charset="0"/>
                <a:hlinkClick r:id="rId2"/>
              </a:rPr>
              <a:t>www.dfa.ms.gov</a:t>
            </a:r>
            <a:br>
              <a:rPr lang="en-US" sz="3300">
                <a:solidFill>
                  <a:schemeClr val="accent2"/>
                </a:solidFill>
                <a:latin typeface="Cambria" panose="02040503050406030204" pitchFamily="18" charset="0"/>
                <a:ea typeface="Cambria" panose="02040503050406030204" pitchFamily="18" charset="0"/>
              </a:rPr>
            </a:br>
            <a:br>
              <a:rPr lang="en-US" sz="3300">
                <a:solidFill>
                  <a:schemeClr val="accent2"/>
                </a:solidFill>
                <a:latin typeface="Cambria" panose="02040503050406030204" pitchFamily="18" charset="0"/>
                <a:ea typeface="Cambria" panose="02040503050406030204" pitchFamily="18" charset="0"/>
              </a:rPr>
            </a:br>
            <a:br>
              <a:rPr lang="en-US" sz="3300">
                <a:solidFill>
                  <a:schemeClr val="accent2"/>
                </a:solidFill>
                <a:latin typeface="Cambria" panose="02040503050406030204" pitchFamily="18" charset="0"/>
                <a:ea typeface="Cambria" panose="02040503050406030204" pitchFamily="18" charset="0"/>
              </a:rPr>
            </a:br>
            <a:br>
              <a:rPr lang="en-US" sz="3300">
                <a:solidFill>
                  <a:schemeClr val="accent2"/>
                </a:solidFill>
                <a:latin typeface="Cambria" panose="02040503050406030204" pitchFamily="18" charset="0"/>
                <a:ea typeface="Cambria" panose="02040503050406030204" pitchFamily="18" charset="0"/>
              </a:rPr>
            </a:br>
            <a:endParaRPr lang="en-US" sz="3300" b="1">
              <a:solidFill>
                <a:schemeClr val="accent3"/>
              </a:solidFill>
              <a:latin typeface="Cambria" panose="02040503050406030204" pitchFamily="18" charset="0"/>
              <a:ea typeface="Cambria" panose="02040503050406030204" pitchFamily="18" charset="0"/>
            </a:endParaRPr>
          </a:p>
        </p:txBody>
      </p:sp>
      <p:sp>
        <p:nvSpPr>
          <p:cNvPr id="7" name="Rectangle 6"/>
          <p:cNvSpPr/>
          <p:nvPr/>
        </p:nvSpPr>
        <p:spPr>
          <a:xfrm>
            <a:off x="390525" y="5479939"/>
            <a:ext cx="11410950" cy="1415772"/>
          </a:xfrm>
          <a:prstGeom prst="rect">
            <a:avLst/>
          </a:prstGeom>
        </p:spPr>
        <p:txBody>
          <a:bodyPr wrap="square">
            <a:spAutoFit/>
          </a:bodyPr>
          <a:lstStyle/>
          <a:p>
            <a:pPr algn="ctr"/>
            <a:r>
              <a:rPr lang="en-US">
                <a:latin typeface="Cambria" panose="02040503050406030204" pitchFamily="18" charset="0"/>
                <a:ea typeface="Cambria" panose="02040503050406030204" pitchFamily="18" charset="0"/>
              </a:rPr>
              <a:t>You may also receive regular communication about PPRB meetings </a:t>
            </a:r>
          </a:p>
          <a:p>
            <a:pPr algn="ctr"/>
            <a:r>
              <a:rPr lang="en-US">
                <a:latin typeface="Cambria" panose="02040503050406030204" pitchFamily="18" charset="0"/>
                <a:ea typeface="Cambria" panose="02040503050406030204" pitchFamily="18" charset="0"/>
              </a:rPr>
              <a:t>and other information about oversight of service contracts from </a:t>
            </a:r>
            <a:r>
              <a:rPr lang="en-US">
                <a:solidFill>
                  <a:schemeClr val="accent2"/>
                </a:solidFill>
                <a:latin typeface="Cambria" panose="02040503050406030204" pitchFamily="18" charset="0"/>
                <a:ea typeface="Cambria" panose="02040503050406030204" pitchFamily="18" charset="0"/>
                <a:hlinkClick r:id="rId3"/>
              </a:rPr>
              <a:t>OPSCR@dfa.ms.gov</a:t>
            </a:r>
            <a:r>
              <a:rPr lang="en-US">
                <a:solidFill>
                  <a:schemeClr val="accent2"/>
                </a:solidFill>
                <a:latin typeface="Cambria" panose="02040503050406030204" pitchFamily="18" charset="0"/>
                <a:ea typeface="Cambria" panose="02040503050406030204" pitchFamily="18" charset="0"/>
              </a:rPr>
              <a:t>.  </a:t>
            </a:r>
          </a:p>
          <a:p>
            <a:pPr algn="ctr"/>
            <a:br>
              <a:rPr lang="en-US" sz="3200">
                <a:solidFill>
                  <a:schemeClr val="accent2"/>
                </a:solidFill>
                <a:latin typeface="Cambria" panose="02040503050406030204" pitchFamily="18" charset="0"/>
                <a:ea typeface="Cambria" panose="02040503050406030204" pitchFamily="18" charset="0"/>
              </a:rPr>
            </a:br>
            <a:endParaRPr lang="en-US">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318B4347-FAC5-2C06-093E-9F4991A3896B}"/>
              </a:ext>
            </a:extLst>
          </p:cNvPr>
          <p:cNvPicPr>
            <a:picLocks noChangeAspect="1"/>
          </p:cNvPicPr>
          <p:nvPr/>
        </p:nvPicPr>
        <p:blipFill>
          <a:blip r:embed="rId4"/>
          <a:stretch>
            <a:fillRect/>
          </a:stretch>
        </p:blipFill>
        <p:spPr>
          <a:xfrm>
            <a:off x="2607546" y="2113226"/>
            <a:ext cx="6677131" cy="3343919"/>
          </a:xfrm>
          <a:prstGeom prst="rect">
            <a:avLst/>
          </a:prstGeom>
        </p:spPr>
      </p:pic>
      <p:sp>
        <p:nvSpPr>
          <p:cNvPr id="12" name="Arrow: Down 11">
            <a:extLst>
              <a:ext uri="{FF2B5EF4-FFF2-40B4-BE49-F238E27FC236}">
                <a16:creationId xmlns:a16="http://schemas.microsoft.com/office/drawing/2014/main" id="{4DE674DC-22E0-9FFB-201D-8D52DB22CC0F}"/>
              </a:ext>
            </a:extLst>
          </p:cNvPr>
          <p:cNvSpPr/>
          <p:nvPr/>
        </p:nvSpPr>
        <p:spPr>
          <a:xfrm>
            <a:off x="5064370" y="2682909"/>
            <a:ext cx="261257" cy="359245"/>
          </a:xfrm>
          <a:prstGeom prst="downArrow">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37721AD8-DC56-5D2A-F30B-21C045F2DF06}"/>
              </a:ext>
            </a:extLst>
          </p:cNvPr>
          <p:cNvSpPr/>
          <p:nvPr/>
        </p:nvSpPr>
        <p:spPr>
          <a:xfrm>
            <a:off x="6430944" y="4783016"/>
            <a:ext cx="271306" cy="405652"/>
          </a:xfrm>
          <a:prstGeom prst="downArrow">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DFF0AE92-9C59-008B-A57F-AB63860702B0}"/>
              </a:ext>
            </a:extLst>
          </p:cNvPr>
          <p:cNvSpPr/>
          <p:nvPr/>
        </p:nvSpPr>
        <p:spPr>
          <a:xfrm>
            <a:off x="6566597" y="2774259"/>
            <a:ext cx="502786" cy="254485"/>
          </a:xfrm>
          <a:prstGeom prst="rightArrow">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0FEBBDFF-B81D-3BDE-912C-D26D70EDBBC9}"/>
              </a:ext>
            </a:extLst>
          </p:cNvPr>
          <p:cNvSpPr/>
          <p:nvPr/>
        </p:nvSpPr>
        <p:spPr>
          <a:xfrm>
            <a:off x="6566597" y="3028744"/>
            <a:ext cx="507811" cy="254485"/>
          </a:xfrm>
          <a:prstGeom prst="rightArrow">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294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237744" y="998806"/>
            <a:ext cx="11695176" cy="1726442"/>
          </a:xfrm>
        </p:spPr>
        <p:txBody>
          <a:bodyPr>
            <a:normAutofit fontScale="90000"/>
          </a:bodyPr>
          <a:lstStyle/>
          <a:p>
            <a:pPr algn="ctr"/>
            <a:br>
              <a:rPr lang="en-US" sz="2200" cap="small">
                <a:solidFill>
                  <a:schemeClr val="accent3"/>
                </a:solidFill>
                <a:latin typeface="Cambria" panose="02040503050406030204" pitchFamily="18" charset="0"/>
                <a:ea typeface="Cambria" panose="02040503050406030204" pitchFamily="18" charset="0"/>
              </a:rPr>
            </a:br>
            <a:r>
              <a:rPr lang="en-US" sz="4500" cap="small">
                <a:solidFill>
                  <a:srgbClr val="F03F2B"/>
                </a:solidFill>
                <a:latin typeface="Cambria" panose="02040503050406030204" pitchFamily="18" charset="0"/>
                <a:ea typeface="Cambria" panose="02040503050406030204" pitchFamily="18" charset="0"/>
              </a:rPr>
              <a:t>What Governs Procurement of Services?</a:t>
            </a:r>
            <a:br>
              <a:rPr lang="en-US" sz="5600" cap="small">
                <a:solidFill>
                  <a:srgbClr val="F03F2B"/>
                </a:solidFill>
                <a:latin typeface="Cambria" panose="02040503050406030204" pitchFamily="18" charset="0"/>
                <a:ea typeface="Cambria" panose="02040503050406030204" pitchFamily="18" charset="0"/>
              </a:rPr>
            </a:br>
            <a:r>
              <a:rPr lang="en-US" sz="2800">
                <a:solidFill>
                  <a:schemeClr val="tx1"/>
                </a:solidFill>
                <a:latin typeface="Cambria" panose="02040503050406030204" pitchFamily="18" charset="0"/>
                <a:ea typeface="Cambria" panose="02040503050406030204" pitchFamily="18" charset="0"/>
              </a:rPr>
              <a:t>The PPRB OPSCR Rules and Regulations (R&amp;R) govern solicitation of </a:t>
            </a:r>
            <a:br>
              <a:rPr lang="en-US" sz="2800">
                <a:solidFill>
                  <a:schemeClr val="tx1"/>
                </a:solidFill>
                <a:latin typeface="Cambria" panose="02040503050406030204" pitchFamily="18" charset="0"/>
                <a:ea typeface="Cambria" panose="02040503050406030204" pitchFamily="18" charset="0"/>
              </a:rPr>
            </a:br>
            <a:r>
              <a:rPr lang="en-US" sz="2800">
                <a:solidFill>
                  <a:schemeClr val="tx1"/>
                </a:solidFill>
                <a:latin typeface="Cambria" panose="02040503050406030204" pitchFamily="18" charset="0"/>
                <a:ea typeface="Cambria" panose="02040503050406030204" pitchFamily="18" charset="0"/>
              </a:rPr>
              <a:t>personal and professional services.  </a:t>
            </a:r>
            <a:br>
              <a:rPr lang="en-US" sz="2800">
                <a:solidFill>
                  <a:schemeClr val="tx1"/>
                </a:solidFill>
                <a:latin typeface="Cambria" panose="02040503050406030204" pitchFamily="18" charset="0"/>
                <a:ea typeface="Cambria" panose="02040503050406030204" pitchFamily="18" charset="0"/>
              </a:rPr>
            </a:br>
            <a:r>
              <a:rPr lang="en-US" sz="2800">
                <a:solidFill>
                  <a:schemeClr val="tx1"/>
                </a:solidFill>
                <a:latin typeface="Cambria" panose="02040503050406030204" pitchFamily="18" charset="0"/>
                <a:ea typeface="Cambria" panose="02040503050406030204" pitchFamily="18" charset="0"/>
              </a:rPr>
              <a:t>The R&amp;R can be found on the DFA website: </a:t>
            </a:r>
            <a:r>
              <a:rPr lang="en-US" sz="2800">
                <a:solidFill>
                  <a:schemeClr val="accent2"/>
                </a:solidFill>
                <a:latin typeface="Cambria" panose="02040503050406030204" pitchFamily="18" charset="0"/>
                <a:ea typeface="Cambria" panose="02040503050406030204" pitchFamily="18" charset="0"/>
                <a:hlinkClick r:id="rId2"/>
              </a:rPr>
              <a:t>www.dfa.ms.gov</a:t>
            </a:r>
            <a:r>
              <a:rPr lang="en-US" sz="2800">
                <a:solidFill>
                  <a:schemeClr val="tx1"/>
                </a:solidFill>
                <a:latin typeface="Cambria" panose="02040503050406030204" pitchFamily="18" charset="0"/>
                <a:ea typeface="Cambria" panose="02040503050406030204" pitchFamily="18" charset="0"/>
              </a:rPr>
              <a:t>.</a:t>
            </a:r>
            <a:br>
              <a:rPr lang="en-US" sz="3300">
                <a:solidFill>
                  <a:schemeClr val="accent2"/>
                </a:solidFill>
                <a:latin typeface="Cambria" panose="02040503050406030204" pitchFamily="18" charset="0"/>
                <a:ea typeface="Cambria" panose="02040503050406030204" pitchFamily="18" charset="0"/>
              </a:rPr>
            </a:br>
            <a:br>
              <a:rPr lang="en-US" sz="3300">
                <a:solidFill>
                  <a:schemeClr val="accent2"/>
                </a:solidFill>
                <a:latin typeface="Cambria" panose="02040503050406030204" pitchFamily="18" charset="0"/>
                <a:ea typeface="Cambria" panose="02040503050406030204" pitchFamily="18" charset="0"/>
              </a:rPr>
            </a:br>
            <a:br>
              <a:rPr lang="en-US" sz="3300">
                <a:solidFill>
                  <a:schemeClr val="accent2"/>
                </a:solidFill>
                <a:latin typeface="Cambria" panose="02040503050406030204" pitchFamily="18" charset="0"/>
                <a:ea typeface="Cambria" panose="02040503050406030204" pitchFamily="18" charset="0"/>
              </a:rPr>
            </a:br>
            <a:endParaRPr lang="en-US" sz="3300" b="1">
              <a:solidFill>
                <a:schemeClr val="accent3"/>
              </a:solidFill>
              <a:latin typeface="Cambria" panose="02040503050406030204" pitchFamily="18" charset="0"/>
              <a:ea typeface="Cambria" panose="020405030504060302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p:blipFill>
        <p:spPr>
          <a:xfrm>
            <a:off x="500848" y="2497076"/>
            <a:ext cx="4848324" cy="2400877"/>
          </a:xfrm>
          <a:prstGeom prst="rect">
            <a:avLst/>
          </a:prstGeom>
          <a:solidFill>
            <a:srgbClr val="FFFF00"/>
          </a:solidFill>
          <a:ln>
            <a:solidFill>
              <a:srgbClr val="2B3922"/>
            </a:solid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rcRect/>
          <a:stretch/>
        </p:blipFill>
        <p:spPr>
          <a:xfrm>
            <a:off x="451546" y="4371693"/>
            <a:ext cx="4487869" cy="2024530"/>
          </a:xfrm>
          <a:prstGeom prst="rect">
            <a:avLst/>
          </a:prstGeom>
          <a:ln>
            <a:solidFill>
              <a:srgbClr val="2B3922"/>
            </a:solidFill>
          </a:ln>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rcRect/>
          <a:stretch/>
        </p:blipFill>
        <p:spPr>
          <a:xfrm rot="825173">
            <a:off x="5207607" y="3196285"/>
            <a:ext cx="2238549" cy="2687488"/>
          </a:xfrm>
          <a:prstGeom prst="rect">
            <a:avLst/>
          </a:prstGeom>
          <a:ln>
            <a:solidFill>
              <a:srgbClr val="2B3922"/>
            </a:solidFill>
          </a:ln>
        </p:spPr>
      </p:pic>
      <p:sp>
        <p:nvSpPr>
          <p:cNvPr id="11" name="Title 1">
            <a:extLst>
              <a:ext uri="{FF2B5EF4-FFF2-40B4-BE49-F238E27FC236}">
                <a16:creationId xmlns:a16="http://schemas.microsoft.com/office/drawing/2014/main" id="{7A4919D0-F177-4BBA-9A0B-DBA69E2ED764}"/>
              </a:ext>
            </a:extLst>
          </p:cNvPr>
          <p:cNvSpPr txBox="1">
            <a:spLocks/>
          </p:cNvSpPr>
          <p:nvPr/>
        </p:nvSpPr>
        <p:spPr>
          <a:xfrm>
            <a:off x="8332224" y="1954161"/>
            <a:ext cx="3279717" cy="5726596"/>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a:lstStyle>
          <a:p>
            <a:pPr algn="ctr"/>
            <a:br>
              <a:rPr lang="en-US" sz="2200" cap="small">
                <a:solidFill>
                  <a:schemeClr val="accent3"/>
                </a:solidFill>
                <a:latin typeface="Cambria" panose="02040503050406030204" pitchFamily="18" charset="0"/>
                <a:ea typeface="Cambria" panose="02040503050406030204" pitchFamily="18" charset="0"/>
              </a:rPr>
            </a:br>
            <a:r>
              <a:rPr lang="en-US" sz="3300" cap="small">
                <a:solidFill>
                  <a:srgbClr val="F03F2B"/>
                </a:solidFill>
                <a:latin typeface="Cambria" panose="02040503050406030204" pitchFamily="18" charset="0"/>
                <a:ea typeface="Cambria" panose="02040503050406030204" pitchFamily="18" charset="0"/>
              </a:rPr>
              <a:t>Mississippi Code</a:t>
            </a:r>
            <a:br>
              <a:rPr lang="en-US" sz="3300" cap="small">
                <a:solidFill>
                  <a:srgbClr val="F03F2B"/>
                </a:solidFill>
                <a:latin typeface="Cambria" panose="02040503050406030204" pitchFamily="18" charset="0"/>
                <a:ea typeface="Cambria" panose="02040503050406030204" pitchFamily="18" charset="0"/>
              </a:rPr>
            </a:br>
            <a:r>
              <a:rPr lang="en-US" sz="2400">
                <a:solidFill>
                  <a:schemeClr val="tx1"/>
                </a:solidFill>
                <a:latin typeface="Cambria" panose="02040503050406030204" pitchFamily="18" charset="0"/>
                <a:ea typeface="Cambria" panose="02040503050406030204" pitchFamily="18" charset="0"/>
              </a:rPr>
              <a:t>§ 27-104-7 </a:t>
            </a:r>
          </a:p>
          <a:p>
            <a:pPr algn="ctr"/>
            <a:r>
              <a:rPr lang="en-US" sz="2400">
                <a:solidFill>
                  <a:schemeClr val="tx1"/>
                </a:solidFill>
                <a:latin typeface="Cambria" panose="02040503050406030204" pitchFamily="18" charset="0"/>
                <a:ea typeface="Cambria" panose="02040503050406030204" pitchFamily="18" charset="0"/>
              </a:rPr>
              <a:t>PPRB threshold, purview, exemptions</a:t>
            </a:r>
          </a:p>
          <a:p>
            <a:pPr algn="ctr"/>
            <a:endParaRPr lang="en-US" sz="2400">
              <a:solidFill>
                <a:schemeClr val="tx1"/>
              </a:solidFill>
              <a:latin typeface="Cambria" panose="02040503050406030204" pitchFamily="18" charset="0"/>
              <a:ea typeface="Cambria" panose="02040503050406030204" pitchFamily="18" charset="0"/>
            </a:endParaRPr>
          </a:p>
          <a:p>
            <a:pPr algn="ctr"/>
            <a:r>
              <a:rPr lang="en-US" sz="2400">
                <a:solidFill>
                  <a:schemeClr val="tx1"/>
                </a:solidFill>
                <a:latin typeface="Cambria" panose="02040503050406030204" pitchFamily="18" charset="0"/>
                <a:ea typeface="Cambria" panose="02040503050406030204" pitchFamily="18" charset="0"/>
              </a:rPr>
              <a:t>§ 31-7-401 et seq. </a:t>
            </a:r>
          </a:p>
          <a:p>
            <a:pPr algn="ctr"/>
            <a:r>
              <a:rPr lang="en-US" sz="2400">
                <a:solidFill>
                  <a:schemeClr val="tx1"/>
                </a:solidFill>
                <a:latin typeface="Cambria" panose="02040503050406030204" pitchFamily="18" charset="0"/>
                <a:ea typeface="Cambria" panose="02040503050406030204" pitchFamily="18" charset="0"/>
              </a:rPr>
              <a:t>RFP and RFQ solicitations</a:t>
            </a:r>
          </a:p>
          <a:p>
            <a:pPr algn="ctr"/>
            <a:endParaRPr lang="en-US" sz="2400">
              <a:solidFill>
                <a:schemeClr val="tx1"/>
              </a:solidFill>
              <a:latin typeface="Cambria" panose="02040503050406030204" pitchFamily="18" charset="0"/>
              <a:ea typeface="Cambria" panose="02040503050406030204" pitchFamily="18" charset="0"/>
            </a:endParaRPr>
          </a:p>
          <a:p>
            <a:pPr algn="ctr"/>
            <a:r>
              <a:rPr lang="en-US" sz="2400">
                <a:solidFill>
                  <a:schemeClr val="tx1"/>
                </a:solidFill>
                <a:latin typeface="Cambria" panose="02040503050406030204" pitchFamily="18" charset="0"/>
                <a:ea typeface="Cambria" panose="02040503050406030204" pitchFamily="18" charset="0"/>
              </a:rPr>
              <a:t>§ 25-9-120 </a:t>
            </a:r>
          </a:p>
          <a:p>
            <a:pPr algn="ctr"/>
            <a:r>
              <a:rPr lang="en-US" sz="2400">
                <a:solidFill>
                  <a:schemeClr val="tx1"/>
                </a:solidFill>
                <a:latin typeface="Cambria" panose="02040503050406030204" pitchFamily="18" charset="0"/>
                <a:ea typeface="Cambria" panose="02040503050406030204" pitchFamily="18" charset="0"/>
              </a:rPr>
              <a:t>PSCRB to PPRB</a:t>
            </a:r>
          </a:p>
          <a:p>
            <a:pPr algn="ctr"/>
            <a:r>
              <a:rPr lang="en-US" sz="2400">
                <a:solidFill>
                  <a:schemeClr val="tx1"/>
                </a:solidFill>
                <a:latin typeface="Cambria" panose="02040503050406030204" pitchFamily="18" charset="0"/>
                <a:ea typeface="Cambria" panose="02040503050406030204" pitchFamily="18" charset="0"/>
              </a:rPr>
              <a:t>effective January 1, 2018</a:t>
            </a:r>
          </a:p>
          <a:p>
            <a:pPr algn="ctr"/>
            <a:br>
              <a:rPr lang="en-US" sz="3300">
                <a:solidFill>
                  <a:schemeClr val="accent2"/>
                </a:solidFill>
                <a:latin typeface="Cambria" panose="02040503050406030204" pitchFamily="18" charset="0"/>
                <a:ea typeface="Cambria" panose="02040503050406030204" pitchFamily="18" charset="0"/>
              </a:rPr>
            </a:br>
            <a:br>
              <a:rPr lang="en-US" sz="3300">
                <a:solidFill>
                  <a:schemeClr val="accent2"/>
                </a:solidFill>
                <a:latin typeface="Cambria" panose="02040503050406030204" pitchFamily="18" charset="0"/>
                <a:ea typeface="Cambria" panose="02040503050406030204" pitchFamily="18" charset="0"/>
              </a:rPr>
            </a:br>
            <a:br>
              <a:rPr lang="en-US" sz="3300">
                <a:solidFill>
                  <a:schemeClr val="accent2"/>
                </a:solidFill>
                <a:latin typeface="Cambria" panose="02040503050406030204" pitchFamily="18" charset="0"/>
                <a:ea typeface="Cambria" panose="02040503050406030204" pitchFamily="18" charset="0"/>
              </a:rPr>
            </a:br>
            <a:endParaRPr lang="en-US" sz="3300" b="1">
              <a:solidFill>
                <a:schemeClr val="accent3"/>
              </a:solidFill>
              <a:latin typeface="Cambria" panose="02040503050406030204" pitchFamily="18" charset="0"/>
              <a:ea typeface="Cambria" panose="02040503050406030204" pitchFamily="18" charset="0"/>
            </a:endParaRPr>
          </a:p>
        </p:txBody>
      </p:sp>
      <p:sp>
        <p:nvSpPr>
          <p:cNvPr id="10" name="Arrow: Down 9">
            <a:extLst>
              <a:ext uri="{FF2B5EF4-FFF2-40B4-BE49-F238E27FC236}">
                <a16:creationId xmlns:a16="http://schemas.microsoft.com/office/drawing/2014/main" id="{9743166B-C879-792D-C940-38736BE2441A}"/>
              </a:ext>
            </a:extLst>
          </p:cNvPr>
          <p:cNvSpPr/>
          <p:nvPr/>
        </p:nvSpPr>
        <p:spPr>
          <a:xfrm>
            <a:off x="4569699" y="2363434"/>
            <a:ext cx="170677" cy="267284"/>
          </a:xfrm>
          <a:prstGeom prst="down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9235751A-CA9C-684D-76F2-1518252BCC48}"/>
              </a:ext>
            </a:extLst>
          </p:cNvPr>
          <p:cNvSpPr/>
          <p:nvPr/>
        </p:nvSpPr>
        <p:spPr>
          <a:xfrm>
            <a:off x="3778181" y="4216680"/>
            <a:ext cx="297298" cy="155013"/>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5B1A69F0-5B1F-3ABA-5597-C06CCBFDCBEC}"/>
              </a:ext>
            </a:extLst>
          </p:cNvPr>
          <p:cNvSpPr/>
          <p:nvPr/>
        </p:nvSpPr>
        <p:spPr>
          <a:xfrm>
            <a:off x="3104940" y="5351929"/>
            <a:ext cx="356046" cy="144519"/>
          </a:xfrm>
          <a:prstGeom prst="rightArrow">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5341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5234516" y="5305075"/>
            <a:ext cx="1920240" cy="1097280"/>
          </a:xfrm>
          <a:prstGeom prst="roundRect">
            <a:avLst/>
          </a:prstGeom>
          <a:solidFill>
            <a:srgbClr val="348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Issue Solicitation and Receive Responses</a:t>
            </a:r>
          </a:p>
        </p:txBody>
      </p:sp>
      <p:sp>
        <p:nvSpPr>
          <p:cNvPr id="8" name="Rounded Rectangle 7"/>
          <p:cNvSpPr/>
          <p:nvPr/>
        </p:nvSpPr>
        <p:spPr>
          <a:xfrm>
            <a:off x="5094395" y="1289685"/>
            <a:ext cx="1920240" cy="1097280"/>
          </a:xfrm>
          <a:prstGeom prst="roundRect">
            <a:avLst/>
          </a:prstGeom>
          <a:solidFill>
            <a:srgbClr val="348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Need Identified</a:t>
            </a:r>
          </a:p>
        </p:txBody>
      </p:sp>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533400" y="895350"/>
            <a:ext cx="11525250" cy="209550"/>
          </a:xfrm>
        </p:spPr>
        <p:txBody>
          <a:bodyPr>
            <a:normAutofit fontScale="90000"/>
          </a:bodyPr>
          <a:lstStyle/>
          <a:p>
            <a:pPr algn="ctr"/>
            <a:r>
              <a:rPr lang="en-US" sz="5600" cap="small">
                <a:solidFill>
                  <a:schemeClr val="accent3"/>
                </a:solidFill>
                <a:latin typeface="Cambria" panose="02040503050406030204" pitchFamily="18" charset="0"/>
                <a:ea typeface="Cambria" panose="02040503050406030204" pitchFamily="18" charset="0"/>
              </a:rPr>
              <a:t>Procurement Cycle for Services</a:t>
            </a:r>
            <a:br>
              <a:rPr lang="en-US" sz="6000" cap="small">
                <a:solidFill>
                  <a:schemeClr val="accent3"/>
                </a:solidFill>
                <a:latin typeface="Cambria" panose="02040503050406030204" pitchFamily="18" charset="0"/>
                <a:ea typeface="Cambria" panose="02040503050406030204" pitchFamily="18" charset="0"/>
              </a:rPr>
            </a:br>
            <a:endParaRPr lang="en-US" b="1">
              <a:solidFill>
                <a:schemeClr val="accent3"/>
              </a:solidFill>
              <a:latin typeface="Cambria" panose="02040503050406030204" pitchFamily="18" charset="0"/>
              <a:ea typeface="Cambria" panose="02040503050406030204" pitchFamily="18" charset="0"/>
            </a:endParaRPr>
          </a:p>
        </p:txBody>
      </p:sp>
      <p:sp>
        <p:nvSpPr>
          <p:cNvPr id="6" name="Curved Left Arrow 5"/>
          <p:cNvSpPr/>
          <p:nvPr/>
        </p:nvSpPr>
        <p:spPr>
          <a:xfrm flipH="1" flipV="1">
            <a:off x="2783681" y="1238250"/>
            <a:ext cx="2438400" cy="4895850"/>
          </a:xfrm>
          <a:prstGeom prst="curvedLeftArrow">
            <a:avLst/>
          </a:prstGeom>
          <a:solidFill>
            <a:srgbClr val="F03F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3F2B"/>
              </a:solidFill>
            </a:endParaRPr>
          </a:p>
        </p:txBody>
      </p:sp>
      <p:sp>
        <p:nvSpPr>
          <p:cNvPr id="7" name="Curved Left Arrow 6"/>
          <p:cNvSpPr/>
          <p:nvPr/>
        </p:nvSpPr>
        <p:spPr>
          <a:xfrm>
            <a:off x="7027070" y="1581150"/>
            <a:ext cx="2438400" cy="4895850"/>
          </a:xfrm>
          <a:prstGeom prst="curvedLeftArrow">
            <a:avLst/>
          </a:prstGeom>
          <a:solidFill>
            <a:srgbClr val="F03F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3F2B"/>
              </a:solidFill>
            </a:endParaRPr>
          </a:p>
        </p:txBody>
      </p:sp>
      <p:sp>
        <p:nvSpPr>
          <p:cNvPr id="9" name="Rounded Rectangle 8"/>
          <p:cNvSpPr/>
          <p:nvPr/>
        </p:nvSpPr>
        <p:spPr>
          <a:xfrm>
            <a:off x="7557665" y="1790700"/>
            <a:ext cx="1920240" cy="1097280"/>
          </a:xfrm>
          <a:prstGeom prst="roundRect">
            <a:avLst/>
          </a:prstGeom>
          <a:solidFill>
            <a:srgbClr val="348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Determine Purview</a:t>
            </a:r>
          </a:p>
        </p:txBody>
      </p:sp>
      <p:sp>
        <p:nvSpPr>
          <p:cNvPr id="10" name="Rounded Rectangle 9"/>
          <p:cNvSpPr/>
          <p:nvPr/>
        </p:nvSpPr>
        <p:spPr>
          <a:xfrm>
            <a:off x="9024939" y="3137535"/>
            <a:ext cx="1920240" cy="1097280"/>
          </a:xfrm>
          <a:prstGeom prst="roundRect">
            <a:avLst/>
          </a:prstGeom>
          <a:solidFill>
            <a:srgbClr val="348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Procurement </a:t>
            </a:r>
          </a:p>
          <a:p>
            <a:pPr algn="ctr"/>
            <a:r>
              <a:rPr lang="en-US" sz="1600"/>
              <a:t>Method Chosen</a:t>
            </a:r>
          </a:p>
        </p:txBody>
      </p:sp>
      <p:sp>
        <p:nvSpPr>
          <p:cNvPr id="11" name="Rounded Rectangle 10"/>
          <p:cNvSpPr/>
          <p:nvPr/>
        </p:nvSpPr>
        <p:spPr>
          <a:xfrm>
            <a:off x="7687825" y="4686300"/>
            <a:ext cx="1920240" cy="1097280"/>
          </a:xfrm>
          <a:prstGeom prst="roundRect">
            <a:avLst/>
          </a:prstGeom>
          <a:solidFill>
            <a:srgbClr val="348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Prepare Solicitation with SMEs</a:t>
            </a:r>
          </a:p>
        </p:txBody>
      </p:sp>
      <p:sp>
        <p:nvSpPr>
          <p:cNvPr id="13" name="Rounded Rectangle 12"/>
          <p:cNvSpPr/>
          <p:nvPr/>
        </p:nvSpPr>
        <p:spPr>
          <a:xfrm>
            <a:off x="1303972" y="3238500"/>
            <a:ext cx="1920240" cy="1097280"/>
          </a:xfrm>
          <a:prstGeom prst="roundRect">
            <a:avLst/>
          </a:prstGeom>
          <a:solidFill>
            <a:srgbClr val="348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Board Approval and Contract Execution</a:t>
            </a:r>
          </a:p>
        </p:txBody>
      </p:sp>
      <p:sp>
        <p:nvSpPr>
          <p:cNvPr id="14" name="Rounded Rectangle 13"/>
          <p:cNvSpPr/>
          <p:nvPr/>
        </p:nvSpPr>
        <p:spPr>
          <a:xfrm>
            <a:off x="2629797" y="4686300"/>
            <a:ext cx="1920240" cy="1097280"/>
          </a:xfrm>
          <a:prstGeom prst="roundRect">
            <a:avLst/>
          </a:prstGeom>
          <a:solidFill>
            <a:srgbClr val="348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Evaluation and Contract Award</a:t>
            </a:r>
          </a:p>
        </p:txBody>
      </p:sp>
      <p:sp>
        <p:nvSpPr>
          <p:cNvPr id="15" name="Rounded Rectangle 14"/>
          <p:cNvSpPr/>
          <p:nvPr/>
        </p:nvSpPr>
        <p:spPr>
          <a:xfrm>
            <a:off x="2629797" y="1790700"/>
            <a:ext cx="1920240" cy="1097280"/>
          </a:xfrm>
          <a:prstGeom prst="roundRect">
            <a:avLst/>
          </a:prstGeom>
          <a:solidFill>
            <a:srgbClr val="348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Implementation and Contract Administration</a:t>
            </a:r>
          </a:p>
        </p:txBody>
      </p:sp>
    </p:spTree>
    <p:extLst>
      <p:ext uri="{BB962C8B-B14F-4D97-AF65-F5344CB8AC3E}">
        <p14:creationId xmlns:p14="http://schemas.microsoft.com/office/powerpoint/2010/main" val="115891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9" grpId="0" animBg="1"/>
      <p:bldP spid="10" grpId="0" animBg="1"/>
      <p:bldP spid="11" grpId="0" animBg="1"/>
      <p:bldP spid="13" grpId="0" animBg="1"/>
      <p:bldP spid="14"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219919" y="-1921397"/>
            <a:ext cx="11736729" cy="8596517"/>
          </a:xfrm>
        </p:spPr>
        <p:txBody>
          <a:bodyPr>
            <a:normAutofit/>
          </a:bodyPr>
          <a:lstStyle/>
          <a:p>
            <a:pPr algn="ctr"/>
            <a:r>
              <a:rPr lang="en-US" sz="6000" cap="small">
                <a:solidFill>
                  <a:schemeClr val="accent3"/>
                </a:solidFill>
                <a:latin typeface="Cambria" panose="02040503050406030204" pitchFamily="18" charset="0"/>
                <a:ea typeface="Cambria" panose="02040503050406030204" pitchFamily="18" charset="0"/>
              </a:rPr>
              <a:t>How Can My Agency </a:t>
            </a:r>
            <a:br>
              <a:rPr lang="en-US" sz="6000" cap="small">
                <a:solidFill>
                  <a:schemeClr val="accent3"/>
                </a:solidFill>
                <a:latin typeface="Cambria" panose="02040503050406030204" pitchFamily="18" charset="0"/>
                <a:ea typeface="Cambria" panose="02040503050406030204" pitchFamily="18" charset="0"/>
              </a:rPr>
            </a:br>
            <a:r>
              <a:rPr lang="en-US" sz="6000" cap="small">
                <a:solidFill>
                  <a:schemeClr val="accent3"/>
                </a:solidFill>
                <a:latin typeface="Cambria" panose="02040503050406030204" pitchFamily="18" charset="0"/>
                <a:ea typeface="Cambria" panose="02040503050406030204" pitchFamily="18" charset="0"/>
              </a:rPr>
              <a:t>Procure a Needed Service?</a:t>
            </a:r>
            <a:br>
              <a:rPr lang="en-US" cap="small">
                <a:solidFill>
                  <a:schemeClr val="accent3"/>
                </a:solidFill>
                <a:latin typeface="Cambria" panose="02040503050406030204" pitchFamily="18" charset="0"/>
                <a:ea typeface="Cambria" panose="02040503050406030204" pitchFamily="18" charset="0"/>
              </a:rPr>
            </a:br>
            <a:br>
              <a:rPr lang="en-US" sz="3000">
                <a:solidFill>
                  <a:schemeClr val="accent2"/>
                </a:solidFill>
                <a:latin typeface="Cambria" panose="02040503050406030204" pitchFamily="18" charset="0"/>
                <a:ea typeface="Cambria" panose="02040503050406030204" pitchFamily="18" charset="0"/>
              </a:rPr>
            </a:br>
            <a:br>
              <a:rPr lang="en-US" b="1">
                <a:solidFill>
                  <a:schemeClr val="accent3"/>
                </a:solidFill>
                <a:latin typeface="Cambria" panose="02040503050406030204" pitchFamily="18" charset="0"/>
                <a:ea typeface="Cambria" panose="02040503050406030204" pitchFamily="18" charset="0"/>
              </a:rPr>
            </a:br>
            <a:endParaRPr lang="en-US" b="1">
              <a:solidFill>
                <a:schemeClr val="accent3"/>
              </a:solidFill>
              <a:latin typeface="Cambria" panose="02040503050406030204" pitchFamily="18" charset="0"/>
              <a:ea typeface="Cambria" panose="020405030504060302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906030504"/>
              </p:ext>
            </p:extLst>
          </p:nvPr>
        </p:nvGraphicFramePr>
        <p:xfrm>
          <a:off x="694481" y="2685327"/>
          <a:ext cx="11088546" cy="2992142"/>
        </p:xfrm>
        <a:graphic>
          <a:graphicData uri="http://schemas.openxmlformats.org/drawingml/2006/table">
            <a:tbl>
              <a:tblPr firstRow="1" bandRow="1">
                <a:tableStyleId>{5C22544A-7EE6-4342-B048-85BDC9FD1C3A}</a:tableStyleId>
              </a:tblPr>
              <a:tblGrid>
                <a:gridCol w="5781715">
                  <a:extLst>
                    <a:ext uri="{9D8B030D-6E8A-4147-A177-3AD203B41FA5}">
                      <a16:colId xmlns:a16="http://schemas.microsoft.com/office/drawing/2014/main" val="1509879698"/>
                    </a:ext>
                  </a:extLst>
                </a:gridCol>
                <a:gridCol w="5306831">
                  <a:extLst>
                    <a:ext uri="{9D8B030D-6E8A-4147-A177-3AD203B41FA5}">
                      <a16:colId xmlns:a16="http://schemas.microsoft.com/office/drawing/2014/main" val="193755581"/>
                    </a:ext>
                  </a:extLst>
                </a:gridCol>
              </a:tblGrid>
              <a:tr h="2992142">
                <a:tc>
                  <a:txBody>
                    <a:bodyPr/>
                    <a:lstStyle/>
                    <a:p>
                      <a:pPr algn="l"/>
                      <a:r>
                        <a:rPr lang="en-US" sz="2800" b="0">
                          <a:solidFill>
                            <a:schemeClr val="tx1"/>
                          </a:solidFill>
                          <a:latin typeface="Cambria" panose="02040503050406030204" pitchFamily="18" charset="0"/>
                          <a:ea typeface="Cambria" panose="02040503050406030204" pitchFamily="18" charset="0"/>
                        </a:rPr>
                        <a:t>1. Invitations for Bids</a:t>
                      </a:r>
                      <a:br>
                        <a:rPr lang="en-US" sz="2800" b="0">
                          <a:solidFill>
                            <a:schemeClr val="tx1"/>
                          </a:solidFill>
                          <a:latin typeface="Cambria" panose="02040503050406030204" pitchFamily="18" charset="0"/>
                          <a:ea typeface="Cambria" panose="02040503050406030204" pitchFamily="18" charset="0"/>
                        </a:rPr>
                      </a:br>
                      <a:r>
                        <a:rPr lang="en-US" sz="2800" b="0">
                          <a:solidFill>
                            <a:schemeClr val="tx1"/>
                          </a:solidFill>
                          <a:latin typeface="Cambria" panose="02040503050406030204" pitchFamily="18" charset="0"/>
                          <a:ea typeface="Cambria" panose="02040503050406030204" pitchFamily="18" charset="0"/>
                        </a:rPr>
                        <a:t>2. Requests for Proposals</a:t>
                      </a:r>
                      <a:r>
                        <a:rPr lang="en-US" sz="2800" b="0">
                          <a:solidFill>
                            <a:srgbClr val="F03F2B"/>
                          </a:solidFill>
                          <a:latin typeface="Cambria" panose="02040503050406030204" pitchFamily="18" charset="0"/>
                          <a:ea typeface="Cambria" panose="02040503050406030204" pitchFamily="18" charset="0"/>
                        </a:rPr>
                        <a:t>*</a:t>
                      </a:r>
                      <a:br>
                        <a:rPr lang="en-US" sz="2800" b="0">
                          <a:solidFill>
                            <a:schemeClr val="tx1"/>
                          </a:solidFill>
                          <a:latin typeface="Cambria" panose="02040503050406030204" pitchFamily="18" charset="0"/>
                          <a:ea typeface="Cambria" panose="02040503050406030204" pitchFamily="18" charset="0"/>
                        </a:rPr>
                      </a:br>
                      <a:r>
                        <a:rPr lang="en-US" sz="2800" b="0">
                          <a:solidFill>
                            <a:schemeClr val="tx1"/>
                          </a:solidFill>
                          <a:latin typeface="Cambria" panose="02040503050406030204" pitchFamily="18" charset="0"/>
                          <a:ea typeface="Cambria" panose="02040503050406030204" pitchFamily="18" charset="0"/>
                        </a:rPr>
                        <a:t>3. Requests for Qualifications</a:t>
                      </a:r>
                      <a:r>
                        <a:rPr lang="en-US" sz="2800" b="0">
                          <a:solidFill>
                            <a:srgbClr val="F03F2B"/>
                          </a:solidFill>
                          <a:latin typeface="Cambria" panose="02040503050406030204" pitchFamily="18" charset="0"/>
                          <a:ea typeface="Cambria" panose="02040503050406030204" pitchFamily="18" charset="0"/>
                        </a:rPr>
                        <a:t>*</a:t>
                      </a:r>
                      <a:br>
                        <a:rPr lang="en-US" sz="2800" b="0">
                          <a:solidFill>
                            <a:schemeClr val="tx1"/>
                          </a:solidFill>
                          <a:latin typeface="Cambria" panose="02040503050406030204" pitchFamily="18" charset="0"/>
                          <a:ea typeface="Cambria" panose="02040503050406030204" pitchFamily="18" charset="0"/>
                        </a:rPr>
                      </a:br>
                      <a:r>
                        <a:rPr lang="en-US" sz="2800" b="0">
                          <a:solidFill>
                            <a:schemeClr val="tx1"/>
                          </a:solidFill>
                          <a:latin typeface="Cambria" panose="02040503050406030204" pitchFamily="18" charset="0"/>
                          <a:ea typeface="Cambria" panose="02040503050406030204" pitchFamily="18" charset="0"/>
                        </a:rPr>
                        <a:t>4. Requests for Applications</a:t>
                      </a:r>
                      <a:br>
                        <a:rPr lang="en-US" sz="2800" b="0">
                          <a:solidFill>
                            <a:schemeClr val="tx1"/>
                          </a:solidFill>
                          <a:latin typeface="Cambria" panose="02040503050406030204" pitchFamily="18" charset="0"/>
                          <a:ea typeface="Cambria" panose="02040503050406030204" pitchFamily="18" charset="0"/>
                        </a:rPr>
                      </a:br>
                      <a:r>
                        <a:rPr lang="en-US" sz="2800" b="0">
                          <a:solidFill>
                            <a:schemeClr val="tx1"/>
                          </a:solidFill>
                          <a:latin typeface="Cambria" panose="02040503050406030204" pitchFamily="18" charset="0"/>
                          <a:ea typeface="Cambria" panose="02040503050406030204" pitchFamily="18" charset="0"/>
                        </a:rPr>
                        <a:t>5. Small Purchases</a:t>
                      </a:r>
                      <a:br>
                        <a:rPr lang="en-US" sz="2800" b="0">
                          <a:solidFill>
                            <a:schemeClr val="tx1"/>
                          </a:solidFill>
                          <a:latin typeface="Cambria" panose="02040503050406030204" pitchFamily="18" charset="0"/>
                          <a:ea typeface="Cambria" panose="02040503050406030204" pitchFamily="18" charset="0"/>
                        </a:rPr>
                      </a:br>
                      <a:r>
                        <a:rPr lang="en-US" sz="2800" b="0">
                          <a:solidFill>
                            <a:schemeClr val="tx1"/>
                          </a:solidFill>
                          <a:latin typeface="Cambria" panose="02040503050406030204" pitchFamily="18" charset="0"/>
                          <a:ea typeface="Cambria" panose="02040503050406030204" pitchFamily="18" charset="0"/>
                        </a:rPr>
                        <a:t>6. Sole Source Procurement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US" sz="2800" b="0">
                          <a:solidFill>
                            <a:schemeClr val="tx1"/>
                          </a:solidFill>
                          <a:latin typeface="Cambria" panose="02040503050406030204" pitchFamily="18" charset="0"/>
                          <a:ea typeface="Cambria" panose="02040503050406030204" pitchFamily="18" charset="0"/>
                        </a:rPr>
                        <a:t>7. Emergency Procurement</a:t>
                      </a:r>
                      <a:br>
                        <a:rPr lang="en-US" sz="2800" b="0">
                          <a:solidFill>
                            <a:schemeClr val="tx1"/>
                          </a:solidFill>
                          <a:latin typeface="Cambria" panose="02040503050406030204" pitchFamily="18" charset="0"/>
                          <a:ea typeface="Cambria" panose="02040503050406030204" pitchFamily="18" charset="0"/>
                        </a:rPr>
                      </a:br>
                      <a:r>
                        <a:rPr lang="en-US" sz="2800" b="0">
                          <a:solidFill>
                            <a:schemeClr val="tx1"/>
                          </a:solidFill>
                          <a:latin typeface="Cambria" panose="02040503050406030204" pitchFamily="18" charset="0"/>
                          <a:ea typeface="Cambria" panose="02040503050406030204" pitchFamily="18" charset="0"/>
                        </a:rPr>
                        <a:t>8. Exigent Circumstances</a:t>
                      </a:r>
                    </a:p>
                    <a:p>
                      <a:pPr algn="l"/>
                      <a:r>
                        <a:rPr lang="en-US" sz="2800" b="0">
                          <a:solidFill>
                            <a:schemeClr val="tx1"/>
                          </a:solidFill>
                          <a:latin typeface="Cambria" panose="02040503050406030204" pitchFamily="18" charset="0"/>
                          <a:ea typeface="Cambria" panose="02040503050406030204" pitchFamily="18" charset="0"/>
                        </a:rPr>
                        <a:t>9. PVLs/Cooperatives</a:t>
                      </a:r>
                      <a:br>
                        <a:rPr lang="en-US" sz="2800" b="0">
                          <a:solidFill>
                            <a:schemeClr val="tx1"/>
                          </a:solidFill>
                          <a:latin typeface="Cambria" panose="02040503050406030204" pitchFamily="18" charset="0"/>
                          <a:ea typeface="Cambria" panose="02040503050406030204" pitchFamily="18" charset="0"/>
                        </a:rPr>
                      </a:br>
                      <a:r>
                        <a:rPr lang="en-US" sz="2800" b="0">
                          <a:solidFill>
                            <a:schemeClr val="tx1"/>
                          </a:solidFill>
                          <a:latin typeface="Cambria" panose="02040503050406030204" pitchFamily="18" charset="0"/>
                          <a:ea typeface="Cambria" panose="02040503050406030204" pitchFamily="18" charset="0"/>
                        </a:rPr>
                        <a:t>10. Statutory Exemptions</a:t>
                      </a:r>
                      <a:br>
                        <a:rPr lang="en-US" sz="2800" b="0">
                          <a:solidFill>
                            <a:schemeClr val="tx1"/>
                          </a:solidFill>
                          <a:latin typeface="Cambria" panose="02040503050406030204" pitchFamily="18" charset="0"/>
                          <a:ea typeface="Cambria" panose="02040503050406030204" pitchFamily="18" charset="0"/>
                        </a:rPr>
                      </a:br>
                      <a:r>
                        <a:rPr lang="en-US" sz="2800" b="0">
                          <a:solidFill>
                            <a:schemeClr val="tx1"/>
                          </a:solidFill>
                          <a:latin typeface="Cambria" panose="02040503050406030204" pitchFamily="18" charset="0"/>
                          <a:ea typeface="Cambria" panose="02040503050406030204" pitchFamily="18" charset="0"/>
                        </a:rPr>
                        <a:t>11. Government-to-Government</a:t>
                      </a:r>
                      <a:br>
                        <a:rPr lang="en-US" sz="2800" b="0">
                          <a:solidFill>
                            <a:schemeClr val="tx1"/>
                          </a:solidFill>
                          <a:latin typeface="Cambria" panose="02040503050406030204" pitchFamily="18" charset="0"/>
                          <a:ea typeface="Cambria" panose="02040503050406030204" pitchFamily="18" charset="0"/>
                        </a:rPr>
                      </a:br>
                      <a:r>
                        <a:rPr lang="en-US" sz="2800" b="0">
                          <a:solidFill>
                            <a:schemeClr val="tx1"/>
                          </a:solidFill>
                          <a:latin typeface="Cambria" panose="02040503050406030204" pitchFamily="18" charset="0"/>
                          <a:ea typeface="Cambria" panose="02040503050406030204" pitchFamily="18" charset="0"/>
                        </a:rPr>
                        <a:t>12. No Cost Contracts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29176276"/>
                  </a:ext>
                </a:extLst>
              </a:tr>
            </a:tbl>
          </a:graphicData>
        </a:graphic>
      </p:graphicFrame>
      <p:sp>
        <p:nvSpPr>
          <p:cNvPr id="4" name="TextBox 3"/>
          <p:cNvSpPr txBox="1"/>
          <p:nvPr/>
        </p:nvSpPr>
        <p:spPr>
          <a:xfrm>
            <a:off x="382137" y="5677469"/>
            <a:ext cx="11400890" cy="461665"/>
          </a:xfrm>
          <a:prstGeom prst="rect">
            <a:avLst/>
          </a:prstGeom>
          <a:noFill/>
        </p:spPr>
        <p:txBody>
          <a:bodyPr wrap="square" rtlCol="0">
            <a:spAutoFit/>
          </a:bodyPr>
          <a:lstStyle/>
          <a:p>
            <a:pPr algn="ctr"/>
            <a:r>
              <a:rPr lang="en-US" sz="2400">
                <a:solidFill>
                  <a:schemeClr val="accent2"/>
                </a:solidFill>
                <a:latin typeface="Cambria" panose="02040503050406030204" pitchFamily="18" charset="0"/>
                <a:ea typeface="Cambria" panose="02040503050406030204" pitchFamily="18" charset="0"/>
              </a:rPr>
              <a:t>*RFP and RFQ require prior approval from PPRB.</a:t>
            </a:r>
          </a:p>
        </p:txBody>
      </p:sp>
    </p:spTree>
    <p:extLst>
      <p:ext uri="{BB962C8B-B14F-4D97-AF65-F5344CB8AC3E}">
        <p14:creationId xmlns:p14="http://schemas.microsoft.com/office/powerpoint/2010/main" val="380434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785" y="203200"/>
            <a:ext cx="11450472" cy="6265839"/>
          </a:xfrm>
        </p:spPr>
        <p:txBody>
          <a:bodyPr>
            <a:noAutofit/>
          </a:bodyPr>
          <a:lstStyle/>
          <a:p>
            <a:pPr algn="ctr"/>
            <a:r>
              <a:rPr lang="en-US" sz="7000" cap="small">
                <a:solidFill>
                  <a:schemeClr val="tx1"/>
                </a:solidFill>
                <a:latin typeface="Cambria" panose="02040503050406030204" pitchFamily="18" charset="0"/>
                <a:ea typeface="Cambria" panose="02040503050406030204" pitchFamily="18" charset="0"/>
              </a:rPr>
              <a:t>Invitation for Bids</a:t>
            </a:r>
            <a:br>
              <a:rPr lang="en-US" sz="7000" cap="small">
                <a:solidFill>
                  <a:schemeClr val="tx1"/>
                </a:solidFill>
                <a:latin typeface="Cambria" panose="02040503050406030204" pitchFamily="18" charset="0"/>
                <a:ea typeface="Cambria" panose="02040503050406030204" pitchFamily="18" charset="0"/>
              </a:rPr>
            </a:br>
            <a:r>
              <a:rPr lang="en-US" sz="7000" cap="small">
                <a:solidFill>
                  <a:schemeClr val="tx1"/>
                </a:solidFill>
                <a:latin typeface="Cambria" panose="02040503050406030204" pitchFamily="18" charset="0"/>
                <a:ea typeface="Cambria" panose="02040503050406030204" pitchFamily="18" charset="0"/>
              </a:rPr>
              <a:t>R&amp;R Chapter 5</a:t>
            </a:r>
          </a:p>
        </p:txBody>
      </p:sp>
    </p:spTree>
    <p:extLst>
      <p:ext uri="{BB962C8B-B14F-4D97-AF65-F5344CB8AC3E}">
        <p14:creationId xmlns:p14="http://schemas.microsoft.com/office/powerpoint/2010/main" val="3113356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237744" y="256032"/>
            <a:ext cx="11695176" cy="6281928"/>
          </a:xfrm>
        </p:spPr>
        <p:txBody>
          <a:bodyPr>
            <a:normAutofit/>
          </a:bodyPr>
          <a:lstStyle/>
          <a:p>
            <a:pPr algn="ctr"/>
            <a:r>
              <a:rPr lang="en-US" sz="5600" cap="small">
                <a:solidFill>
                  <a:schemeClr val="accent3"/>
                </a:solidFill>
                <a:latin typeface="Cambria" panose="02040503050406030204" pitchFamily="18" charset="0"/>
                <a:ea typeface="Cambria" panose="02040503050406030204" pitchFamily="18" charset="0"/>
              </a:rPr>
              <a:t>What is OPSCR?</a:t>
            </a:r>
            <a:br>
              <a:rPr lang="en-US" cap="small">
                <a:solidFill>
                  <a:schemeClr val="accent3"/>
                </a:solidFill>
                <a:latin typeface="Cambria" panose="02040503050406030204" pitchFamily="18" charset="0"/>
                <a:ea typeface="Cambria" panose="02040503050406030204" pitchFamily="18" charset="0"/>
              </a:rPr>
            </a:br>
            <a:br>
              <a:rPr lang="en-US" sz="3000">
                <a:solidFill>
                  <a:schemeClr val="accent2"/>
                </a:solidFill>
                <a:latin typeface="Cambria" panose="02040503050406030204" pitchFamily="18" charset="0"/>
                <a:ea typeface="Cambria" panose="02040503050406030204" pitchFamily="18" charset="0"/>
              </a:rPr>
            </a:br>
            <a:r>
              <a:rPr lang="en-US" sz="3300">
                <a:solidFill>
                  <a:schemeClr val="tx1"/>
                </a:solidFill>
                <a:latin typeface="Cambria" panose="02040503050406030204" pitchFamily="18" charset="0"/>
                <a:ea typeface="Cambria" panose="02040503050406030204" pitchFamily="18" charset="0"/>
              </a:rPr>
              <a:t>The Office of Personal Service Contract Review  </a:t>
            </a:r>
            <a:br>
              <a:rPr lang="en-US" sz="3300">
                <a:solidFill>
                  <a:schemeClr val="tx1"/>
                </a:solidFill>
                <a:latin typeface="Cambria" panose="02040503050406030204" pitchFamily="18" charset="0"/>
                <a:ea typeface="Cambria" panose="02040503050406030204" pitchFamily="18" charset="0"/>
              </a:rPr>
            </a:br>
            <a:r>
              <a:rPr lang="en-US" sz="3300">
                <a:solidFill>
                  <a:schemeClr val="tx1"/>
                </a:solidFill>
                <a:latin typeface="Cambria" panose="02040503050406030204" pitchFamily="18" charset="0"/>
                <a:ea typeface="Cambria" panose="02040503050406030204" pitchFamily="18" charset="0"/>
              </a:rPr>
              <a:t>is an office at the Mississippi Department of Finance and Administration.  OPSCR serves as staff to the PPRB for </a:t>
            </a:r>
            <a:br>
              <a:rPr lang="en-US" sz="3300">
                <a:solidFill>
                  <a:schemeClr val="tx1"/>
                </a:solidFill>
                <a:latin typeface="Cambria" panose="02040503050406030204" pitchFamily="18" charset="0"/>
                <a:ea typeface="Cambria" panose="02040503050406030204" pitchFamily="18" charset="0"/>
              </a:rPr>
            </a:br>
            <a:r>
              <a:rPr lang="en-US" sz="3300">
                <a:solidFill>
                  <a:schemeClr val="tx1"/>
                </a:solidFill>
                <a:latin typeface="Cambria" panose="02040503050406030204" pitchFamily="18" charset="0"/>
                <a:ea typeface="Cambria" panose="02040503050406030204" pitchFamily="18" charset="0"/>
              </a:rPr>
              <a:t>oversight of procurement and contracts for </a:t>
            </a:r>
            <a:br>
              <a:rPr lang="en-US" sz="3300">
                <a:solidFill>
                  <a:schemeClr val="tx1"/>
                </a:solidFill>
                <a:latin typeface="Cambria" panose="02040503050406030204" pitchFamily="18" charset="0"/>
                <a:ea typeface="Cambria" panose="02040503050406030204" pitchFamily="18" charset="0"/>
              </a:rPr>
            </a:br>
            <a:r>
              <a:rPr lang="en-US" sz="3300">
                <a:solidFill>
                  <a:schemeClr val="accent2"/>
                </a:solidFill>
                <a:uFill>
                  <a:solidFill>
                    <a:srgbClr val="FF0000"/>
                  </a:solidFill>
                </a:uFill>
                <a:latin typeface="Cambria" panose="02040503050406030204" pitchFamily="18" charset="0"/>
                <a:ea typeface="Cambria" panose="02040503050406030204" pitchFamily="18" charset="0"/>
              </a:rPr>
              <a:t>personal and professional services</a:t>
            </a:r>
            <a:r>
              <a:rPr lang="en-US" sz="3300" b="1">
                <a:solidFill>
                  <a:schemeClr val="tx1"/>
                </a:solidFill>
                <a:latin typeface="Cambria" panose="02040503050406030204" pitchFamily="18" charset="0"/>
                <a:ea typeface="Cambria" panose="02040503050406030204" pitchFamily="18" charset="0"/>
              </a:rPr>
              <a:t>.</a:t>
            </a:r>
            <a:br>
              <a:rPr lang="en-US" sz="3300">
                <a:solidFill>
                  <a:schemeClr val="tx1"/>
                </a:solidFill>
                <a:latin typeface="Cambria" panose="02040503050406030204" pitchFamily="18" charset="0"/>
                <a:ea typeface="Cambria" panose="02040503050406030204" pitchFamily="18" charset="0"/>
              </a:rPr>
            </a:br>
            <a:r>
              <a:rPr lang="en-US" sz="3000">
                <a:solidFill>
                  <a:schemeClr val="tx1"/>
                </a:solidFill>
                <a:latin typeface="Cambria" panose="02040503050406030204" pitchFamily="18" charset="0"/>
                <a:ea typeface="Cambria" panose="02040503050406030204" pitchFamily="18" charset="0"/>
              </a:rPr>
              <a:t> </a:t>
            </a:r>
            <a:br>
              <a:rPr lang="en-US" sz="3300">
                <a:solidFill>
                  <a:schemeClr val="tx1"/>
                </a:solidFill>
                <a:latin typeface="Cambria" panose="02040503050406030204" pitchFamily="18" charset="0"/>
                <a:ea typeface="Cambria" panose="02040503050406030204" pitchFamily="18" charset="0"/>
              </a:rPr>
            </a:br>
            <a:r>
              <a:rPr lang="en-US" sz="3300">
                <a:solidFill>
                  <a:schemeClr val="tx1"/>
                </a:solidFill>
                <a:latin typeface="Cambria" panose="02040503050406030204" pitchFamily="18" charset="0"/>
                <a:ea typeface="Cambria" panose="02040503050406030204" pitchFamily="18" charset="0"/>
              </a:rPr>
              <a:t>OPSCR also consults with agencies regarding the </a:t>
            </a:r>
            <a:br>
              <a:rPr lang="en-US" sz="3300">
                <a:solidFill>
                  <a:schemeClr val="tx1"/>
                </a:solidFill>
                <a:latin typeface="Cambria" panose="02040503050406030204" pitchFamily="18" charset="0"/>
                <a:ea typeface="Cambria" panose="02040503050406030204" pitchFamily="18" charset="0"/>
              </a:rPr>
            </a:br>
            <a:r>
              <a:rPr lang="en-US" sz="3300">
                <a:solidFill>
                  <a:schemeClr val="tx1"/>
                </a:solidFill>
                <a:latin typeface="Cambria" panose="02040503050406030204" pitchFamily="18" charset="0"/>
                <a:ea typeface="Cambria" panose="02040503050406030204" pitchFamily="18" charset="0"/>
              </a:rPr>
              <a:t>procurement process and compliance with the </a:t>
            </a:r>
            <a:br>
              <a:rPr lang="en-US" sz="3300">
                <a:solidFill>
                  <a:schemeClr val="tx1"/>
                </a:solidFill>
                <a:latin typeface="Cambria" panose="02040503050406030204" pitchFamily="18" charset="0"/>
                <a:ea typeface="Cambria" panose="02040503050406030204" pitchFamily="18" charset="0"/>
              </a:rPr>
            </a:br>
            <a:r>
              <a:rPr lang="en-US" sz="3300">
                <a:solidFill>
                  <a:schemeClr val="tx1"/>
                </a:solidFill>
                <a:latin typeface="Cambria" panose="02040503050406030204" pitchFamily="18" charset="0"/>
                <a:ea typeface="Cambria" panose="02040503050406030204" pitchFamily="18" charset="0"/>
              </a:rPr>
              <a:t>PPRB OPSCR Rules and Regulations.</a:t>
            </a:r>
            <a:endParaRPr lang="en-US" sz="3300" b="1">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80563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251927" y="246888"/>
            <a:ext cx="11709918" cy="6428232"/>
          </a:xfrm>
        </p:spPr>
        <p:txBody>
          <a:bodyPr>
            <a:normAutofit/>
          </a:bodyPr>
          <a:lstStyle/>
          <a:p>
            <a:pPr algn="ctr"/>
            <a:r>
              <a:rPr lang="en-US" sz="4500" cap="small">
                <a:solidFill>
                  <a:schemeClr val="accent3"/>
                </a:solidFill>
                <a:latin typeface="Cambria" panose="02040503050406030204" pitchFamily="18" charset="0"/>
                <a:ea typeface="Cambria" panose="02040503050406030204" pitchFamily="18" charset="0"/>
              </a:rPr>
              <a:t>Competitive Sealed Bidding is the </a:t>
            </a:r>
            <a:br>
              <a:rPr lang="en-US" sz="4500" cap="small">
                <a:solidFill>
                  <a:schemeClr val="accent3"/>
                </a:solidFill>
                <a:latin typeface="Cambria" panose="02040503050406030204" pitchFamily="18" charset="0"/>
                <a:ea typeface="Cambria" panose="02040503050406030204" pitchFamily="18" charset="0"/>
              </a:rPr>
            </a:br>
            <a:r>
              <a:rPr lang="en-US" sz="4500" u="sng" cap="small">
                <a:solidFill>
                  <a:srgbClr val="3488A0"/>
                </a:solidFill>
                <a:latin typeface="Cambria" panose="02040503050406030204" pitchFamily="18" charset="0"/>
                <a:ea typeface="Cambria" panose="02040503050406030204" pitchFamily="18" charset="0"/>
              </a:rPr>
              <a:t>Statutorily Preferred </a:t>
            </a:r>
            <a:br>
              <a:rPr lang="en-US" sz="4500" cap="small">
                <a:solidFill>
                  <a:srgbClr val="F03F2B"/>
                </a:solidFill>
                <a:latin typeface="Cambria" panose="02040503050406030204" pitchFamily="18" charset="0"/>
                <a:ea typeface="Cambria" panose="02040503050406030204" pitchFamily="18" charset="0"/>
              </a:rPr>
            </a:br>
            <a:r>
              <a:rPr lang="en-US" sz="4500" cap="small">
                <a:solidFill>
                  <a:schemeClr val="accent3"/>
                </a:solidFill>
                <a:latin typeface="Cambria" panose="02040503050406030204" pitchFamily="18" charset="0"/>
                <a:ea typeface="Cambria" panose="02040503050406030204" pitchFamily="18" charset="0"/>
              </a:rPr>
              <a:t>Method of Procuring Services in Mississippi </a:t>
            </a:r>
            <a:br>
              <a:rPr lang="en-US" sz="3000">
                <a:solidFill>
                  <a:schemeClr val="accent2"/>
                </a:solidFill>
                <a:latin typeface="Cambria" panose="02040503050406030204" pitchFamily="18" charset="0"/>
                <a:ea typeface="Cambria" panose="02040503050406030204" pitchFamily="18" charset="0"/>
              </a:rPr>
            </a:br>
            <a:r>
              <a:rPr lang="en-US">
                <a:solidFill>
                  <a:schemeClr val="accent2"/>
                </a:solidFill>
                <a:latin typeface="Cambria" panose="02040503050406030204" pitchFamily="18" charset="0"/>
                <a:ea typeface="Cambria" panose="02040503050406030204" pitchFamily="18" charset="0"/>
              </a:rPr>
              <a:t>Miss. Code § 31-7-403(1) </a:t>
            </a:r>
            <a:br>
              <a:rPr lang="en-US">
                <a:solidFill>
                  <a:schemeClr val="accent2"/>
                </a:solidFill>
                <a:latin typeface="Cambria" panose="02040503050406030204" pitchFamily="18" charset="0"/>
                <a:ea typeface="Cambria" panose="02040503050406030204" pitchFamily="18" charset="0"/>
              </a:rPr>
            </a:br>
            <a:br>
              <a:rPr lang="en-US">
                <a:solidFill>
                  <a:schemeClr val="accent2"/>
                </a:solidFill>
                <a:latin typeface="Cambria" panose="02040503050406030204" pitchFamily="18" charset="0"/>
                <a:ea typeface="Cambria" panose="02040503050406030204" pitchFamily="18" charset="0"/>
              </a:rPr>
            </a:br>
            <a:r>
              <a:rPr lang="en-US" cap="small">
                <a:solidFill>
                  <a:schemeClr val="accent3"/>
                </a:solidFill>
                <a:latin typeface="Cambria" panose="02040503050406030204" pitchFamily="18" charset="0"/>
                <a:ea typeface="Cambria" panose="02040503050406030204" pitchFamily="18" charset="0"/>
              </a:rPr>
              <a:t>Bids are Evaluated To Determine if the Vendor:</a:t>
            </a:r>
            <a:br>
              <a:rPr lang="en-US" cap="small">
                <a:solidFill>
                  <a:schemeClr val="accent3"/>
                </a:solidFill>
                <a:latin typeface="Cambria" panose="02040503050406030204" pitchFamily="18" charset="0"/>
                <a:ea typeface="Cambria" panose="02040503050406030204" pitchFamily="18" charset="0"/>
              </a:rPr>
            </a:br>
            <a:r>
              <a:rPr lang="en-US" sz="3000" cap="small">
                <a:solidFill>
                  <a:schemeClr val="accent3"/>
                </a:solidFill>
                <a:latin typeface="Cambria" panose="02040503050406030204" pitchFamily="18" charset="0"/>
                <a:ea typeface="Cambria" panose="02040503050406030204" pitchFamily="18" charset="0"/>
              </a:rPr>
              <a:t>(1)</a:t>
            </a:r>
            <a:r>
              <a:rPr lang="en-US" cap="small">
                <a:solidFill>
                  <a:schemeClr val="accent3"/>
                </a:solidFill>
                <a:latin typeface="Cambria" panose="02040503050406030204" pitchFamily="18" charset="0"/>
                <a:ea typeface="Cambria" panose="02040503050406030204" pitchFamily="18" charset="0"/>
              </a:rPr>
              <a:t> is </a:t>
            </a:r>
            <a:r>
              <a:rPr lang="en-US" cap="small">
                <a:solidFill>
                  <a:srgbClr val="F03F2B"/>
                </a:solidFill>
                <a:latin typeface="Cambria" panose="02040503050406030204" pitchFamily="18" charset="0"/>
                <a:ea typeface="Cambria" panose="02040503050406030204" pitchFamily="18" charset="0"/>
              </a:rPr>
              <a:t>Responsive</a:t>
            </a:r>
            <a:r>
              <a:rPr lang="en-US" cap="small">
                <a:solidFill>
                  <a:schemeClr val="accent3"/>
                </a:solidFill>
                <a:latin typeface="Cambria" panose="02040503050406030204" pitchFamily="18" charset="0"/>
                <a:ea typeface="Cambria" panose="02040503050406030204" pitchFamily="18" charset="0"/>
              </a:rPr>
              <a:t> to the Invitation for Bids</a:t>
            </a:r>
            <a:br>
              <a:rPr lang="en-US" cap="small">
                <a:solidFill>
                  <a:schemeClr val="accent3"/>
                </a:solidFill>
                <a:latin typeface="Cambria" panose="02040503050406030204" pitchFamily="18" charset="0"/>
                <a:ea typeface="Cambria" panose="02040503050406030204" pitchFamily="18" charset="0"/>
              </a:rPr>
            </a:br>
            <a:r>
              <a:rPr lang="en-US" sz="3000" cap="small">
                <a:solidFill>
                  <a:schemeClr val="accent3"/>
                </a:solidFill>
                <a:latin typeface="Cambria" panose="02040503050406030204" pitchFamily="18" charset="0"/>
                <a:ea typeface="Cambria" panose="02040503050406030204" pitchFamily="18" charset="0"/>
              </a:rPr>
              <a:t>(2)</a:t>
            </a:r>
            <a:r>
              <a:rPr lang="en-US" cap="small">
                <a:solidFill>
                  <a:schemeClr val="accent3"/>
                </a:solidFill>
                <a:latin typeface="Cambria" panose="02040503050406030204" pitchFamily="18" charset="0"/>
                <a:ea typeface="Cambria" panose="02040503050406030204" pitchFamily="18" charset="0"/>
              </a:rPr>
              <a:t> Is </a:t>
            </a:r>
            <a:r>
              <a:rPr lang="en-US" cap="small">
                <a:solidFill>
                  <a:srgbClr val="F03F2B"/>
                </a:solidFill>
                <a:latin typeface="Cambria" panose="02040503050406030204" pitchFamily="18" charset="0"/>
                <a:ea typeface="Cambria" panose="02040503050406030204" pitchFamily="18" charset="0"/>
              </a:rPr>
              <a:t>Responsible</a:t>
            </a:r>
            <a:r>
              <a:rPr lang="en-US" cap="small">
                <a:solidFill>
                  <a:schemeClr val="accent3"/>
                </a:solidFill>
                <a:latin typeface="Cambria" panose="02040503050406030204" pitchFamily="18" charset="0"/>
                <a:ea typeface="Cambria" panose="02040503050406030204" pitchFamily="18" charset="0"/>
              </a:rPr>
              <a:t> to Provide the Service</a:t>
            </a:r>
            <a:br>
              <a:rPr lang="en-US" cap="small">
                <a:solidFill>
                  <a:schemeClr val="accent3"/>
                </a:solidFill>
                <a:latin typeface="Cambria" panose="02040503050406030204" pitchFamily="18" charset="0"/>
                <a:ea typeface="Cambria" panose="02040503050406030204" pitchFamily="18" charset="0"/>
              </a:rPr>
            </a:br>
            <a:r>
              <a:rPr lang="en-US" cap="small">
                <a:solidFill>
                  <a:schemeClr val="accent3"/>
                </a:solidFill>
                <a:latin typeface="Cambria" panose="02040503050406030204" pitchFamily="18" charset="0"/>
                <a:ea typeface="Cambria" panose="02040503050406030204" pitchFamily="18" charset="0"/>
              </a:rPr>
              <a:t> </a:t>
            </a:r>
            <a:r>
              <a:rPr lang="en-US" sz="3000" cap="small">
                <a:solidFill>
                  <a:schemeClr val="accent3"/>
                </a:solidFill>
                <a:latin typeface="Cambria" panose="02040503050406030204" pitchFamily="18" charset="0"/>
                <a:ea typeface="Cambria" panose="02040503050406030204" pitchFamily="18" charset="0"/>
              </a:rPr>
              <a:t>(3)</a:t>
            </a:r>
            <a:r>
              <a:rPr lang="en-US" cap="small">
                <a:solidFill>
                  <a:schemeClr val="accent3"/>
                </a:solidFill>
                <a:latin typeface="Cambria" panose="02040503050406030204" pitchFamily="18" charset="0"/>
                <a:ea typeface="Cambria" panose="02040503050406030204" pitchFamily="18" charset="0"/>
              </a:rPr>
              <a:t>Bid the </a:t>
            </a:r>
            <a:r>
              <a:rPr lang="en-US" cap="small">
                <a:solidFill>
                  <a:srgbClr val="F03F2B"/>
                </a:solidFill>
                <a:latin typeface="Cambria" panose="02040503050406030204" pitchFamily="18" charset="0"/>
                <a:ea typeface="Cambria" panose="02040503050406030204" pitchFamily="18" charset="0"/>
              </a:rPr>
              <a:t>Lowest Price</a:t>
            </a:r>
            <a:endParaRPr lang="en-US" b="1">
              <a:solidFill>
                <a:srgbClr val="F03F2B"/>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82104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205273" y="246888"/>
            <a:ext cx="11737911" cy="6428232"/>
          </a:xfrm>
        </p:spPr>
        <p:txBody>
          <a:bodyPr>
            <a:normAutofit/>
          </a:bodyPr>
          <a:lstStyle/>
          <a:p>
            <a:pPr algn="ctr"/>
            <a:r>
              <a:rPr lang="en-US" sz="5500" cap="small">
                <a:solidFill>
                  <a:schemeClr val="accent3"/>
                </a:solidFill>
                <a:latin typeface="Cambria"/>
                <a:ea typeface="Cambria"/>
              </a:rPr>
              <a:t>Content of IFB</a:t>
            </a:r>
            <a:br>
              <a:rPr lang="en-US" sz="5500" cap="small">
                <a:latin typeface="Cambria" panose="02040503050406030204" pitchFamily="18" charset="0"/>
                <a:ea typeface="Cambria" panose="02040503050406030204" pitchFamily="18" charset="0"/>
              </a:rPr>
            </a:br>
            <a:r>
              <a:rPr lang="en-US" sz="5500" cap="small">
                <a:solidFill>
                  <a:schemeClr val="accent3"/>
                </a:solidFill>
                <a:latin typeface="Cambria"/>
                <a:ea typeface="Cambria"/>
              </a:rPr>
              <a:t>the IFB </a:t>
            </a:r>
            <a:r>
              <a:rPr lang="en-US" sz="5500" u="sng" cap="small">
                <a:solidFill>
                  <a:schemeClr val="accent3"/>
                </a:solidFill>
                <a:latin typeface="Cambria"/>
                <a:ea typeface="Cambria"/>
              </a:rPr>
              <a:t>shall</a:t>
            </a:r>
            <a:r>
              <a:rPr lang="en-US" sz="5500" cap="small">
                <a:solidFill>
                  <a:schemeClr val="accent3"/>
                </a:solidFill>
                <a:latin typeface="Cambria"/>
                <a:ea typeface="Cambria"/>
              </a:rPr>
              <a:t> include:</a:t>
            </a:r>
            <a:br>
              <a:rPr lang="en-US" sz="5500">
                <a:latin typeface="Cambria" panose="02040503050406030204" pitchFamily="18" charset="0"/>
                <a:ea typeface="Cambria" panose="02040503050406030204" pitchFamily="18" charset="0"/>
              </a:rPr>
            </a:br>
            <a:br>
              <a:rPr lang="en-US" sz="1200">
                <a:latin typeface="Cambria" panose="02040503050406030204" pitchFamily="18" charset="0"/>
                <a:ea typeface="Cambria" panose="02040503050406030204" pitchFamily="18" charset="0"/>
              </a:rPr>
            </a:br>
            <a:r>
              <a:rPr lang="en-US" sz="2500" b="1">
                <a:solidFill>
                  <a:schemeClr val="tx1"/>
                </a:solidFill>
                <a:latin typeface="Cambria"/>
                <a:ea typeface="Cambria"/>
              </a:rPr>
              <a:t>Instructions &amp; Information regarding Bid Submission Requirements:</a:t>
            </a:r>
            <a:br>
              <a:rPr lang="en-US" sz="2500">
                <a:latin typeface="Cambria" panose="02040503050406030204" pitchFamily="18" charset="0"/>
                <a:ea typeface="Cambria" panose="02040503050406030204" pitchFamily="18" charset="0"/>
              </a:rPr>
            </a:br>
            <a:r>
              <a:rPr lang="en-US" sz="2000">
                <a:solidFill>
                  <a:schemeClr val="tx1"/>
                </a:solidFill>
                <a:latin typeface="Cambria"/>
                <a:ea typeface="Cambria"/>
              </a:rPr>
              <a:t>Time/Date set to receive Bids</a:t>
            </a:r>
            <a:br>
              <a:rPr lang="en-US" sz="2000">
                <a:latin typeface="Cambria" panose="02040503050406030204" pitchFamily="18" charset="0"/>
                <a:ea typeface="Cambria" panose="02040503050406030204" pitchFamily="18" charset="0"/>
              </a:rPr>
            </a:br>
            <a:r>
              <a:rPr lang="en-US" sz="2000">
                <a:solidFill>
                  <a:schemeClr val="tx1"/>
                </a:solidFill>
                <a:latin typeface="Cambria"/>
                <a:ea typeface="Cambria"/>
              </a:rPr>
              <a:t> Address to Deliver Bids</a:t>
            </a:r>
            <a:br>
              <a:rPr lang="en-US" sz="2000">
                <a:latin typeface="Cambria" panose="02040503050406030204" pitchFamily="18" charset="0"/>
                <a:ea typeface="Cambria" panose="02040503050406030204" pitchFamily="18" charset="0"/>
              </a:rPr>
            </a:br>
            <a:r>
              <a:rPr lang="en-US" sz="2000">
                <a:solidFill>
                  <a:schemeClr val="tx1"/>
                </a:solidFill>
                <a:latin typeface="Cambria"/>
                <a:ea typeface="Cambria"/>
              </a:rPr>
              <a:t>A Bid Form</a:t>
            </a:r>
            <a:br>
              <a:rPr lang="en-US" sz="2000">
                <a:latin typeface="Cambria"/>
                <a:ea typeface="Cambria"/>
              </a:rPr>
            </a:br>
            <a:r>
              <a:rPr lang="en-US" sz="2000">
                <a:solidFill>
                  <a:schemeClr val="tx1"/>
                </a:solidFill>
                <a:latin typeface="Cambria"/>
                <a:ea typeface="Cambria"/>
              </a:rPr>
              <a:t>Latest Time Bids will be Accepted (maximum time for bid acceptance)</a:t>
            </a:r>
            <a:br>
              <a:rPr lang="en-US" sz="2000">
                <a:latin typeface="Cambria" panose="02040503050406030204" pitchFamily="18" charset="0"/>
                <a:ea typeface="Cambria" panose="02040503050406030204" pitchFamily="18" charset="0"/>
              </a:rPr>
            </a:br>
            <a:r>
              <a:rPr lang="en-US" sz="2000">
                <a:solidFill>
                  <a:schemeClr val="tx1"/>
                </a:solidFill>
                <a:latin typeface="Cambria"/>
                <a:ea typeface="Cambria"/>
              </a:rPr>
              <a:t>Manner of Bid Submission (including relevant forms)</a:t>
            </a:r>
            <a:br>
              <a:rPr lang="en-US" sz="2000">
                <a:latin typeface="Cambria" panose="02040503050406030204" pitchFamily="18" charset="0"/>
                <a:ea typeface="Cambria" panose="02040503050406030204" pitchFamily="18" charset="0"/>
              </a:rPr>
            </a:br>
            <a:br>
              <a:rPr lang="en-US" sz="2200">
                <a:latin typeface="Cambria" panose="02040503050406030204" pitchFamily="18" charset="0"/>
                <a:ea typeface="Cambria" panose="02040503050406030204" pitchFamily="18" charset="0"/>
              </a:rPr>
            </a:br>
            <a:r>
              <a:rPr lang="en-US" sz="2500" b="1">
                <a:solidFill>
                  <a:schemeClr val="tx1"/>
                </a:solidFill>
                <a:latin typeface="Cambria"/>
                <a:ea typeface="Cambria"/>
              </a:rPr>
              <a:t>The Description of Services or Scope of Work, Minimum Qualifications and Supporting Documents,  and other Acceptance Requirements</a:t>
            </a:r>
            <a:br>
              <a:rPr lang="en-US" sz="2200" b="1">
                <a:latin typeface="Cambria" panose="02040503050406030204" pitchFamily="18" charset="0"/>
                <a:ea typeface="Cambria" panose="02040503050406030204" pitchFamily="18" charset="0"/>
              </a:rPr>
            </a:br>
            <a:br>
              <a:rPr lang="en-US" sz="2200" b="1">
                <a:latin typeface="Cambria" panose="02040503050406030204" pitchFamily="18" charset="0"/>
                <a:ea typeface="Cambria" panose="02040503050406030204" pitchFamily="18" charset="0"/>
              </a:rPr>
            </a:br>
            <a:r>
              <a:rPr lang="en-US" sz="2500" b="1">
                <a:solidFill>
                  <a:schemeClr val="tx1"/>
                </a:solidFill>
                <a:latin typeface="Cambria"/>
                <a:ea typeface="Cambria"/>
              </a:rPr>
              <a:t>The Contract Terms &amp; Conditions</a:t>
            </a:r>
            <a:br>
              <a:rPr lang="en-US" sz="2200">
                <a:latin typeface="Cambria" panose="02040503050406030204" pitchFamily="18" charset="0"/>
                <a:ea typeface="Cambria" panose="02040503050406030204" pitchFamily="18" charset="0"/>
              </a:rPr>
            </a:br>
            <a:br>
              <a:rPr lang="en-US" sz="2200">
                <a:latin typeface="Cambria" panose="02040503050406030204" pitchFamily="18" charset="0"/>
                <a:ea typeface="Cambria" panose="02040503050406030204" pitchFamily="18" charset="0"/>
              </a:rPr>
            </a:br>
            <a:r>
              <a:rPr lang="en-US" sz="2500">
                <a:solidFill>
                  <a:schemeClr val="accent2"/>
                </a:solidFill>
                <a:latin typeface="Cambria"/>
                <a:ea typeface="Cambria"/>
              </a:rPr>
              <a:t>PPRB OPSCR Rules &amp; Regulations Section 5.1</a:t>
            </a:r>
            <a:endParaRPr lang="en-US" sz="2500" b="1">
              <a:solidFill>
                <a:schemeClr val="accent2"/>
              </a:solidFill>
              <a:latin typeface="Cambria"/>
              <a:ea typeface="Cambria"/>
            </a:endParaRPr>
          </a:p>
        </p:txBody>
      </p:sp>
    </p:spTree>
    <p:extLst>
      <p:ext uri="{BB962C8B-B14F-4D97-AF65-F5344CB8AC3E}">
        <p14:creationId xmlns:p14="http://schemas.microsoft.com/office/powerpoint/2010/main" val="52089130"/>
      </p:ext>
    </p:extLst>
  </p:cSld>
  <p:clrMapOvr>
    <a:masterClrMapping/>
  </p:clrMapOvr>
  <p:extLst>
    <p:ext uri="{6950BFC3-D8DA-4A85-94F7-54DA5524770B}">
      <p188:commentRel xmlns:p188="http://schemas.microsoft.com/office/powerpoint/2018/8/main" r:id="rId2"/>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rot="1365093">
            <a:off x="7549247" y="2668849"/>
            <a:ext cx="2508997" cy="3408125"/>
          </a:xfrm>
          <a:prstGeom prst="rect">
            <a:avLst/>
          </a:prstGeom>
          <a:ln>
            <a:solidFill>
              <a:schemeClr val="tx1"/>
            </a:solidFill>
          </a:ln>
        </p:spPr>
      </p:pic>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1755648" y="158620"/>
            <a:ext cx="8950164" cy="3514612"/>
          </a:xfrm>
        </p:spPr>
        <p:txBody>
          <a:bodyPr>
            <a:normAutofit/>
          </a:bodyPr>
          <a:lstStyle/>
          <a:p>
            <a:pPr algn="ctr"/>
            <a:r>
              <a:rPr lang="en-US" sz="5000" cap="small">
                <a:solidFill>
                  <a:srgbClr val="F03F2B"/>
                </a:solidFill>
                <a:latin typeface="Cambria" panose="02040503050406030204" pitchFamily="18" charset="0"/>
                <a:ea typeface="Cambria" panose="02040503050406030204" pitchFamily="18" charset="0"/>
              </a:rPr>
              <a:t>Bid Form</a:t>
            </a:r>
            <a:br>
              <a:rPr lang="en-US" sz="5000" cap="small">
                <a:solidFill>
                  <a:srgbClr val="F03F2B"/>
                </a:solidFill>
                <a:latin typeface="Cambria" panose="02040503050406030204" pitchFamily="18" charset="0"/>
                <a:ea typeface="Cambria" panose="02040503050406030204" pitchFamily="18" charset="0"/>
              </a:rPr>
            </a:br>
            <a:r>
              <a:rPr lang="en-US" sz="3000" cap="small">
                <a:solidFill>
                  <a:srgbClr val="F03F2B"/>
                </a:solidFill>
                <a:latin typeface="Cambria" panose="02040503050406030204" pitchFamily="18" charset="0"/>
                <a:ea typeface="Cambria" panose="02040503050406030204" pitchFamily="18" charset="0"/>
              </a:rPr>
              <a:t>R&amp;R Section 5.1.3</a:t>
            </a:r>
            <a:br>
              <a:rPr lang="en-US" sz="2500">
                <a:solidFill>
                  <a:schemeClr val="accent2"/>
                </a:solidFill>
                <a:latin typeface="Cambria" panose="02040503050406030204" pitchFamily="18" charset="0"/>
                <a:ea typeface="Cambria" panose="02040503050406030204" pitchFamily="18" charset="0"/>
              </a:rPr>
            </a:br>
            <a:r>
              <a:rPr lang="en-US" sz="2500">
                <a:solidFill>
                  <a:schemeClr val="tx1"/>
                </a:solidFill>
                <a:latin typeface="Cambria" panose="02040503050406030204" pitchFamily="18" charset="0"/>
                <a:ea typeface="Cambria" panose="02040503050406030204" pitchFamily="18" charset="0"/>
              </a:rPr>
              <a:t>Bid forms are required to be provided by the agency</a:t>
            </a:r>
            <a:br>
              <a:rPr lang="en-US" sz="2500">
                <a:solidFill>
                  <a:schemeClr val="tx1"/>
                </a:solidFill>
                <a:latin typeface="Cambria" panose="02040503050406030204" pitchFamily="18" charset="0"/>
                <a:ea typeface="Cambria" panose="02040503050406030204" pitchFamily="18" charset="0"/>
              </a:rPr>
            </a:br>
            <a:r>
              <a:rPr lang="en-US" sz="2500">
                <a:solidFill>
                  <a:schemeClr val="tx1"/>
                </a:solidFill>
                <a:latin typeface="Cambria" panose="02040503050406030204" pitchFamily="18" charset="0"/>
                <a:ea typeface="Cambria" panose="02040503050406030204" pitchFamily="18" charset="0"/>
              </a:rPr>
              <a:t>and all bidders must submit the bid price</a:t>
            </a:r>
            <a:br>
              <a:rPr lang="en-US" sz="2500">
                <a:solidFill>
                  <a:schemeClr val="tx1"/>
                </a:solidFill>
                <a:latin typeface="Cambria" panose="02040503050406030204" pitchFamily="18" charset="0"/>
                <a:ea typeface="Cambria" panose="02040503050406030204" pitchFamily="18" charset="0"/>
              </a:rPr>
            </a:br>
            <a:r>
              <a:rPr lang="en-US" sz="2500">
                <a:solidFill>
                  <a:schemeClr val="tx1"/>
                </a:solidFill>
                <a:latin typeface="Cambria" panose="02040503050406030204" pitchFamily="18" charset="0"/>
                <a:ea typeface="Cambria" panose="02040503050406030204" pitchFamily="18" charset="0"/>
              </a:rPr>
              <a:t>using the required form.</a:t>
            </a:r>
            <a:br>
              <a:rPr lang="en-US" sz="2200">
                <a:solidFill>
                  <a:schemeClr val="accent2"/>
                </a:solidFill>
                <a:latin typeface="Cambria" panose="02040503050406030204" pitchFamily="18" charset="0"/>
                <a:ea typeface="Cambria" panose="02040503050406030204" pitchFamily="18" charset="0"/>
              </a:rPr>
            </a:br>
            <a:br>
              <a:rPr lang="en-US" sz="2200">
                <a:solidFill>
                  <a:schemeClr val="accent2"/>
                </a:solidFill>
                <a:latin typeface="Cambria" panose="02040503050406030204" pitchFamily="18" charset="0"/>
                <a:ea typeface="Cambria" panose="02040503050406030204" pitchFamily="18" charset="0"/>
              </a:rPr>
            </a:br>
            <a:endParaRPr lang="en-US" b="1">
              <a:solidFill>
                <a:schemeClr val="accent3"/>
              </a:solidFill>
              <a:latin typeface="Cambria" panose="02040503050406030204" pitchFamily="18" charset="0"/>
              <a:ea typeface="Cambria" panose="02040503050406030204" pitchFamily="18" charset="0"/>
            </a:endParaRPr>
          </a:p>
        </p:txBody>
      </p:sp>
      <p:pic>
        <p:nvPicPr>
          <p:cNvPr id="3" name="Picture 2"/>
          <p:cNvPicPr>
            <a:picLocks noChangeAspect="1"/>
          </p:cNvPicPr>
          <p:nvPr/>
        </p:nvPicPr>
        <p:blipFill>
          <a:blip r:embed="rId3"/>
          <a:stretch>
            <a:fillRect/>
          </a:stretch>
        </p:blipFill>
        <p:spPr>
          <a:xfrm rot="20635440">
            <a:off x="2281252" y="2757641"/>
            <a:ext cx="2689688" cy="3365297"/>
          </a:xfrm>
          <a:prstGeom prst="rect">
            <a:avLst/>
          </a:prstGeom>
          <a:ln>
            <a:solidFill>
              <a:schemeClr val="tx1"/>
            </a:solidFill>
          </a:ln>
        </p:spPr>
      </p:pic>
      <p:sp>
        <p:nvSpPr>
          <p:cNvPr id="6" name="Right Arrow 5"/>
          <p:cNvSpPr/>
          <p:nvPr/>
        </p:nvSpPr>
        <p:spPr>
          <a:xfrm rot="20615716">
            <a:off x="1784726" y="4877042"/>
            <a:ext cx="863851" cy="429208"/>
          </a:xfrm>
          <a:prstGeom prst="rightArrow">
            <a:avLst/>
          </a:prstGeom>
          <a:solidFill>
            <a:srgbClr val="F8D2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stretch>
            <a:fillRect/>
          </a:stretch>
        </p:blipFill>
        <p:spPr>
          <a:xfrm rot="371338">
            <a:off x="5219424" y="2782624"/>
            <a:ext cx="2546002" cy="3315329"/>
          </a:xfrm>
          <a:prstGeom prst="rect">
            <a:avLst/>
          </a:prstGeom>
          <a:ln>
            <a:solidFill>
              <a:schemeClr val="tx1"/>
            </a:solidFill>
          </a:ln>
        </p:spPr>
      </p:pic>
    </p:spTree>
    <p:extLst>
      <p:ext uri="{BB962C8B-B14F-4D97-AF65-F5344CB8AC3E}">
        <p14:creationId xmlns:p14="http://schemas.microsoft.com/office/powerpoint/2010/main" val="2476170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195943" y="246888"/>
            <a:ext cx="11756571" cy="6428232"/>
          </a:xfrm>
        </p:spPr>
        <p:txBody>
          <a:bodyPr>
            <a:normAutofit/>
          </a:bodyPr>
          <a:lstStyle/>
          <a:p>
            <a:pPr algn="ctr"/>
            <a:r>
              <a:rPr lang="en-US" sz="5500" cap="small">
                <a:solidFill>
                  <a:schemeClr val="accent3"/>
                </a:solidFill>
                <a:latin typeface="Cambria" panose="02040503050406030204" pitchFamily="18" charset="0"/>
                <a:ea typeface="Cambria" panose="02040503050406030204" pitchFamily="18" charset="0"/>
              </a:rPr>
              <a:t>Converting an </a:t>
            </a:r>
            <a:br>
              <a:rPr lang="en-US" sz="5500" cap="small">
                <a:solidFill>
                  <a:schemeClr val="accent3"/>
                </a:solidFill>
                <a:latin typeface="Cambria" panose="02040503050406030204" pitchFamily="18" charset="0"/>
                <a:ea typeface="Cambria" panose="02040503050406030204" pitchFamily="18" charset="0"/>
              </a:rPr>
            </a:br>
            <a:r>
              <a:rPr lang="en-US" sz="5500" cap="small">
                <a:solidFill>
                  <a:schemeClr val="accent3"/>
                </a:solidFill>
                <a:latin typeface="Cambria" panose="02040503050406030204" pitchFamily="18" charset="0"/>
                <a:ea typeface="Cambria" panose="02040503050406030204" pitchFamily="18" charset="0"/>
              </a:rPr>
              <a:t>RFP/RFQ into an IFB</a:t>
            </a:r>
            <a:br>
              <a:rPr lang="en-US" cap="small">
                <a:solidFill>
                  <a:schemeClr val="accent3"/>
                </a:solidFill>
                <a:latin typeface="Cambria" panose="02040503050406030204" pitchFamily="18" charset="0"/>
                <a:ea typeface="Cambria" panose="02040503050406030204" pitchFamily="18" charset="0"/>
              </a:rPr>
            </a:br>
            <a:br>
              <a:rPr lang="en-US" sz="3000">
                <a:solidFill>
                  <a:schemeClr val="accent2"/>
                </a:solidFill>
                <a:latin typeface="Cambria" panose="02040503050406030204" pitchFamily="18" charset="0"/>
                <a:ea typeface="Cambria" panose="02040503050406030204" pitchFamily="18" charset="0"/>
              </a:rPr>
            </a:br>
            <a:r>
              <a:rPr lang="en-US" sz="3300">
                <a:solidFill>
                  <a:schemeClr val="tx1"/>
                </a:solidFill>
                <a:latin typeface="Cambria" panose="02040503050406030204" pitchFamily="18" charset="0"/>
                <a:ea typeface="Cambria" panose="02040503050406030204" pitchFamily="18" charset="0"/>
              </a:rPr>
              <a:t>The </a:t>
            </a:r>
            <a:r>
              <a:rPr lang="en-US" sz="3300">
                <a:solidFill>
                  <a:srgbClr val="F03F2B"/>
                </a:solidFill>
                <a:latin typeface="Cambria" panose="02040503050406030204" pitchFamily="18" charset="0"/>
                <a:ea typeface="Cambria" panose="02040503050406030204" pitchFamily="18" charset="0"/>
              </a:rPr>
              <a:t>Scope of Work </a:t>
            </a:r>
            <a:r>
              <a:rPr lang="en-US" sz="3300">
                <a:solidFill>
                  <a:schemeClr val="tx1"/>
                </a:solidFill>
                <a:latin typeface="Cambria" panose="02040503050406030204" pitchFamily="18" charset="0"/>
                <a:ea typeface="Cambria" panose="02040503050406030204" pitchFamily="18" charset="0"/>
              </a:rPr>
              <a:t>should be very detailed and specific.</a:t>
            </a:r>
            <a:br>
              <a:rPr lang="en-US" sz="3300">
                <a:solidFill>
                  <a:schemeClr val="tx1"/>
                </a:solidFill>
                <a:latin typeface="Cambria" panose="02040503050406030204" pitchFamily="18" charset="0"/>
                <a:ea typeface="Cambria" panose="02040503050406030204" pitchFamily="18" charset="0"/>
              </a:rPr>
            </a:br>
            <a:r>
              <a:rPr lang="en-US" sz="3300">
                <a:solidFill>
                  <a:schemeClr val="tx1"/>
                </a:solidFill>
                <a:latin typeface="Cambria" panose="02040503050406030204" pitchFamily="18" charset="0"/>
                <a:ea typeface="Cambria" panose="02040503050406030204" pitchFamily="18" charset="0"/>
              </a:rPr>
              <a:t>Work with Agency SMEs to know exactly what you need.</a:t>
            </a:r>
            <a:br>
              <a:rPr lang="en-US" sz="3300">
                <a:solidFill>
                  <a:schemeClr val="tx1"/>
                </a:solidFill>
                <a:latin typeface="Cambria" panose="02040503050406030204" pitchFamily="18" charset="0"/>
                <a:ea typeface="Cambria" panose="02040503050406030204" pitchFamily="18" charset="0"/>
              </a:rPr>
            </a:br>
            <a:br>
              <a:rPr lang="en-US" sz="3300">
                <a:solidFill>
                  <a:schemeClr val="tx1"/>
                </a:solidFill>
                <a:latin typeface="Cambria" panose="02040503050406030204" pitchFamily="18" charset="0"/>
                <a:ea typeface="Cambria" panose="02040503050406030204" pitchFamily="18" charset="0"/>
              </a:rPr>
            </a:br>
            <a:r>
              <a:rPr lang="en-US" sz="3300">
                <a:solidFill>
                  <a:schemeClr val="tx1"/>
                </a:solidFill>
                <a:latin typeface="Cambria" panose="02040503050406030204" pitchFamily="18" charset="0"/>
                <a:ea typeface="Cambria" panose="02040503050406030204" pitchFamily="18" charset="0"/>
              </a:rPr>
              <a:t>Spell out </a:t>
            </a:r>
            <a:r>
              <a:rPr lang="en-US" sz="3300" u="sng">
                <a:solidFill>
                  <a:schemeClr val="tx1"/>
                </a:solidFill>
                <a:latin typeface="Cambria" panose="02040503050406030204" pitchFamily="18" charset="0"/>
                <a:ea typeface="Cambria" panose="02040503050406030204" pitchFamily="18" charset="0"/>
              </a:rPr>
              <a:t>precisely</a:t>
            </a:r>
            <a:r>
              <a:rPr lang="en-US" sz="3300">
                <a:solidFill>
                  <a:schemeClr val="tx1"/>
                </a:solidFill>
                <a:latin typeface="Cambria" panose="02040503050406030204" pitchFamily="18" charset="0"/>
                <a:ea typeface="Cambria" panose="02040503050406030204" pitchFamily="18" charset="0"/>
              </a:rPr>
              <a:t> what you want and how you want it done.</a:t>
            </a:r>
            <a:br>
              <a:rPr lang="en-US" sz="3300">
                <a:solidFill>
                  <a:schemeClr val="tx1"/>
                </a:solidFill>
                <a:latin typeface="Cambria" panose="02040503050406030204" pitchFamily="18" charset="0"/>
                <a:ea typeface="Cambria" panose="02040503050406030204" pitchFamily="18" charset="0"/>
              </a:rPr>
            </a:br>
            <a:br>
              <a:rPr lang="en-US" sz="3300">
                <a:solidFill>
                  <a:schemeClr val="tx1"/>
                </a:solidFill>
                <a:latin typeface="Cambria" panose="02040503050406030204" pitchFamily="18" charset="0"/>
                <a:ea typeface="Cambria" panose="02040503050406030204" pitchFamily="18" charset="0"/>
              </a:rPr>
            </a:br>
            <a:r>
              <a:rPr lang="en-US" sz="3300">
                <a:solidFill>
                  <a:schemeClr val="tx1"/>
                </a:solidFill>
                <a:latin typeface="Cambria" panose="02040503050406030204" pitchFamily="18" charset="0"/>
                <a:ea typeface="Cambria" panose="02040503050406030204" pitchFamily="18" charset="0"/>
              </a:rPr>
              <a:t>Anything that is not specified in the IFB </a:t>
            </a:r>
            <a:br>
              <a:rPr lang="en-US" sz="3300">
                <a:solidFill>
                  <a:schemeClr val="tx1"/>
                </a:solidFill>
                <a:latin typeface="Cambria" panose="02040503050406030204" pitchFamily="18" charset="0"/>
                <a:ea typeface="Cambria" panose="02040503050406030204" pitchFamily="18" charset="0"/>
              </a:rPr>
            </a:br>
            <a:r>
              <a:rPr lang="en-US" sz="3300">
                <a:solidFill>
                  <a:schemeClr val="tx1"/>
                </a:solidFill>
                <a:latin typeface="Cambria" panose="02040503050406030204" pitchFamily="18" charset="0"/>
                <a:ea typeface="Cambria" panose="02040503050406030204" pitchFamily="18" charset="0"/>
              </a:rPr>
              <a:t>will not be required of the contractor.</a:t>
            </a:r>
            <a:br>
              <a:rPr lang="en-US" sz="3300">
                <a:solidFill>
                  <a:schemeClr val="tx1"/>
                </a:solidFill>
                <a:latin typeface="Cambria" panose="02040503050406030204" pitchFamily="18" charset="0"/>
                <a:ea typeface="Cambria" panose="02040503050406030204" pitchFamily="18" charset="0"/>
              </a:rPr>
            </a:br>
            <a:endParaRPr lang="en-US" b="1">
              <a:solidFill>
                <a:schemeClr val="accent3"/>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21746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410548" y="971549"/>
            <a:ext cx="11411338" cy="962025"/>
          </a:xfrm>
        </p:spPr>
        <p:txBody>
          <a:bodyPr>
            <a:normAutofit fontScale="90000"/>
          </a:bodyPr>
          <a:lstStyle/>
          <a:p>
            <a:pPr algn="ctr"/>
            <a:r>
              <a:rPr lang="en-US" sz="5600" cap="small">
                <a:solidFill>
                  <a:schemeClr val="accent3"/>
                </a:solidFill>
                <a:latin typeface="Cambria" panose="02040503050406030204" pitchFamily="18" charset="0"/>
                <a:ea typeface="Cambria" panose="02040503050406030204" pitchFamily="18" charset="0"/>
              </a:rPr>
              <a:t>Key Phases of an </a:t>
            </a:r>
            <a:br>
              <a:rPr lang="en-US" sz="5600" cap="small">
                <a:solidFill>
                  <a:schemeClr val="accent3"/>
                </a:solidFill>
                <a:latin typeface="Cambria" panose="02040503050406030204" pitchFamily="18" charset="0"/>
                <a:ea typeface="Cambria" panose="02040503050406030204" pitchFamily="18" charset="0"/>
              </a:rPr>
            </a:br>
            <a:r>
              <a:rPr lang="en-US" sz="5600" cap="small">
                <a:solidFill>
                  <a:schemeClr val="accent3"/>
                </a:solidFill>
                <a:latin typeface="Cambria" panose="02040503050406030204" pitchFamily="18" charset="0"/>
                <a:ea typeface="Cambria" panose="02040503050406030204" pitchFamily="18" charset="0"/>
              </a:rPr>
              <a:t>IFB Procurement</a:t>
            </a:r>
            <a:br>
              <a:rPr lang="en-US" sz="5600">
                <a:solidFill>
                  <a:schemeClr val="accent2"/>
                </a:solidFill>
                <a:latin typeface="Cambria" panose="02040503050406030204" pitchFamily="18" charset="0"/>
                <a:ea typeface="Cambria" panose="02040503050406030204" pitchFamily="18" charset="0"/>
              </a:rPr>
            </a:br>
            <a:br>
              <a:rPr lang="en-US" sz="1800">
                <a:solidFill>
                  <a:schemeClr val="accent2"/>
                </a:solidFill>
                <a:latin typeface="Cambria" panose="02040503050406030204" pitchFamily="18" charset="0"/>
                <a:ea typeface="Cambria" panose="02040503050406030204" pitchFamily="18" charset="0"/>
              </a:rPr>
            </a:br>
            <a:br>
              <a:rPr lang="en-US" sz="1800">
                <a:solidFill>
                  <a:schemeClr val="accent2"/>
                </a:solidFill>
                <a:latin typeface="Cambria" panose="02040503050406030204" pitchFamily="18" charset="0"/>
                <a:ea typeface="Cambria" panose="02040503050406030204" pitchFamily="18" charset="0"/>
              </a:rPr>
            </a:br>
            <a:endParaRPr lang="en-US" sz="1800" b="1">
              <a:solidFill>
                <a:schemeClr val="accent3"/>
              </a:solidFill>
              <a:latin typeface="Cambria" panose="02040503050406030204" pitchFamily="18" charset="0"/>
              <a:ea typeface="Cambria" panose="02040503050406030204" pitchFamily="18" charset="0"/>
            </a:endParaRPr>
          </a:p>
        </p:txBody>
      </p:sp>
      <p:sp>
        <p:nvSpPr>
          <p:cNvPr id="5" name="Arrow: Right 4">
            <a:extLst>
              <a:ext uri="{FF2B5EF4-FFF2-40B4-BE49-F238E27FC236}">
                <a16:creationId xmlns:a16="http://schemas.microsoft.com/office/drawing/2014/main" id="{ECBEE9B5-9BF2-420E-8928-DFC64BA7BA26}"/>
              </a:ext>
            </a:extLst>
          </p:cNvPr>
          <p:cNvSpPr/>
          <p:nvPr/>
        </p:nvSpPr>
        <p:spPr>
          <a:xfrm>
            <a:off x="863676" y="886407"/>
            <a:ext cx="10869568" cy="5645021"/>
          </a:xfrm>
          <a:prstGeom prst="rightArrow">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6" name="Freeform: Shape 5">
            <a:extLst>
              <a:ext uri="{FF2B5EF4-FFF2-40B4-BE49-F238E27FC236}">
                <a16:creationId xmlns:a16="http://schemas.microsoft.com/office/drawing/2014/main" id="{4E4CCA0F-3F9B-49E6-B651-E79041545B6D}"/>
              </a:ext>
            </a:extLst>
          </p:cNvPr>
          <p:cNvSpPr/>
          <p:nvPr/>
        </p:nvSpPr>
        <p:spPr>
          <a:xfrm>
            <a:off x="499188" y="2560471"/>
            <a:ext cx="1981319" cy="2258008"/>
          </a:xfrm>
          <a:custGeom>
            <a:avLst/>
            <a:gdLst>
              <a:gd name="connsiteX0" fmla="*/ 0 w 1981319"/>
              <a:gd name="connsiteY0" fmla="*/ 330226 h 2258008"/>
              <a:gd name="connsiteX1" fmla="*/ 330226 w 1981319"/>
              <a:gd name="connsiteY1" fmla="*/ 0 h 2258008"/>
              <a:gd name="connsiteX2" fmla="*/ 1651093 w 1981319"/>
              <a:gd name="connsiteY2" fmla="*/ 0 h 2258008"/>
              <a:gd name="connsiteX3" fmla="*/ 1981319 w 1981319"/>
              <a:gd name="connsiteY3" fmla="*/ 330226 h 2258008"/>
              <a:gd name="connsiteX4" fmla="*/ 1981319 w 1981319"/>
              <a:gd name="connsiteY4" fmla="*/ 1927782 h 2258008"/>
              <a:gd name="connsiteX5" fmla="*/ 1651093 w 1981319"/>
              <a:gd name="connsiteY5" fmla="*/ 2258008 h 2258008"/>
              <a:gd name="connsiteX6" fmla="*/ 330226 w 1981319"/>
              <a:gd name="connsiteY6" fmla="*/ 2258008 h 2258008"/>
              <a:gd name="connsiteX7" fmla="*/ 0 w 1981319"/>
              <a:gd name="connsiteY7" fmla="*/ 1927782 h 2258008"/>
              <a:gd name="connsiteX8" fmla="*/ 0 w 1981319"/>
              <a:gd name="connsiteY8" fmla="*/ 330226 h 225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1319" h="2258008">
                <a:moveTo>
                  <a:pt x="0" y="330226"/>
                </a:moveTo>
                <a:cubicBezTo>
                  <a:pt x="0" y="147847"/>
                  <a:pt x="147847" y="0"/>
                  <a:pt x="330226" y="0"/>
                </a:cubicBezTo>
                <a:lnTo>
                  <a:pt x="1651093" y="0"/>
                </a:lnTo>
                <a:cubicBezTo>
                  <a:pt x="1833472" y="0"/>
                  <a:pt x="1981319" y="147847"/>
                  <a:pt x="1981319" y="330226"/>
                </a:cubicBezTo>
                <a:lnTo>
                  <a:pt x="1981319" y="1927782"/>
                </a:lnTo>
                <a:cubicBezTo>
                  <a:pt x="1981319" y="2110161"/>
                  <a:pt x="1833472" y="2258008"/>
                  <a:pt x="1651093" y="2258008"/>
                </a:cubicBezTo>
                <a:lnTo>
                  <a:pt x="330226" y="2258008"/>
                </a:lnTo>
                <a:cubicBezTo>
                  <a:pt x="147847" y="2258008"/>
                  <a:pt x="0" y="2110161"/>
                  <a:pt x="0" y="1927782"/>
                </a:cubicBezTo>
                <a:lnTo>
                  <a:pt x="0" y="330226"/>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88160" tIns="188160" rIns="188160" bIns="188160" numCol="1" spcCol="1270" anchor="ctr" anchorCtr="0">
            <a:noAutofit/>
          </a:bodyPr>
          <a:lstStyle/>
          <a:p>
            <a:pPr marL="0" lvl="0" indent="0" algn="ctr" defTabSz="1066800">
              <a:lnSpc>
                <a:spcPct val="90000"/>
              </a:lnSpc>
              <a:spcBef>
                <a:spcPct val="0"/>
              </a:spcBef>
              <a:spcAft>
                <a:spcPct val="35000"/>
              </a:spcAft>
              <a:buNone/>
            </a:pPr>
            <a:r>
              <a:rPr lang="en-US" sz="2400" b="1" kern="1200">
                <a:solidFill>
                  <a:schemeClr val="tx1"/>
                </a:solidFill>
                <a:latin typeface="Cambria" panose="02040503050406030204" pitchFamily="18" charset="0"/>
                <a:ea typeface="Cambria" panose="02040503050406030204" pitchFamily="18" charset="0"/>
              </a:rPr>
              <a:t>PUBLIC NOTICE</a:t>
            </a:r>
          </a:p>
          <a:p>
            <a:pPr marL="0" lvl="0" indent="0" algn="ctr" defTabSz="1066800">
              <a:lnSpc>
                <a:spcPct val="90000"/>
              </a:lnSpc>
              <a:spcBef>
                <a:spcPct val="0"/>
              </a:spcBef>
              <a:spcAft>
                <a:spcPct val="35000"/>
              </a:spcAft>
              <a:buNone/>
            </a:pPr>
            <a:r>
              <a:rPr lang="en-US" sz="1400" kern="1200">
                <a:solidFill>
                  <a:schemeClr val="tx1"/>
                </a:solidFill>
                <a:latin typeface="Cambria" panose="02040503050406030204" pitchFamily="18" charset="0"/>
                <a:ea typeface="Cambria" panose="02040503050406030204" pitchFamily="18" charset="0"/>
              </a:rPr>
              <a:t>Procurement Portal </a:t>
            </a:r>
          </a:p>
          <a:p>
            <a:pPr marL="0" lvl="0" indent="0" algn="ctr" defTabSz="1066800">
              <a:lnSpc>
                <a:spcPct val="90000"/>
              </a:lnSpc>
              <a:spcBef>
                <a:spcPct val="0"/>
              </a:spcBef>
              <a:spcAft>
                <a:spcPct val="35000"/>
              </a:spcAft>
              <a:buNone/>
            </a:pPr>
            <a:r>
              <a:rPr lang="en-US" sz="1400" kern="1200">
                <a:solidFill>
                  <a:schemeClr val="tx1"/>
                </a:solidFill>
                <a:latin typeface="Cambria" panose="02040503050406030204" pitchFamily="18" charset="0"/>
                <a:ea typeface="Cambria" panose="02040503050406030204" pitchFamily="18" charset="0"/>
              </a:rPr>
              <a:t>Agency Website</a:t>
            </a:r>
          </a:p>
          <a:p>
            <a:pPr marL="0" lvl="0" indent="0" algn="ctr" defTabSz="1066800">
              <a:lnSpc>
                <a:spcPct val="90000"/>
              </a:lnSpc>
              <a:spcBef>
                <a:spcPct val="0"/>
              </a:spcBef>
              <a:spcAft>
                <a:spcPct val="35000"/>
              </a:spcAft>
              <a:buNone/>
            </a:pPr>
            <a:r>
              <a:rPr lang="en-US" sz="1400" kern="1200">
                <a:solidFill>
                  <a:schemeClr val="tx1"/>
                </a:solidFill>
                <a:latin typeface="Cambria"/>
                <a:ea typeface="Cambria"/>
              </a:rPr>
              <a:t>Newspaper, published twice</a:t>
            </a:r>
            <a:endParaRPr lang="en-US" sz="1200" kern="1200">
              <a:solidFill>
                <a:schemeClr val="tx1"/>
              </a:solidFill>
              <a:latin typeface="Cambria" panose="02040503050406030204" pitchFamily="18" charset="0"/>
              <a:ea typeface="Cambria" panose="02040503050406030204" pitchFamily="18" charset="0"/>
            </a:endParaRPr>
          </a:p>
        </p:txBody>
      </p:sp>
      <p:sp>
        <p:nvSpPr>
          <p:cNvPr id="7" name="Freeform: Shape 6">
            <a:extLst>
              <a:ext uri="{FF2B5EF4-FFF2-40B4-BE49-F238E27FC236}">
                <a16:creationId xmlns:a16="http://schemas.microsoft.com/office/drawing/2014/main" id="{CA1AAD86-AF47-42FD-BCB6-B9521F4E1807}"/>
              </a:ext>
            </a:extLst>
          </p:cNvPr>
          <p:cNvSpPr/>
          <p:nvPr/>
        </p:nvSpPr>
        <p:spPr>
          <a:xfrm>
            <a:off x="2814018" y="2579913"/>
            <a:ext cx="1981319" cy="2258008"/>
          </a:xfrm>
          <a:custGeom>
            <a:avLst/>
            <a:gdLst>
              <a:gd name="connsiteX0" fmla="*/ 0 w 1981319"/>
              <a:gd name="connsiteY0" fmla="*/ 330226 h 2258008"/>
              <a:gd name="connsiteX1" fmla="*/ 330226 w 1981319"/>
              <a:gd name="connsiteY1" fmla="*/ 0 h 2258008"/>
              <a:gd name="connsiteX2" fmla="*/ 1651093 w 1981319"/>
              <a:gd name="connsiteY2" fmla="*/ 0 h 2258008"/>
              <a:gd name="connsiteX3" fmla="*/ 1981319 w 1981319"/>
              <a:gd name="connsiteY3" fmla="*/ 330226 h 2258008"/>
              <a:gd name="connsiteX4" fmla="*/ 1981319 w 1981319"/>
              <a:gd name="connsiteY4" fmla="*/ 1927782 h 2258008"/>
              <a:gd name="connsiteX5" fmla="*/ 1651093 w 1981319"/>
              <a:gd name="connsiteY5" fmla="*/ 2258008 h 2258008"/>
              <a:gd name="connsiteX6" fmla="*/ 330226 w 1981319"/>
              <a:gd name="connsiteY6" fmla="*/ 2258008 h 2258008"/>
              <a:gd name="connsiteX7" fmla="*/ 0 w 1981319"/>
              <a:gd name="connsiteY7" fmla="*/ 1927782 h 2258008"/>
              <a:gd name="connsiteX8" fmla="*/ 0 w 1981319"/>
              <a:gd name="connsiteY8" fmla="*/ 330226 h 225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1319" h="2258008">
                <a:moveTo>
                  <a:pt x="0" y="330226"/>
                </a:moveTo>
                <a:cubicBezTo>
                  <a:pt x="0" y="147847"/>
                  <a:pt x="147847" y="0"/>
                  <a:pt x="330226" y="0"/>
                </a:cubicBezTo>
                <a:lnTo>
                  <a:pt x="1651093" y="0"/>
                </a:lnTo>
                <a:cubicBezTo>
                  <a:pt x="1833472" y="0"/>
                  <a:pt x="1981319" y="147847"/>
                  <a:pt x="1981319" y="330226"/>
                </a:cubicBezTo>
                <a:lnTo>
                  <a:pt x="1981319" y="1927782"/>
                </a:lnTo>
                <a:cubicBezTo>
                  <a:pt x="1981319" y="2110161"/>
                  <a:pt x="1833472" y="2258008"/>
                  <a:pt x="1651093" y="2258008"/>
                </a:cubicBezTo>
                <a:lnTo>
                  <a:pt x="330226" y="2258008"/>
                </a:lnTo>
                <a:cubicBezTo>
                  <a:pt x="147847" y="2258008"/>
                  <a:pt x="0" y="2110161"/>
                  <a:pt x="0" y="1927782"/>
                </a:cubicBezTo>
                <a:lnTo>
                  <a:pt x="0" y="330226"/>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88160" tIns="188160" rIns="188160" bIns="188160" numCol="1" spcCol="1270" anchor="ctr" anchorCtr="0">
            <a:noAutofit/>
          </a:bodyPr>
          <a:lstStyle/>
          <a:p>
            <a:pPr marL="0" lvl="0" indent="0" algn="ctr" defTabSz="1066800">
              <a:lnSpc>
                <a:spcPct val="90000"/>
              </a:lnSpc>
              <a:spcBef>
                <a:spcPct val="0"/>
              </a:spcBef>
              <a:spcAft>
                <a:spcPct val="35000"/>
              </a:spcAft>
              <a:buNone/>
            </a:pPr>
            <a:r>
              <a:rPr lang="en-US" sz="2400" b="1" kern="1200">
                <a:solidFill>
                  <a:schemeClr val="tx1"/>
                </a:solidFill>
                <a:latin typeface="Cambria" panose="02040503050406030204" pitchFamily="18" charset="0"/>
                <a:ea typeface="Cambria" panose="02040503050406030204" pitchFamily="18" charset="0"/>
              </a:rPr>
              <a:t>BID OPENING</a:t>
            </a:r>
            <a:endParaRPr lang="en-US" sz="2400" kern="1200">
              <a:solidFill>
                <a:schemeClr val="tx1"/>
              </a:solidFill>
              <a:latin typeface="Cambria" panose="02040503050406030204" pitchFamily="18" charset="0"/>
              <a:ea typeface="Cambria" panose="02040503050406030204" pitchFamily="18" charset="0"/>
            </a:endParaRPr>
          </a:p>
          <a:p>
            <a:pPr marL="0" lvl="0" indent="0" algn="ctr" defTabSz="1066800">
              <a:lnSpc>
                <a:spcPct val="90000"/>
              </a:lnSpc>
              <a:spcBef>
                <a:spcPct val="0"/>
              </a:spcBef>
              <a:spcAft>
                <a:spcPct val="35000"/>
              </a:spcAft>
              <a:buNone/>
            </a:pPr>
            <a:r>
              <a:rPr lang="en-US" sz="1400" kern="1200">
                <a:solidFill>
                  <a:schemeClr val="tx1"/>
                </a:solidFill>
                <a:latin typeface="Cambria" panose="02040503050406030204" pitchFamily="18" charset="0"/>
                <a:ea typeface="Cambria" panose="02040503050406030204" pitchFamily="18" charset="0"/>
              </a:rPr>
              <a:t>Location, Record, Attendance Log</a:t>
            </a:r>
          </a:p>
        </p:txBody>
      </p:sp>
      <p:sp>
        <p:nvSpPr>
          <p:cNvPr id="8" name="Freeform: Shape 7">
            <a:extLst>
              <a:ext uri="{FF2B5EF4-FFF2-40B4-BE49-F238E27FC236}">
                <a16:creationId xmlns:a16="http://schemas.microsoft.com/office/drawing/2014/main" id="{2659F156-BAFF-4143-A4C3-4FDD8959C5FA}"/>
              </a:ext>
            </a:extLst>
          </p:cNvPr>
          <p:cNvSpPr/>
          <p:nvPr/>
        </p:nvSpPr>
        <p:spPr>
          <a:xfrm>
            <a:off x="5125556" y="2579913"/>
            <a:ext cx="1981319" cy="2258008"/>
          </a:xfrm>
          <a:custGeom>
            <a:avLst/>
            <a:gdLst>
              <a:gd name="connsiteX0" fmla="*/ 0 w 1981319"/>
              <a:gd name="connsiteY0" fmla="*/ 330226 h 2258008"/>
              <a:gd name="connsiteX1" fmla="*/ 330226 w 1981319"/>
              <a:gd name="connsiteY1" fmla="*/ 0 h 2258008"/>
              <a:gd name="connsiteX2" fmla="*/ 1651093 w 1981319"/>
              <a:gd name="connsiteY2" fmla="*/ 0 h 2258008"/>
              <a:gd name="connsiteX3" fmla="*/ 1981319 w 1981319"/>
              <a:gd name="connsiteY3" fmla="*/ 330226 h 2258008"/>
              <a:gd name="connsiteX4" fmla="*/ 1981319 w 1981319"/>
              <a:gd name="connsiteY4" fmla="*/ 1927782 h 2258008"/>
              <a:gd name="connsiteX5" fmla="*/ 1651093 w 1981319"/>
              <a:gd name="connsiteY5" fmla="*/ 2258008 h 2258008"/>
              <a:gd name="connsiteX6" fmla="*/ 330226 w 1981319"/>
              <a:gd name="connsiteY6" fmla="*/ 2258008 h 2258008"/>
              <a:gd name="connsiteX7" fmla="*/ 0 w 1981319"/>
              <a:gd name="connsiteY7" fmla="*/ 1927782 h 2258008"/>
              <a:gd name="connsiteX8" fmla="*/ 0 w 1981319"/>
              <a:gd name="connsiteY8" fmla="*/ 330226 h 225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1319" h="2258008">
                <a:moveTo>
                  <a:pt x="0" y="330226"/>
                </a:moveTo>
                <a:cubicBezTo>
                  <a:pt x="0" y="147847"/>
                  <a:pt x="147847" y="0"/>
                  <a:pt x="330226" y="0"/>
                </a:cubicBezTo>
                <a:lnTo>
                  <a:pt x="1651093" y="0"/>
                </a:lnTo>
                <a:cubicBezTo>
                  <a:pt x="1833472" y="0"/>
                  <a:pt x="1981319" y="147847"/>
                  <a:pt x="1981319" y="330226"/>
                </a:cubicBezTo>
                <a:lnTo>
                  <a:pt x="1981319" y="1927782"/>
                </a:lnTo>
                <a:cubicBezTo>
                  <a:pt x="1981319" y="2110161"/>
                  <a:pt x="1833472" y="2258008"/>
                  <a:pt x="1651093" y="2258008"/>
                </a:cubicBezTo>
                <a:lnTo>
                  <a:pt x="330226" y="2258008"/>
                </a:lnTo>
                <a:cubicBezTo>
                  <a:pt x="147847" y="2258008"/>
                  <a:pt x="0" y="2110161"/>
                  <a:pt x="0" y="1927782"/>
                </a:cubicBezTo>
                <a:lnTo>
                  <a:pt x="0" y="330226"/>
                </a:lnTo>
                <a:close/>
              </a:path>
            </a:pathLst>
          </a:custGeom>
          <a:solidFill>
            <a:schemeClr val="accent4"/>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88160" tIns="188160" rIns="188160" bIns="188160" numCol="1" spcCol="1270" anchor="ctr" anchorCtr="0">
            <a:noAutofit/>
          </a:bodyPr>
          <a:lstStyle/>
          <a:p>
            <a:pPr marL="0" lvl="0" indent="0" algn="ctr" defTabSz="1066800">
              <a:lnSpc>
                <a:spcPct val="90000"/>
              </a:lnSpc>
              <a:spcBef>
                <a:spcPct val="0"/>
              </a:spcBef>
              <a:spcAft>
                <a:spcPct val="35000"/>
              </a:spcAft>
              <a:buNone/>
            </a:pPr>
            <a:r>
              <a:rPr lang="en-US" sz="2400" b="1" kern="1200">
                <a:solidFill>
                  <a:schemeClr val="tx1"/>
                </a:solidFill>
                <a:latin typeface="Cambria" panose="02040503050406030204" pitchFamily="18" charset="0"/>
                <a:ea typeface="Cambria" panose="02040503050406030204" pitchFamily="18" charset="0"/>
              </a:rPr>
              <a:t>MINIMUM REQUIRE-MENTS</a:t>
            </a:r>
          </a:p>
          <a:p>
            <a:pPr marL="0" lvl="0" indent="0" algn="ctr" defTabSz="1066800">
              <a:lnSpc>
                <a:spcPct val="90000"/>
              </a:lnSpc>
              <a:spcBef>
                <a:spcPct val="0"/>
              </a:spcBef>
              <a:spcAft>
                <a:spcPct val="35000"/>
              </a:spcAft>
              <a:buNone/>
            </a:pPr>
            <a:r>
              <a:rPr lang="en-US" sz="2000" b="0" kern="1200">
                <a:solidFill>
                  <a:schemeClr val="tx1"/>
                </a:solidFill>
                <a:latin typeface="Cambria" panose="02040503050406030204" pitchFamily="18" charset="0"/>
                <a:ea typeface="Cambria" panose="02040503050406030204" pitchFamily="18" charset="0"/>
              </a:rPr>
              <a:t> </a:t>
            </a:r>
            <a:r>
              <a:rPr lang="en-US" sz="1700" b="0" kern="1200">
                <a:solidFill>
                  <a:schemeClr val="tx1"/>
                </a:solidFill>
                <a:latin typeface="Cambria" panose="02040503050406030204" pitchFamily="18" charset="0"/>
                <a:ea typeface="Cambria" panose="02040503050406030204" pitchFamily="18" charset="0"/>
              </a:rPr>
              <a:t>Responsive &amp; Responsible</a:t>
            </a:r>
          </a:p>
        </p:txBody>
      </p:sp>
      <p:sp>
        <p:nvSpPr>
          <p:cNvPr id="9" name="Freeform: Shape 8">
            <a:extLst>
              <a:ext uri="{FF2B5EF4-FFF2-40B4-BE49-F238E27FC236}">
                <a16:creationId xmlns:a16="http://schemas.microsoft.com/office/drawing/2014/main" id="{3B0CD7E9-A78E-4C4F-93F5-AB374BB9BA3D}"/>
              </a:ext>
            </a:extLst>
          </p:cNvPr>
          <p:cNvSpPr/>
          <p:nvPr/>
        </p:nvSpPr>
        <p:spPr>
          <a:xfrm>
            <a:off x="7437095" y="2579913"/>
            <a:ext cx="1981319" cy="2258008"/>
          </a:xfrm>
          <a:custGeom>
            <a:avLst/>
            <a:gdLst>
              <a:gd name="connsiteX0" fmla="*/ 0 w 1981319"/>
              <a:gd name="connsiteY0" fmla="*/ 330226 h 2258008"/>
              <a:gd name="connsiteX1" fmla="*/ 330226 w 1981319"/>
              <a:gd name="connsiteY1" fmla="*/ 0 h 2258008"/>
              <a:gd name="connsiteX2" fmla="*/ 1651093 w 1981319"/>
              <a:gd name="connsiteY2" fmla="*/ 0 h 2258008"/>
              <a:gd name="connsiteX3" fmla="*/ 1981319 w 1981319"/>
              <a:gd name="connsiteY3" fmla="*/ 330226 h 2258008"/>
              <a:gd name="connsiteX4" fmla="*/ 1981319 w 1981319"/>
              <a:gd name="connsiteY4" fmla="*/ 1927782 h 2258008"/>
              <a:gd name="connsiteX5" fmla="*/ 1651093 w 1981319"/>
              <a:gd name="connsiteY5" fmla="*/ 2258008 h 2258008"/>
              <a:gd name="connsiteX6" fmla="*/ 330226 w 1981319"/>
              <a:gd name="connsiteY6" fmla="*/ 2258008 h 2258008"/>
              <a:gd name="connsiteX7" fmla="*/ 0 w 1981319"/>
              <a:gd name="connsiteY7" fmla="*/ 1927782 h 2258008"/>
              <a:gd name="connsiteX8" fmla="*/ 0 w 1981319"/>
              <a:gd name="connsiteY8" fmla="*/ 330226 h 225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1319" h="2258008">
                <a:moveTo>
                  <a:pt x="0" y="330226"/>
                </a:moveTo>
                <a:cubicBezTo>
                  <a:pt x="0" y="147847"/>
                  <a:pt x="147847" y="0"/>
                  <a:pt x="330226" y="0"/>
                </a:cubicBezTo>
                <a:lnTo>
                  <a:pt x="1651093" y="0"/>
                </a:lnTo>
                <a:cubicBezTo>
                  <a:pt x="1833472" y="0"/>
                  <a:pt x="1981319" y="147847"/>
                  <a:pt x="1981319" y="330226"/>
                </a:cubicBezTo>
                <a:lnTo>
                  <a:pt x="1981319" y="1927782"/>
                </a:lnTo>
                <a:cubicBezTo>
                  <a:pt x="1981319" y="2110161"/>
                  <a:pt x="1833472" y="2258008"/>
                  <a:pt x="1651093" y="2258008"/>
                </a:cubicBezTo>
                <a:lnTo>
                  <a:pt x="330226" y="2258008"/>
                </a:lnTo>
                <a:cubicBezTo>
                  <a:pt x="147847" y="2258008"/>
                  <a:pt x="0" y="2110161"/>
                  <a:pt x="0" y="1927782"/>
                </a:cubicBezTo>
                <a:lnTo>
                  <a:pt x="0" y="330226"/>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88160" tIns="188160" rIns="188160" bIns="188160" numCol="1" spcCol="1270" anchor="ctr" anchorCtr="0">
            <a:noAutofit/>
          </a:bodyPr>
          <a:lstStyle/>
          <a:p>
            <a:pPr marL="0" lvl="0" indent="0" algn="ctr" defTabSz="1066800">
              <a:lnSpc>
                <a:spcPct val="90000"/>
              </a:lnSpc>
              <a:spcBef>
                <a:spcPct val="0"/>
              </a:spcBef>
              <a:spcAft>
                <a:spcPct val="35000"/>
              </a:spcAft>
              <a:buNone/>
            </a:pPr>
            <a:r>
              <a:rPr lang="en-US" sz="2400" b="1" kern="1200">
                <a:solidFill>
                  <a:schemeClr val="tx1"/>
                </a:solidFill>
                <a:latin typeface="Cambria" panose="02040503050406030204" pitchFamily="18" charset="0"/>
                <a:ea typeface="Cambria" panose="02040503050406030204" pitchFamily="18" charset="0"/>
              </a:rPr>
              <a:t>BID </a:t>
            </a:r>
            <a:r>
              <a:rPr lang="en-US" sz="2100" b="1" kern="1200">
                <a:solidFill>
                  <a:schemeClr val="tx1"/>
                </a:solidFill>
                <a:latin typeface="Cambria" panose="02040503050406030204" pitchFamily="18" charset="0"/>
                <a:ea typeface="Cambria" panose="02040503050406030204" pitchFamily="18" charset="0"/>
              </a:rPr>
              <a:t>EVALUATION</a:t>
            </a:r>
          </a:p>
          <a:p>
            <a:pPr marL="0" lvl="0" indent="0" algn="ctr" defTabSz="1066800">
              <a:lnSpc>
                <a:spcPct val="90000"/>
              </a:lnSpc>
              <a:spcBef>
                <a:spcPct val="0"/>
              </a:spcBef>
              <a:spcAft>
                <a:spcPct val="35000"/>
              </a:spcAft>
              <a:buNone/>
            </a:pPr>
            <a:r>
              <a:rPr lang="en-US" sz="1700" b="0" kern="1200">
                <a:solidFill>
                  <a:schemeClr val="tx1"/>
                </a:solidFill>
                <a:latin typeface="Cambria" panose="02040503050406030204" pitchFamily="18" charset="0"/>
                <a:ea typeface="Cambria" panose="02040503050406030204" pitchFamily="18" charset="0"/>
              </a:rPr>
              <a:t>Calculate Lowest Bidder</a:t>
            </a:r>
          </a:p>
        </p:txBody>
      </p:sp>
      <p:sp>
        <p:nvSpPr>
          <p:cNvPr id="10" name="Freeform: Shape 9">
            <a:extLst>
              <a:ext uri="{FF2B5EF4-FFF2-40B4-BE49-F238E27FC236}">
                <a16:creationId xmlns:a16="http://schemas.microsoft.com/office/drawing/2014/main" id="{D7D975F0-0B8F-4019-8CD7-77E774DF4EC7}"/>
              </a:ext>
            </a:extLst>
          </p:cNvPr>
          <p:cNvSpPr/>
          <p:nvPr/>
        </p:nvSpPr>
        <p:spPr>
          <a:xfrm>
            <a:off x="9748634" y="2579913"/>
            <a:ext cx="1981319" cy="2258008"/>
          </a:xfrm>
          <a:custGeom>
            <a:avLst/>
            <a:gdLst>
              <a:gd name="connsiteX0" fmla="*/ 0 w 1981319"/>
              <a:gd name="connsiteY0" fmla="*/ 330226 h 2258008"/>
              <a:gd name="connsiteX1" fmla="*/ 330226 w 1981319"/>
              <a:gd name="connsiteY1" fmla="*/ 0 h 2258008"/>
              <a:gd name="connsiteX2" fmla="*/ 1651093 w 1981319"/>
              <a:gd name="connsiteY2" fmla="*/ 0 h 2258008"/>
              <a:gd name="connsiteX3" fmla="*/ 1981319 w 1981319"/>
              <a:gd name="connsiteY3" fmla="*/ 330226 h 2258008"/>
              <a:gd name="connsiteX4" fmla="*/ 1981319 w 1981319"/>
              <a:gd name="connsiteY4" fmla="*/ 1927782 h 2258008"/>
              <a:gd name="connsiteX5" fmla="*/ 1651093 w 1981319"/>
              <a:gd name="connsiteY5" fmla="*/ 2258008 h 2258008"/>
              <a:gd name="connsiteX6" fmla="*/ 330226 w 1981319"/>
              <a:gd name="connsiteY6" fmla="*/ 2258008 h 2258008"/>
              <a:gd name="connsiteX7" fmla="*/ 0 w 1981319"/>
              <a:gd name="connsiteY7" fmla="*/ 1927782 h 2258008"/>
              <a:gd name="connsiteX8" fmla="*/ 0 w 1981319"/>
              <a:gd name="connsiteY8" fmla="*/ 330226 h 225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1319" h="2258008">
                <a:moveTo>
                  <a:pt x="0" y="330226"/>
                </a:moveTo>
                <a:cubicBezTo>
                  <a:pt x="0" y="147847"/>
                  <a:pt x="147847" y="0"/>
                  <a:pt x="330226" y="0"/>
                </a:cubicBezTo>
                <a:lnTo>
                  <a:pt x="1651093" y="0"/>
                </a:lnTo>
                <a:cubicBezTo>
                  <a:pt x="1833472" y="0"/>
                  <a:pt x="1981319" y="147847"/>
                  <a:pt x="1981319" y="330226"/>
                </a:cubicBezTo>
                <a:lnTo>
                  <a:pt x="1981319" y="1927782"/>
                </a:lnTo>
                <a:cubicBezTo>
                  <a:pt x="1981319" y="2110161"/>
                  <a:pt x="1833472" y="2258008"/>
                  <a:pt x="1651093" y="2258008"/>
                </a:cubicBezTo>
                <a:lnTo>
                  <a:pt x="330226" y="2258008"/>
                </a:lnTo>
                <a:cubicBezTo>
                  <a:pt x="147847" y="2258008"/>
                  <a:pt x="0" y="2110161"/>
                  <a:pt x="0" y="1927782"/>
                </a:cubicBezTo>
                <a:lnTo>
                  <a:pt x="0" y="330226"/>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91970" tIns="191970" rIns="191970" bIns="191970" numCol="1" spcCol="1270" anchor="ctr" anchorCtr="0">
            <a:noAutofit/>
          </a:bodyPr>
          <a:lstStyle/>
          <a:p>
            <a:pPr marL="0" lvl="0" indent="0" algn="ctr" defTabSz="1111250">
              <a:lnSpc>
                <a:spcPct val="90000"/>
              </a:lnSpc>
              <a:spcBef>
                <a:spcPct val="0"/>
              </a:spcBef>
              <a:spcAft>
                <a:spcPct val="35000"/>
              </a:spcAft>
              <a:buNone/>
            </a:pPr>
            <a:r>
              <a:rPr lang="en-US" sz="2500" b="1" kern="1200">
                <a:solidFill>
                  <a:schemeClr val="tx1"/>
                </a:solidFill>
                <a:latin typeface="Cambria" panose="02040503050406030204" pitchFamily="18" charset="0"/>
                <a:ea typeface="Cambria" panose="02040503050406030204" pitchFamily="18" charset="0"/>
              </a:rPr>
              <a:t>AWARD</a:t>
            </a:r>
          </a:p>
          <a:p>
            <a:pPr marL="0" lvl="0" indent="0" algn="ctr" defTabSz="1111250">
              <a:lnSpc>
                <a:spcPct val="90000"/>
              </a:lnSpc>
              <a:spcBef>
                <a:spcPct val="0"/>
              </a:spcBef>
              <a:spcAft>
                <a:spcPct val="35000"/>
              </a:spcAft>
              <a:buNone/>
            </a:pPr>
            <a:r>
              <a:rPr lang="en-US" sz="2000" b="0" kern="1200">
                <a:solidFill>
                  <a:schemeClr val="tx1"/>
                </a:solidFill>
                <a:latin typeface="Cambria" panose="02040503050406030204" pitchFamily="18" charset="0"/>
                <a:ea typeface="Cambria" panose="02040503050406030204" pitchFamily="18" charset="0"/>
              </a:rPr>
              <a:t> </a:t>
            </a:r>
            <a:r>
              <a:rPr lang="en-US" sz="1700" b="0" kern="1200">
                <a:solidFill>
                  <a:schemeClr val="tx1"/>
                </a:solidFill>
                <a:latin typeface="Cambria" panose="02040503050406030204" pitchFamily="18" charset="0"/>
                <a:ea typeface="Cambria" panose="02040503050406030204" pitchFamily="18" charset="0"/>
              </a:rPr>
              <a:t>Notice of Intent to Award sent to Bidders, Agency Website, Procurement Portal</a:t>
            </a:r>
          </a:p>
        </p:txBody>
      </p:sp>
    </p:spTree>
    <p:extLst>
      <p:ext uri="{BB962C8B-B14F-4D97-AF65-F5344CB8AC3E}">
        <p14:creationId xmlns:p14="http://schemas.microsoft.com/office/powerpoint/2010/main" val="116093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360947" y="246888"/>
            <a:ext cx="11490158" cy="6428232"/>
          </a:xfrm>
        </p:spPr>
        <p:txBody>
          <a:bodyPr>
            <a:normAutofit/>
          </a:bodyPr>
          <a:lstStyle/>
          <a:p>
            <a:pPr algn="ctr"/>
            <a:r>
              <a:rPr lang="en-US" sz="5400" cap="small">
                <a:solidFill>
                  <a:srgbClr val="F03F2B"/>
                </a:solidFill>
                <a:latin typeface="Cambria" panose="02040503050406030204" pitchFamily="18" charset="0"/>
                <a:ea typeface="Cambria" panose="02040503050406030204" pitchFamily="18" charset="0"/>
              </a:rPr>
              <a:t>Publication </a:t>
            </a:r>
            <a:br>
              <a:rPr lang="en-US" sz="3200" cap="small">
                <a:solidFill>
                  <a:srgbClr val="F03F2B"/>
                </a:solidFill>
                <a:latin typeface="Cambria" panose="02040503050406030204" pitchFamily="18" charset="0"/>
                <a:ea typeface="Cambria" panose="02040503050406030204" pitchFamily="18" charset="0"/>
              </a:rPr>
            </a:br>
            <a:r>
              <a:rPr lang="en-US" sz="3200" cap="small">
                <a:solidFill>
                  <a:srgbClr val="F03F2B"/>
                </a:solidFill>
                <a:latin typeface="Cambria" panose="02040503050406030204" pitchFamily="18" charset="0"/>
                <a:ea typeface="Cambria" panose="02040503050406030204" pitchFamily="18" charset="0"/>
              </a:rPr>
              <a:t>R&amp;R Section 5.2</a:t>
            </a:r>
            <a:br>
              <a:rPr lang="en-US" sz="1800" cap="small">
                <a:solidFill>
                  <a:schemeClr val="accent3"/>
                </a:solidFill>
                <a:latin typeface="Cambria" panose="02040503050406030204" pitchFamily="18" charset="0"/>
                <a:ea typeface="Cambria" panose="02040503050406030204" pitchFamily="18" charset="0"/>
              </a:rPr>
            </a:br>
            <a:br>
              <a:rPr lang="en-US" sz="1800" cap="small">
                <a:solidFill>
                  <a:schemeClr val="accent3"/>
                </a:solidFill>
                <a:latin typeface="Cambria" panose="02040503050406030204" pitchFamily="18" charset="0"/>
                <a:ea typeface="Cambria" panose="02040503050406030204" pitchFamily="18" charset="0"/>
              </a:rPr>
            </a:br>
            <a:r>
              <a:rPr lang="en-US" sz="1800" cap="small">
                <a:solidFill>
                  <a:schemeClr val="tx1"/>
                </a:solidFill>
                <a:latin typeface="Cambria" panose="02040503050406030204" pitchFamily="18" charset="0"/>
                <a:ea typeface="Cambria" panose="02040503050406030204" pitchFamily="18" charset="0"/>
              </a:rPr>
              <a:t>F</a:t>
            </a:r>
            <a:r>
              <a:rPr lang="en-US" sz="1800">
                <a:solidFill>
                  <a:schemeClr val="tx1"/>
                </a:solidFill>
                <a:latin typeface="Cambria" panose="02040503050406030204" pitchFamily="18" charset="0"/>
                <a:ea typeface="Cambria" panose="02040503050406030204" pitchFamily="18" charset="0"/>
              </a:rPr>
              <a:t>urnished to a minimum of 3 Bidders</a:t>
            </a:r>
            <a:br>
              <a:rPr lang="en-US" sz="1800">
                <a:solidFill>
                  <a:schemeClr val="tx1"/>
                </a:solidFill>
                <a:latin typeface="Cambria" panose="02040503050406030204" pitchFamily="18" charset="0"/>
                <a:ea typeface="Cambria" panose="02040503050406030204" pitchFamily="18" charset="0"/>
              </a:rPr>
            </a:br>
            <a:br>
              <a:rPr lang="en-US" sz="1800">
                <a:solidFill>
                  <a:schemeClr val="tx1"/>
                </a:solidFill>
                <a:latin typeface="Cambria" panose="02040503050406030204" pitchFamily="18" charset="0"/>
                <a:ea typeface="Cambria" panose="02040503050406030204" pitchFamily="18" charset="0"/>
              </a:rPr>
            </a:br>
            <a:r>
              <a:rPr lang="en-US" sz="1800">
                <a:solidFill>
                  <a:srgbClr val="F03F2B"/>
                </a:solidFill>
                <a:latin typeface="Cambria" panose="02040503050406030204" pitchFamily="18" charset="0"/>
                <a:ea typeface="Cambria" panose="02040503050406030204" pitchFamily="18" charset="0"/>
              </a:rPr>
              <a:t>Required Publication:</a:t>
            </a:r>
            <a:br>
              <a:rPr lang="en-US" sz="1800">
                <a:solidFill>
                  <a:srgbClr val="F03F2B"/>
                </a:solidFill>
                <a:latin typeface="Cambria" panose="02040503050406030204" pitchFamily="18" charset="0"/>
                <a:ea typeface="Cambria" panose="02040503050406030204" pitchFamily="18" charset="0"/>
              </a:rPr>
            </a:br>
            <a:r>
              <a:rPr lang="en-US" sz="1800">
                <a:solidFill>
                  <a:schemeClr val="tx1"/>
                </a:solidFill>
                <a:latin typeface="Cambria" panose="02040503050406030204" pitchFamily="18" charset="0"/>
                <a:ea typeface="Cambria" panose="02040503050406030204" pitchFamily="18" charset="0"/>
              </a:rPr>
              <a:t>Newspaper (1x per week for 2 consecutive weeks) – Legal Notice Section, County of Agency</a:t>
            </a:r>
            <a:br>
              <a:rPr lang="en-US" sz="1800">
                <a:solidFill>
                  <a:schemeClr val="tx1"/>
                </a:solidFill>
                <a:latin typeface="Cambria" panose="02040503050406030204" pitchFamily="18" charset="0"/>
                <a:ea typeface="Cambria" panose="02040503050406030204" pitchFamily="18" charset="0"/>
              </a:rPr>
            </a:br>
            <a:r>
              <a:rPr lang="en-US" sz="1800">
                <a:solidFill>
                  <a:schemeClr val="tx1"/>
                </a:solidFill>
                <a:latin typeface="Cambria" panose="02040503050406030204" pitchFamily="18" charset="0"/>
                <a:ea typeface="Cambria" panose="02040503050406030204" pitchFamily="18" charset="0"/>
              </a:rPr>
              <a:t>Agency Website</a:t>
            </a:r>
            <a:br>
              <a:rPr lang="en-US" sz="1800">
                <a:solidFill>
                  <a:schemeClr val="tx1"/>
                </a:solidFill>
                <a:latin typeface="Cambria" panose="02040503050406030204" pitchFamily="18" charset="0"/>
                <a:ea typeface="Cambria" panose="02040503050406030204" pitchFamily="18" charset="0"/>
              </a:rPr>
            </a:br>
            <a:r>
              <a:rPr lang="en-US" sz="1800">
                <a:solidFill>
                  <a:schemeClr val="tx1"/>
                </a:solidFill>
                <a:latin typeface="Cambria" panose="02040503050406030204" pitchFamily="18" charset="0"/>
                <a:ea typeface="Cambria" panose="02040503050406030204" pitchFamily="18" charset="0"/>
              </a:rPr>
              <a:t>Procurement Portal </a:t>
            </a:r>
            <a:br>
              <a:rPr lang="en-US" sz="1800">
                <a:solidFill>
                  <a:schemeClr val="tx1"/>
                </a:solidFill>
                <a:latin typeface="Cambria" panose="02040503050406030204" pitchFamily="18" charset="0"/>
                <a:ea typeface="Cambria" panose="02040503050406030204" pitchFamily="18" charset="0"/>
              </a:rPr>
            </a:br>
            <a:br>
              <a:rPr lang="en-US" sz="1800">
                <a:solidFill>
                  <a:schemeClr val="tx1"/>
                </a:solidFill>
                <a:latin typeface="Cambria" panose="02040503050406030204" pitchFamily="18" charset="0"/>
                <a:ea typeface="Cambria" panose="02040503050406030204" pitchFamily="18" charset="0"/>
              </a:rPr>
            </a:br>
            <a:r>
              <a:rPr lang="en-US" sz="1800">
                <a:solidFill>
                  <a:srgbClr val="F03F2B"/>
                </a:solidFill>
                <a:latin typeface="Cambria" panose="02040503050406030204" pitchFamily="18" charset="0"/>
                <a:ea typeface="Cambria" panose="02040503050406030204" pitchFamily="18" charset="0"/>
              </a:rPr>
              <a:t>Content of Newspaper Advertisement:</a:t>
            </a:r>
            <a:br>
              <a:rPr lang="en-US" sz="1800">
                <a:solidFill>
                  <a:srgbClr val="F03F2B"/>
                </a:solidFill>
                <a:latin typeface="Cambria" panose="02040503050406030204" pitchFamily="18" charset="0"/>
                <a:ea typeface="Cambria" panose="02040503050406030204" pitchFamily="18" charset="0"/>
              </a:rPr>
            </a:br>
            <a:r>
              <a:rPr lang="en-US" sz="1800">
                <a:solidFill>
                  <a:schemeClr val="tx1"/>
                </a:solidFill>
                <a:latin typeface="Cambria" panose="02040503050406030204" pitchFamily="18" charset="0"/>
                <a:ea typeface="Cambria" panose="02040503050406030204" pitchFamily="18" charset="0"/>
              </a:rPr>
              <a:t>Agency Name</a:t>
            </a:r>
            <a:br>
              <a:rPr lang="en-US" sz="1800">
                <a:solidFill>
                  <a:schemeClr val="tx1"/>
                </a:solidFill>
                <a:latin typeface="Cambria" panose="02040503050406030204" pitchFamily="18" charset="0"/>
                <a:ea typeface="Cambria" panose="02040503050406030204" pitchFamily="18" charset="0"/>
              </a:rPr>
            </a:br>
            <a:r>
              <a:rPr lang="en-US" sz="1800">
                <a:solidFill>
                  <a:schemeClr val="tx1"/>
                </a:solidFill>
                <a:latin typeface="Cambria" panose="02040503050406030204" pitchFamily="18" charset="0"/>
                <a:ea typeface="Cambria" panose="02040503050406030204" pitchFamily="18" charset="0"/>
              </a:rPr>
              <a:t>Personal or Professional Services Sought</a:t>
            </a:r>
            <a:br>
              <a:rPr lang="en-US" sz="1800">
                <a:solidFill>
                  <a:srgbClr val="F03F2B"/>
                </a:solidFill>
                <a:latin typeface="Cambria" panose="02040503050406030204" pitchFamily="18" charset="0"/>
                <a:ea typeface="Cambria" panose="02040503050406030204" pitchFamily="18" charset="0"/>
              </a:rPr>
            </a:br>
            <a:r>
              <a:rPr lang="en-US" sz="1800">
                <a:solidFill>
                  <a:schemeClr val="tx1"/>
                </a:solidFill>
                <a:latin typeface="Cambria" panose="02040503050406030204" pitchFamily="18" charset="0"/>
                <a:ea typeface="Cambria" panose="02040503050406030204" pitchFamily="18" charset="0"/>
              </a:rPr>
              <a:t>Due Date for Responses</a:t>
            </a:r>
            <a:br>
              <a:rPr lang="en-US" sz="1800">
                <a:solidFill>
                  <a:schemeClr val="tx1"/>
                </a:solidFill>
                <a:latin typeface="Cambria" panose="02040503050406030204" pitchFamily="18" charset="0"/>
                <a:ea typeface="Cambria" panose="02040503050406030204" pitchFamily="18" charset="0"/>
              </a:rPr>
            </a:br>
            <a:r>
              <a:rPr lang="en-US" sz="1800">
                <a:solidFill>
                  <a:schemeClr val="tx1"/>
                </a:solidFill>
                <a:latin typeface="Cambria" panose="02040503050406030204" pitchFamily="18" charset="0"/>
                <a:ea typeface="Cambria" panose="02040503050406030204" pitchFamily="18" charset="0"/>
              </a:rPr>
              <a:t>Name &amp; Contact Information of Procurement Officer</a:t>
            </a:r>
            <a:br>
              <a:rPr lang="en-US" sz="1800">
                <a:solidFill>
                  <a:schemeClr val="tx1"/>
                </a:solidFill>
                <a:latin typeface="Cambria" panose="02040503050406030204" pitchFamily="18" charset="0"/>
                <a:ea typeface="Cambria" panose="02040503050406030204" pitchFamily="18" charset="0"/>
              </a:rPr>
            </a:br>
            <a:r>
              <a:rPr lang="en-US" sz="1800">
                <a:solidFill>
                  <a:schemeClr val="tx1"/>
                </a:solidFill>
                <a:latin typeface="Cambria" panose="02040503050406030204" pitchFamily="18" charset="0"/>
                <a:ea typeface="Cambria" panose="02040503050406030204" pitchFamily="18" charset="0"/>
              </a:rPr>
              <a:t>Means of Obtaining the Solicitation</a:t>
            </a:r>
            <a:br>
              <a:rPr lang="en-US" sz="1800">
                <a:solidFill>
                  <a:schemeClr val="tx1"/>
                </a:solidFill>
                <a:latin typeface="Cambria" panose="02040503050406030204" pitchFamily="18" charset="0"/>
                <a:ea typeface="Cambria" panose="02040503050406030204" pitchFamily="18" charset="0"/>
              </a:rPr>
            </a:br>
            <a:r>
              <a:rPr lang="en-US" sz="1800">
                <a:solidFill>
                  <a:schemeClr val="tx1"/>
                </a:solidFill>
                <a:latin typeface="Cambria" panose="02040503050406030204" pitchFamily="18" charset="0"/>
                <a:ea typeface="Cambria" panose="02040503050406030204" pitchFamily="18" charset="0"/>
              </a:rPr>
              <a:t>RFx Number</a:t>
            </a:r>
            <a:br>
              <a:rPr lang="en-US" sz="1800">
                <a:solidFill>
                  <a:schemeClr val="tx1"/>
                </a:solidFill>
                <a:latin typeface="Cambria" panose="02040503050406030204" pitchFamily="18" charset="0"/>
                <a:ea typeface="Cambria" panose="02040503050406030204" pitchFamily="18" charset="0"/>
              </a:rPr>
            </a:br>
            <a:br>
              <a:rPr lang="en-US" sz="1800">
                <a:solidFill>
                  <a:schemeClr val="tx1"/>
                </a:solidFill>
                <a:latin typeface="Cambria" panose="02040503050406030204" pitchFamily="18" charset="0"/>
                <a:ea typeface="Cambria" panose="02040503050406030204" pitchFamily="18" charset="0"/>
              </a:rPr>
            </a:br>
            <a:r>
              <a:rPr lang="en-US" sz="1800">
                <a:solidFill>
                  <a:srgbClr val="F03F2B"/>
                </a:solidFill>
                <a:latin typeface="Cambria" panose="02040503050406030204" pitchFamily="18" charset="0"/>
                <a:ea typeface="Cambria" panose="02040503050406030204" pitchFamily="18" charset="0"/>
              </a:rPr>
              <a:t>Time for Publication:</a:t>
            </a:r>
            <a:br>
              <a:rPr lang="en-US" sz="1800">
                <a:solidFill>
                  <a:schemeClr val="tx1"/>
                </a:solidFill>
                <a:latin typeface="Cambria" panose="02040503050406030204" pitchFamily="18" charset="0"/>
                <a:ea typeface="Cambria" panose="02040503050406030204" pitchFamily="18" charset="0"/>
              </a:rPr>
            </a:br>
            <a:r>
              <a:rPr lang="en-US" sz="1800">
                <a:solidFill>
                  <a:schemeClr val="tx1"/>
                </a:solidFill>
                <a:latin typeface="Cambria" panose="02040503050406030204" pitchFamily="18" charset="0"/>
                <a:ea typeface="Cambria" panose="02040503050406030204" pitchFamily="18" charset="0"/>
              </a:rPr>
              <a:t>30 Calendar Days Prior to Bid Submission Deadline</a:t>
            </a:r>
            <a:br>
              <a:rPr lang="en-US" sz="1800">
                <a:solidFill>
                  <a:schemeClr val="tx1"/>
                </a:solidFill>
                <a:latin typeface="Cambria" panose="02040503050406030204" pitchFamily="18" charset="0"/>
                <a:ea typeface="Cambria" panose="02040503050406030204" pitchFamily="18" charset="0"/>
              </a:rPr>
            </a:br>
            <a:r>
              <a:rPr lang="en-US" sz="1800">
                <a:solidFill>
                  <a:schemeClr val="tx1"/>
                </a:solidFill>
                <a:latin typeface="Cambria" panose="02040503050406030204" pitchFamily="18" charset="0"/>
                <a:ea typeface="Cambria" panose="02040503050406030204" pitchFamily="18" charset="0"/>
              </a:rPr>
              <a:t>Unless Chief Procurement Officer determines a shorter time is necessary – 14 day minimum</a:t>
            </a:r>
            <a:br>
              <a:rPr lang="en-US" sz="1800">
                <a:solidFill>
                  <a:schemeClr val="accent2"/>
                </a:solidFill>
                <a:latin typeface="Cambria" panose="02040503050406030204" pitchFamily="18" charset="0"/>
                <a:ea typeface="Cambria" panose="02040503050406030204" pitchFamily="18" charset="0"/>
              </a:rPr>
            </a:br>
            <a:endParaRPr lang="en-US" sz="1800">
              <a:solidFill>
                <a:schemeClr val="accent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885715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409074" y="1022683"/>
            <a:ext cx="11417968" cy="1455821"/>
          </a:xfrm>
        </p:spPr>
        <p:txBody>
          <a:bodyPr>
            <a:normAutofit fontScale="90000"/>
          </a:bodyPr>
          <a:lstStyle/>
          <a:p>
            <a:pPr algn="ctr"/>
            <a:r>
              <a:rPr lang="en-US" sz="6000" cap="small">
                <a:solidFill>
                  <a:schemeClr val="accent3"/>
                </a:solidFill>
                <a:latin typeface="Cambria" panose="02040503050406030204" pitchFamily="18" charset="0"/>
                <a:ea typeface="Cambria" panose="02040503050406030204" pitchFamily="18" charset="0"/>
              </a:rPr>
              <a:t>Amendments to the IFB</a:t>
            </a:r>
            <a:br>
              <a:rPr lang="en-US" sz="6000" cap="small">
                <a:solidFill>
                  <a:schemeClr val="accent3"/>
                </a:solidFill>
                <a:latin typeface="Cambria" panose="02040503050406030204" pitchFamily="18" charset="0"/>
                <a:ea typeface="Cambria" panose="02040503050406030204" pitchFamily="18" charset="0"/>
              </a:rPr>
            </a:br>
            <a:r>
              <a:rPr lang="en-US" sz="3200" cap="small">
                <a:solidFill>
                  <a:schemeClr val="accent3"/>
                </a:solidFill>
                <a:latin typeface="Cambria" panose="02040503050406030204" pitchFamily="18" charset="0"/>
                <a:ea typeface="Cambria" panose="02040503050406030204" pitchFamily="18" charset="0"/>
              </a:rPr>
              <a:t>R&amp;R Section 5.3</a:t>
            </a:r>
            <a:br>
              <a:rPr lang="en-US" sz="6000" cap="small">
                <a:solidFill>
                  <a:schemeClr val="accent3"/>
                </a:solidFill>
                <a:latin typeface="Cambria" panose="02040503050406030204" pitchFamily="18" charset="0"/>
                <a:ea typeface="Cambria" panose="02040503050406030204" pitchFamily="18" charset="0"/>
              </a:rPr>
            </a:br>
            <a:br>
              <a:rPr lang="en-US" sz="6000" cap="small">
                <a:solidFill>
                  <a:schemeClr val="accent3"/>
                </a:solidFill>
                <a:latin typeface="Cambria" panose="02040503050406030204" pitchFamily="18" charset="0"/>
                <a:ea typeface="Cambria" panose="02040503050406030204" pitchFamily="18" charset="0"/>
              </a:rPr>
            </a:br>
            <a:br>
              <a:rPr lang="en-US" sz="6000" cap="small">
                <a:solidFill>
                  <a:schemeClr val="accent3"/>
                </a:solidFill>
                <a:latin typeface="Cambria" panose="02040503050406030204" pitchFamily="18" charset="0"/>
                <a:ea typeface="Cambria" panose="02040503050406030204" pitchFamily="18" charset="0"/>
              </a:rPr>
            </a:br>
            <a:endParaRPr lang="en-US" sz="2400">
              <a:solidFill>
                <a:schemeClr val="tx1"/>
              </a:solidFill>
              <a:latin typeface="Cambria" panose="02040503050406030204" pitchFamily="18" charset="0"/>
              <a:ea typeface="Cambria" panose="02040503050406030204" pitchFamily="18" charset="0"/>
            </a:endParaRPr>
          </a:p>
        </p:txBody>
      </p:sp>
      <p:sp>
        <p:nvSpPr>
          <p:cNvPr id="3" name="TextBox 2"/>
          <p:cNvSpPr txBox="1"/>
          <p:nvPr/>
        </p:nvSpPr>
        <p:spPr>
          <a:xfrm>
            <a:off x="1203158" y="1564105"/>
            <a:ext cx="10623883" cy="4708981"/>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400">
                <a:latin typeface="Cambria"/>
                <a:ea typeface="Cambria"/>
              </a:rPr>
              <a:t>Bidders must acknowledge receipt in writing</a:t>
            </a:r>
            <a:endParaRPr lang="en-US" sz="2400">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endParaRPr lang="en-US" sz="1200">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r>
              <a:rPr lang="en-US" sz="2400">
                <a:latin typeface="Cambria"/>
                <a:ea typeface="Cambria"/>
              </a:rPr>
              <a:t>Distribution:           all prospective bidders</a:t>
            </a:r>
          </a:p>
          <a:p>
            <a:pPr>
              <a:buClr>
                <a:srgbClr val="F03F2B"/>
              </a:buClr>
            </a:pPr>
            <a:r>
              <a:rPr lang="en-US" sz="2400">
                <a:latin typeface="Cambria" panose="02040503050406030204" pitchFamily="18" charset="0"/>
                <a:ea typeface="Cambria" panose="02040503050406030204" pitchFamily="18" charset="0"/>
              </a:rPr>
              <a:t>			procurement portal</a:t>
            </a:r>
          </a:p>
          <a:p>
            <a:pPr>
              <a:buClr>
                <a:srgbClr val="F03F2B"/>
              </a:buClr>
            </a:pPr>
            <a:r>
              <a:rPr lang="en-US" sz="2400">
                <a:latin typeface="Cambria" panose="02040503050406030204" pitchFamily="18" charset="0"/>
                <a:ea typeface="Cambria" panose="02040503050406030204" pitchFamily="18" charset="0"/>
              </a:rPr>
              <a:t>			agency website</a:t>
            </a:r>
          </a:p>
          <a:p>
            <a:pPr>
              <a:buClr>
                <a:srgbClr val="F03F2B"/>
              </a:buClr>
            </a:pPr>
            <a:r>
              <a:rPr lang="en-US" sz="1200">
                <a:latin typeface="Cambria" panose="02040503050406030204" pitchFamily="18" charset="0"/>
                <a:ea typeface="Cambria" panose="02040503050406030204" pitchFamily="18" charset="0"/>
              </a:rPr>
              <a:t>			</a:t>
            </a:r>
            <a:r>
              <a:rPr lang="en-US" sz="2400">
                <a:latin typeface="Cambria" panose="02040503050406030204" pitchFamily="18" charset="0"/>
                <a:ea typeface="Cambria" panose="02040503050406030204" pitchFamily="18" charset="0"/>
              </a:rPr>
              <a:t>“within a reasonable time” to be considered (14 calendar 			days)</a:t>
            </a:r>
          </a:p>
          <a:p>
            <a:pPr marL="285750" indent="-285750">
              <a:buClr>
                <a:srgbClr val="F03F2B"/>
              </a:buClr>
              <a:buFont typeface="Arial" panose="020B0604020202020204" pitchFamily="34" charset="0"/>
              <a:buChar char="•"/>
            </a:pPr>
            <a:endParaRPr lang="en-US" sz="1200">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r>
              <a:rPr lang="en-US" sz="2400">
                <a:latin typeface="Cambria" panose="02040503050406030204" pitchFamily="18" charset="0"/>
                <a:ea typeface="Cambria" panose="02040503050406030204" pitchFamily="18" charset="0"/>
              </a:rPr>
              <a:t>Q&amp;A documents must be treated as an amendment</a:t>
            </a:r>
          </a:p>
          <a:p>
            <a:pPr marL="285750" indent="-285750">
              <a:buClr>
                <a:srgbClr val="F03F2B"/>
              </a:buClr>
              <a:buFont typeface="Arial" panose="020B0604020202020204" pitchFamily="34" charset="0"/>
              <a:buChar char="•"/>
            </a:pPr>
            <a:endParaRPr lang="en-US" sz="1200">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r>
              <a:rPr lang="en-US" sz="2400">
                <a:latin typeface="Cambria" panose="02040503050406030204" pitchFamily="18" charset="0"/>
                <a:ea typeface="Cambria" panose="02040503050406030204" pitchFamily="18" charset="0"/>
              </a:rPr>
              <a:t>Pre-Bid Conference (optional):	explain procurement requirements</a:t>
            </a:r>
          </a:p>
          <a:p>
            <a:r>
              <a:rPr lang="en-US" sz="2400">
                <a:latin typeface="Cambria" panose="02040503050406030204" pitchFamily="18" charset="0"/>
                <a:ea typeface="Cambria" panose="02040503050406030204" pitchFamily="18" charset="0"/>
              </a:rPr>
              <a:t>					14+ days after IFB issued</a:t>
            </a:r>
          </a:p>
          <a:p>
            <a:r>
              <a:rPr lang="en-US" sz="2400">
                <a:latin typeface="Cambria" panose="02040503050406030204" pitchFamily="18" charset="0"/>
                <a:ea typeface="Cambria" panose="02040503050406030204" pitchFamily="18" charset="0"/>
              </a:rPr>
              <a:t>					must be recorded</a:t>
            </a:r>
          </a:p>
          <a:p>
            <a:r>
              <a:rPr lang="en-US" sz="2400">
                <a:latin typeface="Cambria" panose="02040503050406030204" pitchFamily="18" charset="0"/>
                <a:ea typeface="Cambria" panose="02040503050406030204" pitchFamily="18" charset="0"/>
              </a:rPr>
              <a:t>					transcript and Q&amp;A become amendments</a:t>
            </a:r>
          </a:p>
        </p:txBody>
      </p:sp>
    </p:spTree>
    <p:extLst>
      <p:ext uri="{BB962C8B-B14F-4D97-AF65-F5344CB8AC3E}">
        <p14:creationId xmlns:p14="http://schemas.microsoft.com/office/powerpoint/2010/main" val="36652688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409071" y="601578"/>
            <a:ext cx="11393907" cy="950495"/>
          </a:xfrm>
        </p:spPr>
        <p:txBody>
          <a:bodyPr>
            <a:normAutofit fontScale="90000"/>
          </a:bodyPr>
          <a:lstStyle/>
          <a:p>
            <a:pPr algn="ctr"/>
            <a:r>
              <a:rPr lang="en-US" sz="6000" cap="small">
                <a:solidFill>
                  <a:srgbClr val="F03F2B"/>
                </a:solidFill>
                <a:latin typeface="Cambria" panose="02040503050406030204" pitchFamily="18" charset="0"/>
                <a:ea typeface="Cambria" panose="02040503050406030204" pitchFamily="18" charset="0"/>
              </a:rPr>
              <a:t>Bid Opening</a:t>
            </a:r>
            <a:br>
              <a:rPr lang="en-US" sz="6000" cap="small">
                <a:solidFill>
                  <a:srgbClr val="F03F2B"/>
                </a:solidFill>
                <a:latin typeface="Cambria" panose="02040503050406030204" pitchFamily="18" charset="0"/>
                <a:ea typeface="Cambria" panose="02040503050406030204" pitchFamily="18" charset="0"/>
              </a:rPr>
            </a:br>
            <a:r>
              <a:rPr lang="en-US" sz="3600" cap="small">
                <a:solidFill>
                  <a:srgbClr val="F03F2B"/>
                </a:solidFill>
                <a:latin typeface="Cambria" panose="02040503050406030204" pitchFamily="18" charset="0"/>
                <a:ea typeface="Cambria" panose="02040503050406030204" pitchFamily="18" charset="0"/>
              </a:rPr>
              <a:t>R&amp;R Section 5.4</a:t>
            </a:r>
            <a:br>
              <a:rPr lang="en-US" sz="6000" cap="small">
                <a:solidFill>
                  <a:schemeClr val="accent3"/>
                </a:solidFill>
                <a:latin typeface="Baskerville Old Face" panose="02020602080505020303" pitchFamily="18" charset="0"/>
              </a:rPr>
            </a:br>
            <a:endParaRPr lang="en-US" sz="2400">
              <a:solidFill>
                <a:schemeClr val="tx1"/>
              </a:solidFill>
              <a:latin typeface="Cambria" panose="02040503050406030204" pitchFamily="18" charset="0"/>
              <a:ea typeface="Cambria" panose="02040503050406030204" pitchFamily="18" charset="0"/>
            </a:endParaRPr>
          </a:p>
        </p:txBody>
      </p:sp>
      <p:sp>
        <p:nvSpPr>
          <p:cNvPr id="3" name="TextBox 2"/>
          <p:cNvSpPr txBox="1"/>
          <p:nvPr/>
        </p:nvSpPr>
        <p:spPr>
          <a:xfrm>
            <a:off x="1058778" y="1359568"/>
            <a:ext cx="10094494" cy="4893647"/>
          </a:xfrm>
          <a:prstGeom prst="rect">
            <a:avLst/>
          </a:prstGeom>
          <a:noFill/>
        </p:spPr>
        <p:txBody>
          <a:bodyPr wrap="square" rtlCol="0">
            <a:spAutoFit/>
          </a:bodyPr>
          <a:lstStyle/>
          <a:p>
            <a:pPr marL="285750" indent="-285750">
              <a:buFont typeface="Arial" panose="020B0604020202020204" pitchFamily="34" charset="0"/>
              <a:buChar char="•"/>
            </a:pPr>
            <a:r>
              <a:rPr lang="en-US" sz="3600">
                <a:latin typeface="Cambria" panose="02040503050406030204" pitchFamily="18" charset="0"/>
                <a:ea typeface="Cambria" panose="02040503050406030204" pitchFamily="18" charset="0"/>
              </a:rPr>
              <a:t>Bids shall be date stamped upon receipt</a:t>
            </a:r>
          </a:p>
          <a:p>
            <a:pPr marL="285750" indent="-285750">
              <a:buClr>
                <a:srgbClr val="F8D22F"/>
              </a:buClr>
              <a:buFont typeface="Arial" panose="020B0604020202020204" pitchFamily="34" charset="0"/>
              <a:buChar char="•"/>
            </a:pPr>
            <a:endParaRPr lang="en-US" sz="150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sz="3600">
                <a:latin typeface="Cambria" panose="02040503050406030204" pitchFamily="18" charset="0"/>
                <a:ea typeface="Cambria" panose="02040503050406030204" pitchFamily="18" charset="0"/>
              </a:rPr>
              <a:t>Remain unopened until time set for bid opening</a:t>
            </a:r>
          </a:p>
          <a:p>
            <a:pPr marL="285750" indent="-285750">
              <a:buFont typeface="Arial" panose="020B0604020202020204" pitchFamily="34" charset="0"/>
              <a:buChar char="•"/>
            </a:pPr>
            <a:endParaRPr lang="en-US" sz="150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sz="3600">
                <a:latin typeface="Cambria" panose="02040503050406030204" pitchFamily="18" charset="0"/>
                <a:ea typeface="Cambria" panose="02040503050406030204" pitchFamily="18" charset="0"/>
              </a:rPr>
              <a:t>Opened privately</a:t>
            </a:r>
          </a:p>
          <a:p>
            <a:pPr marL="1200150" lvl="2" indent="-285750">
              <a:buFont typeface="Arial" panose="020B0604020202020204" pitchFamily="34" charset="0"/>
              <a:buChar char="•"/>
            </a:pPr>
            <a:r>
              <a:rPr lang="en-US" sz="3600">
                <a:latin typeface="Cambria" panose="02040503050406030204" pitchFamily="18" charset="0"/>
                <a:ea typeface="Cambria" panose="02040503050406030204" pitchFamily="18" charset="0"/>
              </a:rPr>
              <a:t>one or more witnesses (Agency officials)</a:t>
            </a:r>
          </a:p>
          <a:p>
            <a:pPr marL="1200150" lvl="2" indent="-285750">
              <a:buFont typeface="Arial" panose="020B0604020202020204" pitchFamily="34" charset="0"/>
              <a:buChar char="•"/>
            </a:pPr>
            <a:r>
              <a:rPr lang="en-US" sz="3600">
                <a:latin typeface="Cambria" panose="02040503050406030204" pitchFamily="18" charset="0"/>
                <a:ea typeface="Cambria" panose="02040503050406030204" pitchFamily="18" charset="0"/>
              </a:rPr>
              <a:t>names of witnesses recorded</a:t>
            </a:r>
          </a:p>
          <a:p>
            <a:pPr marL="285750" indent="-285750">
              <a:buFont typeface="Arial" panose="020B0604020202020204" pitchFamily="34" charset="0"/>
              <a:buChar char="•"/>
            </a:pPr>
            <a:endParaRPr lang="en-US" sz="150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sz="3600">
                <a:latin typeface="Cambria" panose="02040503050406030204" pitchFamily="18" charset="0"/>
                <a:ea typeface="Cambria" panose="02040503050406030204" pitchFamily="18" charset="0"/>
              </a:rPr>
              <a:t>Time &amp; Date in IFB</a:t>
            </a:r>
          </a:p>
          <a:p>
            <a:pPr marL="285750" indent="-285750">
              <a:buFont typeface="Arial" panose="020B0604020202020204" pitchFamily="34" charset="0"/>
              <a:buChar char="•"/>
              <a:tabLst>
                <a:tab pos="6569075" algn="l"/>
              </a:tabLst>
            </a:pPr>
            <a:endParaRPr lang="en-US" sz="150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sz="3600">
                <a:latin typeface="Cambria" panose="02040503050406030204" pitchFamily="18" charset="0"/>
                <a:ea typeface="Cambria" panose="02040503050406030204" pitchFamily="18" charset="0"/>
              </a:rPr>
              <a:t>Name of Bidder &amp; Price recorded</a:t>
            </a:r>
            <a:endParaRPr lang="en-US" sz="3600"/>
          </a:p>
        </p:txBody>
      </p:sp>
    </p:spTree>
    <p:extLst>
      <p:ext uri="{BB962C8B-B14F-4D97-AF65-F5344CB8AC3E}">
        <p14:creationId xmlns:p14="http://schemas.microsoft.com/office/powerpoint/2010/main" val="301024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2336" y="377952"/>
            <a:ext cx="11423904" cy="1015663"/>
          </a:xfrm>
          <a:prstGeom prst="rect">
            <a:avLst/>
          </a:prstGeom>
          <a:noFill/>
        </p:spPr>
        <p:txBody>
          <a:bodyPr wrap="square" rtlCol="0">
            <a:spAutoFit/>
          </a:bodyPr>
          <a:lstStyle/>
          <a:p>
            <a:pPr algn="ctr"/>
            <a:r>
              <a:rPr lang="en-US" sz="6000" cap="small">
                <a:solidFill>
                  <a:srgbClr val="3488A0"/>
                </a:solidFill>
                <a:latin typeface="Cambria" panose="02040503050406030204" pitchFamily="18" charset="0"/>
                <a:ea typeface="Cambria" panose="02040503050406030204" pitchFamily="18" charset="0"/>
              </a:rPr>
              <a:t>Bid Evaluation</a:t>
            </a:r>
          </a:p>
        </p:txBody>
      </p:sp>
      <p:grpSp>
        <p:nvGrpSpPr>
          <p:cNvPr id="2" name="Group 1">
            <a:extLst>
              <a:ext uri="{FF2B5EF4-FFF2-40B4-BE49-F238E27FC236}">
                <a16:creationId xmlns:a16="http://schemas.microsoft.com/office/drawing/2014/main" id="{C71D9E05-3C68-445B-B54A-594F1968E9B7}"/>
              </a:ext>
            </a:extLst>
          </p:cNvPr>
          <p:cNvGrpSpPr/>
          <p:nvPr/>
        </p:nvGrpSpPr>
        <p:grpSpPr>
          <a:xfrm>
            <a:off x="498012" y="1499616"/>
            <a:ext cx="3072387" cy="3072385"/>
            <a:chOff x="487680" y="1499616"/>
            <a:chExt cx="3072387" cy="3072385"/>
          </a:xfrm>
        </p:grpSpPr>
        <p:sp>
          <p:nvSpPr>
            <p:cNvPr id="5" name="Rounded Rectangle 4"/>
            <p:cNvSpPr/>
            <p:nvPr/>
          </p:nvSpPr>
          <p:spPr>
            <a:xfrm>
              <a:off x="487680" y="1499616"/>
              <a:ext cx="2718816" cy="2097024"/>
            </a:xfrm>
            <a:prstGeom prst="roundRect">
              <a:avLst/>
            </a:prstGeom>
            <a:solidFill>
              <a:srgbClr val="F03F2B"/>
            </a:solidFill>
            <a:ln>
              <a:solidFill>
                <a:srgbClr val="F03F2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a:solidFill>
                    <a:schemeClr val="tx1"/>
                  </a:solidFill>
                  <a:latin typeface="Cambria" panose="02040503050406030204" pitchFamily="18" charset="0"/>
                  <a:ea typeface="Cambria" panose="02040503050406030204" pitchFamily="18" charset="0"/>
                </a:rPr>
                <a:t>Responsive</a:t>
              </a:r>
            </a:p>
          </p:txBody>
        </p:sp>
        <p:sp>
          <p:nvSpPr>
            <p:cNvPr id="11" name="Rounded Rectangle 10"/>
            <p:cNvSpPr/>
            <p:nvPr/>
          </p:nvSpPr>
          <p:spPr>
            <a:xfrm>
              <a:off x="1007025" y="2372529"/>
              <a:ext cx="2553042" cy="2199472"/>
            </a:xfrm>
            <a:prstGeom prst="roundRect">
              <a:avLst/>
            </a:prstGeom>
            <a:solidFill>
              <a:schemeClr val="bg1"/>
            </a:solidFill>
            <a:ln>
              <a:solidFill>
                <a:srgbClr val="F03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latin typeface="Cambria" panose="02040503050406030204" pitchFamily="18" charset="0"/>
                  <a:ea typeface="Cambria" panose="02040503050406030204" pitchFamily="18" charset="0"/>
                </a:rPr>
                <a:t>Does the bid meet the technical requirements of the IFB?</a:t>
              </a:r>
            </a:p>
            <a:p>
              <a:pPr algn="ctr"/>
              <a:r>
                <a:rPr lang="en-US" sz="1400">
                  <a:solidFill>
                    <a:schemeClr val="tx1"/>
                  </a:solidFill>
                  <a:latin typeface="Cambria" panose="02040503050406030204" pitchFamily="18" charset="0"/>
                  <a:ea typeface="Cambria" panose="02040503050406030204" pitchFamily="18" charset="0"/>
                </a:rPr>
                <a:t>Page Numbers, Signed Certification, Correct Number of References, etc.</a:t>
              </a:r>
            </a:p>
          </p:txBody>
        </p:sp>
      </p:grpSp>
      <p:grpSp>
        <p:nvGrpSpPr>
          <p:cNvPr id="7" name="Group 6">
            <a:extLst>
              <a:ext uri="{FF2B5EF4-FFF2-40B4-BE49-F238E27FC236}">
                <a16:creationId xmlns:a16="http://schemas.microsoft.com/office/drawing/2014/main" id="{40461D2B-7735-44CE-9DBD-5BAFAF46D1B2}"/>
              </a:ext>
            </a:extLst>
          </p:cNvPr>
          <p:cNvGrpSpPr/>
          <p:nvPr/>
        </p:nvGrpSpPr>
        <p:grpSpPr>
          <a:xfrm>
            <a:off x="3364992" y="1499616"/>
            <a:ext cx="4224531" cy="3072385"/>
            <a:chOff x="3364992" y="1499616"/>
            <a:chExt cx="4224531" cy="3072385"/>
          </a:xfrm>
        </p:grpSpPr>
        <p:sp>
          <p:nvSpPr>
            <p:cNvPr id="16" name="Right Arrow 15"/>
            <p:cNvSpPr/>
            <p:nvPr/>
          </p:nvSpPr>
          <p:spPr>
            <a:xfrm>
              <a:off x="3364992" y="1767840"/>
              <a:ext cx="1060704" cy="719328"/>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9B730205-FDD0-49EB-8ECB-43CE694F21E4}"/>
                </a:ext>
              </a:extLst>
            </p:cNvPr>
            <p:cNvGrpSpPr/>
            <p:nvPr/>
          </p:nvGrpSpPr>
          <p:grpSpPr>
            <a:xfrm>
              <a:off x="4517136" y="1499616"/>
              <a:ext cx="3072387" cy="3072385"/>
              <a:chOff x="4517136" y="1499616"/>
              <a:chExt cx="3072387" cy="3072385"/>
            </a:xfrm>
          </p:grpSpPr>
          <p:sp>
            <p:nvSpPr>
              <p:cNvPr id="12" name="Rounded Rectangle 11"/>
              <p:cNvSpPr/>
              <p:nvPr/>
            </p:nvSpPr>
            <p:spPr>
              <a:xfrm>
                <a:off x="4517136" y="1499616"/>
                <a:ext cx="2718816" cy="2097024"/>
              </a:xfrm>
              <a:prstGeom prst="roundRect">
                <a:avLst/>
              </a:prstGeom>
              <a:solidFill>
                <a:srgbClr val="3488A0"/>
              </a:solidFill>
              <a:ln>
                <a:solidFill>
                  <a:srgbClr val="3488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a:solidFill>
                      <a:schemeClr val="tx1"/>
                    </a:solidFill>
                    <a:latin typeface="Cambria" panose="02040503050406030204" pitchFamily="18" charset="0"/>
                    <a:ea typeface="Cambria" panose="02040503050406030204" pitchFamily="18" charset="0"/>
                  </a:rPr>
                  <a:t>Responsible</a:t>
                </a:r>
              </a:p>
            </p:txBody>
          </p:sp>
          <p:sp>
            <p:nvSpPr>
              <p:cNvPr id="18" name="Rounded Rectangle 17"/>
              <p:cNvSpPr/>
              <p:nvPr/>
            </p:nvSpPr>
            <p:spPr>
              <a:xfrm>
                <a:off x="5036481" y="2372529"/>
                <a:ext cx="2553042" cy="2199472"/>
              </a:xfrm>
              <a:prstGeom prst="roundRect">
                <a:avLst/>
              </a:prstGeom>
              <a:solidFill>
                <a:schemeClr val="bg1"/>
              </a:solidFill>
              <a:ln>
                <a:solidFill>
                  <a:srgbClr val="3488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latin typeface="Cambria" panose="02040503050406030204" pitchFamily="18" charset="0"/>
                    <a:ea typeface="Cambria" panose="02040503050406030204" pitchFamily="18" charset="0"/>
                  </a:rPr>
                  <a:t>Is the Bidder capable and qualified to perform the work?</a:t>
                </a:r>
              </a:p>
              <a:p>
                <a:pPr algn="ctr"/>
                <a:r>
                  <a:rPr lang="en-US" sz="1400">
                    <a:solidFill>
                      <a:schemeClr val="tx1"/>
                    </a:solidFill>
                    <a:latin typeface="Cambria" panose="02040503050406030204" pitchFamily="18" charset="0"/>
                    <a:ea typeface="Cambria" panose="02040503050406030204" pitchFamily="18" charset="0"/>
                  </a:rPr>
                  <a:t>Minimum Requirements,</a:t>
                </a:r>
              </a:p>
              <a:p>
                <a:pPr algn="ctr"/>
                <a:r>
                  <a:rPr lang="en-US" sz="1400">
                    <a:solidFill>
                      <a:schemeClr val="tx1"/>
                    </a:solidFill>
                    <a:latin typeface="Cambria" panose="02040503050406030204" pitchFamily="18" charset="0"/>
                    <a:ea typeface="Cambria" panose="02040503050406030204" pitchFamily="18" charset="0"/>
                  </a:rPr>
                  <a:t>Experience, Reference Checks, Equipment, etc.</a:t>
                </a:r>
              </a:p>
            </p:txBody>
          </p:sp>
        </p:grpSp>
      </p:grpSp>
      <p:grpSp>
        <p:nvGrpSpPr>
          <p:cNvPr id="8" name="Group 7">
            <a:extLst>
              <a:ext uri="{FF2B5EF4-FFF2-40B4-BE49-F238E27FC236}">
                <a16:creationId xmlns:a16="http://schemas.microsoft.com/office/drawing/2014/main" id="{6D6603CE-B81F-4446-806C-6A93DE92B9CF}"/>
              </a:ext>
            </a:extLst>
          </p:cNvPr>
          <p:cNvGrpSpPr/>
          <p:nvPr/>
        </p:nvGrpSpPr>
        <p:grpSpPr>
          <a:xfrm>
            <a:off x="7490691" y="1499616"/>
            <a:ext cx="4255116" cy="3072385"/>
            <a:chOff x="7490691" y="1499616"/>
            <a:chExt cx="4255116" cy="3072385"/>
          </a:xfrm>
        </p:grpSpPr>
        <p:sp>
          <p:nvSpPr>
            <p:cNvPr id="17" name="Right Arrow 16"/>
            <p:cNvSpPr/>
            <p:nvPr/>
          </p:nvSpPr>
          <p:spPr>
            <a:xfrm>
              <a:off x="7490691" y="1759374"/>
              <a:ext cx="1077234" cy="72779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ADE6562B-7146-4428-815F-86CBF0EAF013}"/>
                </a:ext>
              </a:extLst>
            </p:cNvPr>
            <p:cNvGrpSpPr/>
            <p:nvPr/>
          </p:nvGrpSpPr>
          <p:grpSpPr>
            <a:xfrm>
              <a:off x="8692893" y="1499616"/>
              <a:ext cx="3052914" cy="3072385"/>
              <a:chOff x="8692893" y="1499616"/>
              <a:chExt cx="3052914" cy="3072385"/>
            </a:xfrm>
          </p:grpSpPr>
          <p:sp>
            <p:nvSpPr>
              <p:cNvPr id="14" name="Rounded Rectangle 13"/>
              <p:cNvSpPr/>
              <p:nvPr/>
            </p:nvSpPr>
            <p:spPr>
              <a:xfrm>
                <a:off x="8692893" y="1499616"/>
                <a:ext cx="2718816" cy="2097024"/>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a:solidFill>
                      <a:schemeClr val="tx1"/>
                    </a:solidFill>
                    <a:latin typeface="Cambria" panose="02040503050406030204" pitchFamily="18" charset="0"/>
                    <a:ea typeface="Cambria" panose="02040503050406030204" pitchFamily="18" charset="0"/>
                  </a:rPr>
                  <a:t>Lowest Price</a:t>
                </a:r>
              </a:p>
            </p:txBody>
          </p:sp>
          <p:sp>
            <p:nvSpPr>
              <p:cNvPr id="19" name="Rounded Rectangle 18"/>
              <p:cNvSpPr/>
              <p:nvPr/>
            </p:nvSpPr>
            <p:spPr>
              <a:xfrm>
                <a:off x="9192765" y="2372529"/>
                <a:ext cx="2553042" cy="2199472"/>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latin typeface="Cambria" panose="02040503050406030204" pitchFamily="18" charset="0"/>
                    <a:ea typeface="Cambria" panose="02040503050406030204" pitchFamily="18" charset="0"/>
                  </a:rPr>
                  <a:t>Of the Bidders deemed Responsive and Responsible, who bid the lowest price?</a:t>
                </a:r>
              </a:p>
            </p:txBody>
          </p:sp>
        </p:grpSp>
      </p:grpSp>
      <p:sp>
        <p:nvSpPr>
          <p:cNvPr id="20" name="TextBox 19"/>
          <p:cNvSpPr txBox="1"/>
          <p:nvPr/>
        </p:nvSpPr>
        <p:spPr>
          <a:xfrm>
            <a:off x="402336" y="4937760"/>
            <a:ext cx="11423903" cy="1200329"/>
          </a:xfrm>
          <a:prstGeom prst="rect">
            <a:avLst/>
          </a:prstGeom>
          <a:noFill/>
        </p:spPr>
        <p:txBody>
          <a:bodyPr wrap="square" rtlCol="0">
            <a:spAutoFit/>
          </a:bodyPr>
          <a:lstStyle/>
          <a:p>
            <a:pPr algn="ctr"/>
            <a:r>
              <a:rPr lang="en-US" sz="2400">
                <a:latin typeface="Cambria" panose="02040503050406030204" pitchFamily="18" charset="0"/>
                <a:ea typeface="Cambria" panose="02040503050406030204" pitchFamily="18" charset="0"/>
              </a:rPr>
              <a:t>Cannot use evaluation criteria which is not contained in the IFB.</a:t>
            </a:r>
          </a:p>
          <a:p>
            <a:pPr algn="ctr"/>
            <a:r>
              <a:rPr lang="en-US" sz="2400">
                <a:latin typeface="Cambria" panose="02040503050406030204" pitchFamily="18" charset="0"/>
                <a:ea typeface="Cambria" panose="02040503050406030204" pitchFamily="18" charset="0"/>
              </a:rPr>
              <a:t>Be consistent!!!  Consult with agency legal!!!</a:t>
            </a:r>
          </a:p>
          <a:p>
            <a:pPr algn="ctr"/>
            <a:r>
              <a:rPr lang="en-US" sz="2400">
                <a:latin typeface="Cambria" panose="02040503050406030204" pitchFamily="18" charset="0"/>
                <a:ea typeface="Cambria" panose="02040503050406030204" pitchFamily="18" charset="0"/>
              </a:rPr>
              <a:t>Can you defend your decisions?</a:t>
            </a:r>
          </a:p>
        </p:txBody>
      </p:sp>
    </p:spTree>
    <p:extLst>
      <p:ext uri="{BB962C8B-B14F-4D97-AF65-F5344CB8AC3E}">
        <p14:creationId xmlns:p14="http://schemas.microsoft.com/office/powerpoint/2010/main" val="3375779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426720" y="390144"/>
            <a:ext cx="11411712" cy="1249680"/>
          </a:xfrm>
        </p:spPr>
        <p:txBody>
          <a:bodyPr>
            <a:normAutofit fontScale="90000"/>
          </a:bodyPr>
          <a:lstStyle/>
          <a:p>
            <a:pPr algn="ctr"/>
            <a:r>
              <a:rPr lang="en-US" sz="4400" cap="small">
                <a:solidFill>
                  <a:srgbClr val="3488A0"/>
                </a:solidFill>
                <a:latin typeface="Cambria" panose="02040503050406030204" pitchFamily="18" charset="0"/>
                <a:ea typeface="Cambria" panose="02040503050406030204" pitchFamily="18" charset="0"/>
              </a:rPr>
              <a:t>Reasons to Reject Bids or Cancel Solicitation</a:t>
            </a:r>
            <a:br>
              <a:rPr lang="en-US" sz="4400" cap="small">
                <a:solidFill>
                  <a:srgbClr val="3488A0"/>
                </a:solidFill>
                <a:latin typeface="Cambria" panose="02040503050406030204" pitchFamily="18" charset="0"/>
                <a:ea typeface="Cambria" panose="02040503050406030204" pitchFamily="18" charset="0"/>
              </a:rPr>
            </a:br>
            <a:r>
              <a:rPr lang="en-US" sz="3300" cap="small">
                <a:solidFill>
                  <a:srgbClr val="3488A0"/>
                </a:solidFill>
                <a:latin typeface="Cambria" panose="02040503050406030204" pitchFamily="18" charset="0"/>
                <a:ea typeface="Cambria" panose="02040503050406030204" pitchFamily="18" charset="0"/>
              </a:rPr>
              <a:t>R&amp;R Section 5.7</a:t>
            </a:r>
            <a:br>
              <a:rPr lang="en-US" sz="3300" cap="small">
                <a:solidFill>
                  <a:schemeClr val="tx1"/>
                </a:solidFill>
                <a:latin typeface="Cambria" panose="02040503050406030204" pitchFamily="18" charset="0"/>
                <a:ea typeface="Cambria" panose="02040503050406030204" pitchFamily="18" charset="0"/>
              </a:rPr>
            </a:br>
            <a:endParaRPr lang="en-US" sz="2400">
              <a:solidFill>
                <a:schemeClr val="accent2"/>
              </a:solidFill>
              <a:latin typeface="Cambria" panose="02040503050406030204" pitchFamily="18" charset="0"/>
              <a:ea typeface="Cambria" panose="02040503050406030204" pitchFamily="18" charset="0"/>
            </a:endParaRPr>
          </a:p>
        </p:txBody>
      </p:sp>
      <p:sp>
        <p:nvSpPr>
          <p:cNvPr id="3" name="TextBox 2"/>
          <p:cNvSpPr txBox="1"/>
          <p:nvPr/>
        </p:nvSpPr>
        <p:spPr>
          <a:xfrm>
            <a:off x="1536192" y="1450848"/>
            <a:ext cx="9168384" cy="507831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500">
                <a:latin typeface="Cambria" panose="02040503050406030204" pitchFamily="18" charset="0"/>
                <a:ea typeface="Cambria" panose="02040503050406030204" pitchFamily="18" charset="0"/>
              </a:rPr>
              <a:t>Non-responsible</a:t>
            </a:r>
          </a:p>
          <a:p>
            <a:pPr marL="285750" indent="-285750">
              <a:spcAft>
                <a:spcPts val="600"/>
              </a:spcAft>
              <a:buFont typeface="Arial" panose="020B0604020202020204" pitchFamily="34" charset="0"/>
              <a:buChar char="•"/>
            </a:pPr>
            <a:r>
              <a:rPr lang="en-US" sz="2500">
                <a:latin typeface="Cambria" panose="02040503050406030204" pitchFamily="18" charset="0"/>
                <a:ea typeface="Cambria" panose="02040503050406030204" pitchFamily="18" charset="0"/>
              </a:rPr>
              <a:t>Non-responsive</a:t>
            </a:r>
          </a:p>
          <a:p>
            <a:pPr marL="285750" indent="-285750">
              <a:spcAft>
                <a:spcPts val="600"/>
              </a:spcAft>
              <a:buFont typeface="Arial" panose="020B0604020202020204" pitchFamily="34" charset="0"/>
              <a:buChar char="•"/>
            </a:pPr>
            <a:r>
              <a:rPr lang="en-US" sz="2500">
                <a:latin typeface="Cambria" panose="02040503050406030204" pitchFamily="18" charset="0"/>
                <a:ea typeface="Cambria" panose="02040503050406030204" pitchFamily="18" charset="0"/>
              </a:rPr>
              <a:t>Agency determined the proposed price was unreasonable </a:t>
            </a:r>
          </a:p>
          <a:p>
            <a:pPr marL="285750" indent="-285750">
              <a:spcAft>
                <a:spcPts val="600"/>
              </a:spcAft>
              <a:buFont typeface="Arial" panose="020B0604020202020204" pitchFamily="34" charset="0"/>
              <a:buChar char="•"/>
            </a:pPr>
            <a:r>
              <a:rPr lang="en-US" sz="2500">
                <a:latin typeface="Cambria" panose="02040503050406030204" pitchFamily="18" charset="0"/>
                <a:ea typeface="Cambria" panose="02040503050406030204" pitchFamily="18" charset="0"/>
              </a:rPr>
              <a:t>Lack of competitiveness </a:t>
            </a:r>
          </a:p>
          <a:p>
            <a:pPr marL="742950" lvl="1" indent="-285750">
              <a:buFont typeface="Arial" panose="020B0604020202020204" pitchFamily="34" charset="0"/>
              <a:buChar char="•"/>
            </a:pPr>
            <a:r>
              <a:rPr lang="en-US" sz="2500">
                <a:latin typeface="Cambria" panose="02040503050406030204" pitchFamily="18" charset="0"/>
                <a:ea typeface="Cambria" panose="02040503050406030204" pitchFamily="18" charset="0"/>
              </a:rPr>
              <a:t>Collusion</a:t>
            </a:r>
          </a:p>
          <a:p>
            <a:pPr marL="742950" lvl="1" indent="-285750">
              <a:spcAft>
                <a:spcPts val="600"/>
              </a:spcAft>
              <a:buFont typeface="Arial" panose="020B0604020202020204" pitchFamily="34" charset="0"/>
              <a:buChar char="•"/>
            </a:pPr>
            <a:r>
              <a:rPr lang="en-US" sz="2500">
                <a:latin typeface="Cambria" panose="02040503050406030204" pitchFamily="18" charset="0"/>
                <a:ea typeface="Cambria" panose="02040503050406030204" pitchFamily="18" charset="0"/>
              </a:rPr>
              <a:t>Reasonably available competition not received</a:t>
            </a:r>
          </a:p>
          <a:p>
            <a:pPr marL="285750" indent="-285750">
              <a:spcAft>
                <a:spcPts val="600"/>
              </a:spcAft>
              <a:buFont typeface="Arial" panose="020B0604020202020204" pitchFamily="34" charset="0"/>
              <a:buChar char="•"/>
            </a:pPr>
            <a:r>
              <a:rPr lang="en-US" sz="2500">
                <a:latin typeface="Cambria" panose="02040503050406030204" pitchFamily="18" charset="0"/>
                <a:ea typeface="Cambria" panose="02040503050406030204" pitchFamily="18" charset="0"/>
              </a:rPr>
              <a:t>Error in specifications</a:t>
            </a:r>
          </a:p>
          <a:p>
            <a:pPr marL="285750" indent="-285750">
              <a:spcAft>
                <a:spcPts val="600"/>
              </a:spcAft>
              <a:buFont typeface="Arial" panose="020B0604020202020204" pitchFamily="34" charset="0"/>
              <a:buChar char="•"/>
            </a:pPr>
            <a:r>
              <a:rPr lang="en-US" sz="2500">
                <a:latin typeface="Cambria" panose="02040503050406030204" pitchFamily="18" charset="0"/>
                <a:ea typeface="Cambria" panose="02040503050406030204" pitchFamily="18" charset="0"/>
              </a:rPr>
              <a:t>Cancellation or changes in the intended project</a:t>
            </a:r>
          </a:p>
          <a:p>
            <a:pPr marL="285750" indent="-285750">
              <a:spcAft>
                <a:spcPts val="600"/>
              </a:spcAft>
              <a:buFont typeface="Arial" panose="020B0604020202020204" pitchFamily="34" charset="0"/>
              <a:buChar char="•"/>
            </a:pPr>
            <a:r>
              <a:rPr lang="en-US" sz="2500">
                <a:latin typeface="Cambria" panose="02040503050406030204" pitchFamily="18" charset="0"/>
                <a:ea typeface="Cambria" panose="02040503050406030204" pitchFamily="18" charset="0"/>
              </a:rPr>
              <a:t>Limitation or lack of available funds</a:t>
            </a:r>
          </a:p>
          <a:p>
            <a:pPr marL="285750" indent="-285750">
              <a:spcAft>
                <a:spcPts val="600"/>
              </a:spcAft>
              <a:buFont typeface="Arial" panose="020B0604020202020204" pitchFamily="34" charset="0"/>
              <a:buChar char="•"/>
            </a:pPr>
            <a:endParaRPr lang="en-US" sz="1000">
              <a:latin typeface="Cambria" panose="02040503050406030204" pitchFamily="18" charset="0"/>
              <a:ea typeface="Cambria" panose="02040503050406030204" pitchFamily="18" charset="0"/>
            </a:endParaRPr>
          </a:p>
          <a:p>
            <a:pPr algn="ctr"/>
            <a:r>
              <a:rPr lang="en-US" sz="2200">
                <a:solidFill>
                  <a:srgbClr val="F03F2B"/>
                </a:solidFill>
                <a:latin typeface="Cambria" panose="02040503050406030204" pitchFamily="18" charset="0"/>
                <a:ea typeface="Cambria" panose="02040503050406030204" pitchFamily="18" charset="0"/>
              </a:rPr>
              <a:t>Vendors whose bids are rejected shall be promptly notified </a:t>
            </a:r>
          </a:p>
          <a:p>
            <a:pPr algn="ctr"/>
            <a:r>
              <a:rPr lang="en-US" sz="2200">
                <a:solidFill>
                  <a:srgbClr val="F03F2B"/>
                </a:solidFill>
                <a:latin typeface="Cambria" panose="02040503050406030204" pitchFamily="18" charset="0"/>
                <a:ea typeface="Cambria" panose="02040503050406030204" pitchFamily="18" charset="0"/>
              </a:rPr>
              <a:t>in writing of the rejection and the reasons therefor.</a:t>
            </a:r>
            <a:endParaRPr lang="en-US" sz="2200">
              <a:solidFill>
                <a:srgbClr val="F03F2B"/>
              </a:solidFill>
            </a:endParaRPr>
          </a:p>
        </p:txBody>
      </p:sp>
    </p:spTree>
    <p:extLst>
      <p:ext uri="{BB962C8B-B14F-4D97-AF65-F5344CB8AC3E}">
        <p14:creationId xmlns:p14="http://schemas.microsoft.com/office/powerpoint/2010/main" val="1404812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237744" y="-248356"/>
            <a:ext cx="11695176" cy="6786316"/>
          </a:xfrm>
        </p:spPr>
        <p:txBody>
          <a:bodyPr>
            <a:normAutofit fontScale="90000"/>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en-US" sz="5600" cap="small">
                <a:solidFill>
                  <a:srgbClr val="F03F2B"/>
                </a:solidFill>
                <a:latin typeface="Cambria" panose="02040503050406030204" pitchFamily="18" charset="0"/>
                <a:ea typeface="Cambria" panose="02040503050406030204" pitchFamily="18" charset="0"/>
              </a:rPr>
            </a:br>
            <a:br>
              <a:rPr lang="en-US" sz="5600" cap="small">
                <a:solidFill>
                  <a:srgbClr val="F03F2B"/>
                </a:solidFill>
                <a:latin typeface="Cambria" panose="02040503050406030204" pitchFamily="18" charset="0"/>
                <a:ea typeface="Cambria" panose="02040503050406030204" pitchFamily="18" charset="0"/>
              </a:rPr>
            </a:br>
            <a:br>
              <a:rPr lang="en-US" sz="5600" cap="small">
                <a:solidFill>
                  <a:srgbClr val="F03F2B"/>
                </a:solidFill>
                <a:latin typeface="Cambria" panose="02040503050406030204" pitchFamily="18" charset="0"/>
                <a:ea typeface="Cambria" panose="02040503050406030204" pitchFamily="18" charset="0"/>
              </a:rPr>
            </a:br>
            <a:br>
              <a:rPr lang="en-US" sz="5600" cap="small">
                <a:solidFill>
                  <a:srgbClr val="F03F2B"/>
                </a:solidFill>
                <a:latin typeface="Cambria" panose="02040503050406030204" pitchFamily="18" charset="0"/>
                <a:ea typeface="Cambria" panose="02040503050406030204" pitchFamily="18" charset="0"/>
              </a:rPr>
            </a:br>
            <a:br>
              <a:rPr lang="en-US" sz="5600" cap="small">
                <a:solidFill>
                  <a:srgbClr val="F03F2B"/>
                </a:solidFill>
                <a:latin typeface="Cambria" panose="02040503050406030204" pitchFamily="18" charset="0"/>
                <a:ea typeface="Cambria" panose="02040503050406030204" pitchFamily="18" charset="0"/>
              </a:rPr>
            </a:br>
            <a:br>
              <a:rPr lang="en-US" sz="5600" cap="small">
                <a:solidFill>
                  <a:srgbClr val="F03F2B"/>
                </a:solidFill>
                <a:latin typeface="Cambria" panose="02040503050406030204" pitchFamily="18" charset="0"/>
                <a:ea typeface="Cambria" panose="02040503050406030204" pitchFamily="18" charset="0"/>
              </a:rPr>
            </a:br>
            <a:br>
              <a:rPr lang="en-US" sz="5600" cap="small">
                <a:solidFill>
                  <a:srgbClr val="F03F2B"/>
                </a:solidFill>
                <a:latin typeface="Cambria" panose="02040503050406030204" pitchFamily="18" charset="0"/>
                <a:ea typeface="Cambria" panose="02040503050406030204" pitchFamily="18" charset="0"/>
              </a:rPr>
            </a:br>
            <a:r>
              <a:rPr lang="en-US" sz="5600" cap="small">
                <a:solidFill>
                  <a:srgbClr val="F03F2B"/>
                </a:solidFill>
                <a:latin typeface="Cambria" panose="02040503050406030204" pitchFamily="18" charset="0"/>
                <a:ea typeface="Cambria" panose="02040503050406030204" pitchFamily="18" charset="0"/>
              </a:rPr>
              <a:t>Who Works at OPSCR?</a:t>
            </a:r>
            <a:br>
              <a:rPr lang="en-US" cap="small">
                <a:solidFill>
                  <a:srgbClr val="F03F2B"/>
                </a:solidFill>
                <a:latin typeface="Cambria" panose="02040503050406030204" pitchFamily="18" charset="0"/>
                <a:ea typeface="Cambria" panose="02040503050406030204" pitchFamily="18" charset="0"/>
              </a:rPr>
            </a:br>
            <a:r>
              <a:rPr lang="en-US" sz="2000" b="1" cap="small">
                <a:solidFill>
                  <a:schemeClr val="tx1"/>
                </a:solidFill>
                <a:latin typeface="Cambria" panose="02040503050406030204" pitchFamily="18" charset="0"/>
                <a:ea typeface="Cambria" panose="02040503050406030204" pitchFamily="18" charset="0"/>
              </a:rPr>
              <a:t>Teselyn Funches</a:t>
            </a:r>
            <a:r>
              <a:rPr lang="en-US" sz="2000" b="1">
                <a:solidFill>
                  <a:schemeClr val="tx1"/>
                </a:solidFill>
                <a:latin typeface="Cambria" panose="02040503050406030204" pitchFamily="18" charset="0"/>
                <a:ea typeface="Cambria" panose="02040503050406030204" pitchFamily="18" charset="0"/>
              </a:rPr>
              <a:t>, Director</a:t>
            </a:r>
            <a:br>
              <a:rPr lang="en-US" sz="2000" b="1">
                <a:solidFill>
                  <a:schemeClr val="accent2"/>
                </a:solidFill>
                <a:latin typeface="Cambria" panose="02040503050406030204" pitchFamily="18" charset="0"/>
                <a:ea typeface="Cambria" panose="02040503050406030204" pitchFamily="18" charset="0"/>
              </a:rPr>
            </a:br>
            <a:r>
              <a:rPr lang="en-US" sz="2000">
                <a:solidFill>
                  <a:schemeClr val="tx1"/>
                </a:solidFill>
                <a:latin typeface="Cambria" panose="02040503050406030204" pitchFamily="18" charset="0"/>
                <a:ea typeface="Cambria" panose="02040503050406030204" pitchFamily="18" charset="0"/>
              </a:rPr>
              <a:t>Teselyn.Funches@dfa.ms.gov </a:t>
            </a:r>
            <a:br>
              <a:rPr lang="en-US" sz="2000">
                <a:solidFill>
                  <a:schemeClr val="tx1"/>
                </a:solidFill>
                <a:latin typeface="Cambria" panose="02040503050406030204" pitchFamily="18" charset="0"/>
                <a:ea typeface="Cambria" panose="02040503050406030204" pitchFamily="18" charset="0"/>
              </a:rPr>
            </a:br>
            <a:r>
              <a:rPr lang="en-US" sz="2000">
                <a:solidFill>
                  <a:schemeClr val="tx1"/>
                </a:solidFill>
                <a:latin typeface="Cambria" panose="02040503050406030204" pitchFamily="18" charset="0"/>
                <a:ea typeface="Cambria" panose="02040503050406030204" pitchFamily="18" charset="0"/>
              </a:rPr>
              <a:t>(601) 359 -5114</a:t>
            </a:r>
            <a:br>
              <a:rPr lang="en-US" sz="2000">
                <a:solidFill>
                  <a:schemeClr val="tx1"/>
                </a:solidFill>
                <a:latin typeface="Cambria" panose="02040503050406030204" pitchFamily="18" charset="0"/>
                <a:ea typeface="Cambria" panose="02040503050406030204" pitchFamily="18" charset="0"/>
              </a:rPr>
            </a:br>
            <a:br>
              <a:rPr lang="en-US" sz="2000">
                <a:solidFill>
                  <a:schemeClr val="tx1"/>
                </a:solidFill>
                <a:latin typeface="Cambria" panose="02040503050406030204" pitchFamily="18" charset="0"/>
                <a:ea typeface="Cambria" panose="02040503050406030204" pitchFamily="18" charset="0"/>
              </a:rPr>
            </a:br>
            <a:br>
              <a:rPr lang="en-US" sz="2000">
                <a:solidFill>
                  <a:schemeClr val="tx1"/>
                </a:solidFill>
                <a:latin typeface="Cambria" panose="02040503050406030204" pitchFamily="18" charset="0"/>
                <a:ea typeface="Cambria" panose="02040503050406030204" pitchFamily="18" charset="0"/>
              </a:rPr>
            </a:br>
            <a:br>
              <a:rPr lang="en-US" sz="2000">
                <a:solidFill>
                  <a:schemeClr val="tx1"/>
                </a:solidFill>
                <a:latin typeface="Cambria" panose="02040503050406030204" pitchFamily="18" charset="0"/>
                <a:ea typeface="Cambria" panose="02040503050406030204" pitchFamily="18" charset="0"/>
              </a:rPr>
            </a:br>
            <a:br>
              <a:rPr lang="en-US" sz="2000">
                <a:solidFill>
                  <a:schemeClr val="tx1"/>
                </a:solidFill>
                <a:latin typeface="Cambria" panose="02040503050406030204" pitchFamily="18" charset="0"/>
                <a:ea typeface="Cambria" panose="02040503050406030204" pitchFamily="18" charset="0"/>
              </a:rPr>
            </a:br>
            <a:br>
              <a:rPr lang="en-US" sz="2000">
                <a:solidFill>
                  <a:schemeClr val="tx1"/>
                </a:solidFill>
                <a:latin typeface="Cambria" panose="02040503050406030204" pitchFamily="18" charset="0"/>
                <a:ea typeface="Cambria" panose="02040503050406030204" pitchFamily="18" charset="0"/>
              </a:rPr>
            </a:br>
            <a:br>
              <a:rPr lang="en-US" sz="2000">
                <a:solidFill>
                  <a:schemeClr val="tx1"/>
                </a:solidFill>
                <a:latin typeface="Cambria" panose="02040503050406030204" pitchFamily="18" charset="0"/>
                <a:ea typeface="Cambria" panose="02040503050406030204" pitchFamily="18" charset="0"/>
              </a:rPr>
            </a:br>
            <a:br>
              <a:rPr lang="en-US" sz="2000">
                <a:solidFill>
                  <a:schemeClr val="tx1"/>
                </a:solidFill>
                <a:latin typeface="Cambria" panose="02040503050406030204" pitchFamily="18" charset="0"/>
                <a:ea typeface="Cambria" panose="02040503050406030204" pitchFamily="18" charset="0"/>
              </a:rPr>
            </a:br>
            <a:br>
              <a:rPr lang="en-US" sz="2000">
                <a:solidFill>
                  <a:schemeClr val="tx1"/>
                </a:solidFill>
                <a:latin typeface="Cambria" panose="02040503050406030204" pitchFamily="18" charset="0"/>
                <a:ea typeface="Cambria" panose="02040503050406030204" pitchFamily="18" charset="0"/>
              </a:rPr>
            </a:br>
            <a:br>
              <a:rPr lang="en-US" sz="2000">
                <a:solidFill>
                  <a:schemeClr val="tx1"/>
                </a:solidFill>
                <a:latin typeface="Cambria" panose="02040503050406030204" pitchFamily="18" charset="0"/>
                <a:ea typeface="Cambria" panose="02040503050406030204" pitchFamily="18" charset="0"/>
              </a:rPr>
            </a:br>
            <a:br>
              <a:rPr lang="en-US" sz="2000">
                <a:solidFill>
                  <a:schemeClr val="tx1"/>
                </a:solidFill>
                <a:latin typeface="Cambria" panose="02040503050406030204" pitchFamily="18" charset="0"/>
                <a:ea typeface="Cambria" panose="02040503050406030204" pitchFamily="18" charset="0"/>
              </a:rPr>
            </a:br>
            <a:br>
              <a:rPr lang="en-US" sz="2000">
                <a:solidFill>
                  <a:schemeClr val="tx1"/>
                </a:solidFill>
                <a:latin typeface="Cambria" panose="02040503050406030204" pitchFamily="18" charset="0"/>
                <a:ea typeface="Cambria" panose="02040503050406030204" pitchFamily="18" charset="0"/>
              </a:rPr>
            </a:br>
            <a:r>
              <a:rPr lang="en-US" sz="1600" b="1">
                <a:solidFill>
                  <a:schemeClr val="tx1"/>
                </a:solidFill>
                <a:latin typeface="Cambria" panose="02040503050406030204" pitchFamily="18" charset="0"/>
                <a:ea typeface="Cambria" panose="02040503050406030204" pitchFamily="18" charset="0"/>
              </a:rPr>
              <a:t>Lance Fulcher, Deputy Director OSSS	April Burns, Deputy Director </a:t>
            </a:r>
            <a:r>
              <a:rPr lang="en-US" sz="1600" b="1" err="1">
                <a:solidFill>
                  <a:schemeClr val="tx1"/>
                </a:solidFill>
                <a:latin typeface="Cambria" panose="02040503050406030204" pitchFamily="18" charset="0"/>
                <a:ea typeface="Cambria" panose="02040503050406030204" pitchFamily="18" charset="0"/>
              </a:rPr>
              <a:t>OSSS</a:t>
            </a:r>
            <a:r>
              <a:rPr lang="en-US" sz="1600" b="1">
                <a:solidFill>
                  <a:schemeClr val="tx1"/>
                </a:solidFill>
                <a:latin typeface="Cambria" panose="02040503050406030204" pitchFamily="18" charset="0"/>
                <a:ea typeface="Cambria" panose="02040503050406030204" pitchFamily="18" charset="0"/>
              </a:rPr>
              <a:t>	Shannon Smith, Contract Analyst OSSS</a:t>
            </a:r>
            <a:br>
              <a:rPr lang="en-US" sz="2000">
                <a:solidFill>
                  <a:schemeClr val="tx1"/>
                </a:solidFill>
                <a:latin typeface="Cambria" panose="02040503050406030204" pitchFamily="18" charset="0"/>
                <a:ea typeface="Cambria" panose="02040503050406030204" pitchFamily="18" charset="0"/>
              </a:rPr>
            </a:br>
            <a:r>
              <a:rPr lang="en-US" sz="1400">
                <a:solidFill>
                  <a:schemeClr val="tx1"/>
                </a:solidFill>
                <a:latin typeface="Cambria" panose="02040503050406030204" pitchFamily="18" charset="0"/>
                <a:ea typeface="Cambria" panose="02040503050406030204" pitchFamily="18" charset="0"/>
              </a:rPr>
              <a:t>Lance.Fulcher@dfa.ms.gov		April.Burns@dfa.ms.gov			Shannon.Smith@dfa.ms.gov</a:t>
            </a:r>
            <a:br>
              <a:rPr lang="en-US" sz="2000">
                <a:solidFill>
                  <a:schemeClr val="tx1"/>
                </a:solidFill>
                <a:latin typeface="Cambria" panose="02040503050406030204" pitchFamily="18" charset="0"/>
                <a:ea typeface="Cambria" panose="02040503050406030204" pitchFamily="18" charset="0"/>
              </a:rPr>
            </a:br>
            <a:r>
              <a:rPr lang="en-US" sz="1400">
                <a:solidFill>
                  <a:schemeClr val="tx1"/>
                </a:solidFill>
                <a:latin typeface="Cambria" panose="02040503050406030204" pitchFamily="18" charset="0"/>
                <a:ea typeface="Cambria" panose="02040503050406030204" pitchFamily="18" charset="0"/>
              </a:rPr>
              <a:t>(601) 359-5286			(601) 359-5198			(601) 359-3451</a:t>
            </a:r>
            <a:br>
              <a:rPr lang="en-US" sz="2000">
                <a:solidFill>
                  <a:schemeClr val="tx1"/>
                </a:solidFill>
                <a:latin typeface="Cambria" panose="02040503050406030204" pitchFamily="18" charset="0"/>
                <a:ea typeface="Cambria" panose="02040503050406030204" pitchFamily="18" charset="0"/>
              </a:rPr>
            </a:br>
            <a:br>
              <a:rPr lang="en-US" sz="2000">
                <a:solidFill>
                  <a:schemeClr val="accent2"/>
                </a:solidFill>
                <a:latin typeface="Cambria" panose="02040503050406030204" pitchFamily="18" charset="0"/>
                <a:ea typeface="Cambria" panose="02040503050406030204" pitchFamily="18" charset="0"/>
              </a:rPr>
            </a:br>
            <a:r>
              <a:rPr lang="en-US" sz="2000">
                <a:solidFill>
                  <a:schemeClr val="accent2"/>
                </a:solidFill>
                <a:latin typeface="Cambria" panose="02040503050406030204" pitchFamily="18" charset="0"/>
                <a:ea typeface="Cambria" panose="02040503050406030204" pitchFamily="18" charset="0"/>
              </a:rPr>
              <a:t>OPSCR@dfa.ms.gov	OSSS@dfa.ms.gov</a:t>
            </a:r>
            <a:br>
              <a:rPr lang="en-US" sz="2000">
                <a:solidFill>
                  <a:schemeClr val="accent2"/>
                </a:solidFill>
                <a:latin typeface="Cambria" panose="02040503050406030204" pitchFamily="18" charset="0"/>
                <a:ea typeface="Cambria" panose="02040503050406030204" pitchFamily="18" charset="0"/>
              </a:rPr>
            </a:br>
            <a:br>
              <a:rPr lang="en-US" sz="2000">
                <a:solidFill>
                  <a:schemeClr val="accent2"/>
                </a:solidFill>
                <a:latin typeface="Cambria" panose="02040503050406030204" pitchFamily="18" charset="0"/>
                <a:ea typeface="Cambria" panose="02040503050406030204" pitchFamily="18" charset="0"/>
              </a:rPr>
            </a:br>
            <a:br>
              <a:rPr lang="en-US" sz="2000">
                <a:solidFill>
                  <a:schemeClr val="accent2"/>
                </a:solidFill>
                <a:latin typeface="Cambria" panose="02040503050406030204" pitchFamily="18" charset="0"/>
                <a:ea typeface="Cambria" panose="02040503050406030204" pitchFamily="18" charset="0"/>
              </a:rPr>
            </a:br>
            <a:br>
              <a:rPr lang="en-US" sz="2000">
                <a:solidFill>
                  <a:schemeClr val="accent2"/>
                </a:solidFill>
                <a:latin typeface="Cambria" panose="02040503050406030204" pitchFamily="18" charset="0"/>
                <a:ea typeface="Cambria" panose="02040503050406030204" pitchFamily="18" charset="0"/>
              </a:rPr>
            </a:br>
            <a:br>
              <a:rPr lang="en-US" sz="2000">
                <a:solidFill>
                  <a:schemeClr val="accent2"/>
                </a:solidFill>
                <a:latin typeface="Cambria" panose="02040503050406030204" pitchFamily="18" charset="0"/>
                <a:ea typeface="Cambria" panose="02040503050406030204" pitchFamily="18" charset="0"/>
              </a:rPr>
            </a:br>
            <a:br>
              <a:rPr kumimoji="0" lang="en-US" sz="1600" b="0" i="0" u="none" strike="noStrike" kern="1200" cap="none" spc="0" normalizeH="0" baseline="0" noProof="0">
                <a:ln>
                  <a:noFill/>
                </a:ln>
                <a:solidFill>
                  <a:prstClr val="white"/>
                </a:solidFill>
                <a:effectLst/>
                <a:uLnTx/>
                <a:uFillTx/>
                <a:latin typeface="Century Gothic" panose="020F0302020204030204"/>
                <a:ea typeface="+mn-ea"/>
                <a:cs typeface="+mn-cs"/>
              </a:rPr>
            </a:br>
            <a:br>
              <a:rPr lang="en-US" sz="3000">
                <a:solidFill>
                  <a:schemeClr val="accent2"/>
                </a:solidFill>
                <a:latin typeface="Cambria" panose="02040503050406030204" pitchFamily="18" charset="0"/>
                <a:ea typeface="Cambria" panose="02040503050406030204" pitchFamily="18" charset="0"/>
              </a:rPr>
            </a:br>
            <a:br>
              <a:rPr lang="en-US" sz="3000">
                <a:solidFill>
                  <a:schemeClr val="accent2"/>
                </a:solidFill>
                <a:latin typeface="Cambria" panose="02040503050406030204" pitchFamily="18" charset="0"/>
                <a:ea typeface="Cambria" panose="02040503050406030204" pitchFamily="18" charset="0"/>
              </a:rPr>
            </a:br>
            <a:br>
              <a:rPr lang="en-US" sz="3000">
                <a:solidFill>
                  <a:schemeClr val="accent2"/>
                </a:solidFill>
                <a:latin typeface="Cambria" panose="02040503050406030204" pitchFamily="18" charset="0"/>
                <a:ea typeface="Cambria" panose="02040503050406030204" pitchFamily="18" charset="0"/>
              </a:rPr>
            </a:br>
            <a:br>
              <a:rPr lang="en-US" sz="3000">
                <a:solidFill>
                  <a:schemeClr val="accent2"/>
                </a:solidFill>
                <a:latin typeface="Cambria" panose="02040503050406030204" pitchFamily="18" charset="0"/>
                <a:ea typeface="Cambria" panose="02040503050406030204" pitchFamily="18" charset="0"/>
              </a:rPr>
            </a:br>
            <a:br>
              <a:rPr lang="en-US" sz="3000">
                <a:solidFill>
                  <a:schemeClr val="accent2"/>
                </a:solidFill>
                <a:latin typeface="Cambria" panose="02040503050406030204" pitchFamily="18" charset="0"/>
                <a:ea typeface="Cambria" panose="02040503050406030204" pitchFamily="18" charset="0"/>
              </a:rPr>
            </a:br>
            <a:br>
              <a:rPr lang="en-US" sz="3000">
                <a:solidFill>
                  <a:schemeClr val="accent2"/>
                </a:solidFill>
                <a:latin typeface="Cambria" panose="02040503050406030204" pitchFamily="18" charset="0"/>
                <a:ea typeface="Cambria" panose="02040503050406030204" pitchFamily="18" charset="0"/>
              </a:rPr>
            </a:br>
            <a:br>
              <a:rPr lang="en-US" sz="3000">
                <a:solidFill>
                  <a:schemeClr val="accent2"/>
                </a:solidFill>
                <a:latin typeface="Cambria" panose="02040503050406030204" pitchFamily="18" charset="0"/>
                <a:ea typeface="Cambria" panose="02040503050406030204" pitchFamily="18" charset="0"/>
              </a:rPr>
            </a:br>
            <a:endParaRPr lang="en-US" sz="3000">
              <a:solidFill>
                <a:schemeClr val="accent2"/>
              </a:solidFill>
              <a:latin typeface="Cambria" panose="02040503050406030204" pitchFamily="18" charset="0"/>
              <a:ea typeface="Cambria" panose="020405030504060302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05460443"/>
              </p:ext>
            </p:extLst>
          </p:nvPr>
        </p:nvGraphicFramePr>
        <p:xfrm>
          <a:off x="1134641" y="2214845"/>
          <a:ext cx="9716654" cy="2738654"/>
        </p:xfrm>
        <a:graphic>
          <a:graphicData uri="http://schemas.openxmlformats.org/drawingml/2006/table">
            <a:tbl>
              <a:tblPr firstRow="1" bandRow="1">
                <a:tableStyleId>{5C22544A-7EE6-4342-B048-85BDC9FD1C3A}</a:tableStyleId>
              </a:tblPr>
              <a:tblGrid>
                <a:gridCol w="4875237">
                  <a:extLst>
                    <a:ext uri="{9D8B030D-6E8A-4147-A177-3AD203B41FA5}">
                      <a16:colId xmlns:a16="http://schemas.microsoft.com/office/drawing/2014/main" val="447074250"/>
                    </a:ext>
                  </a:extLst>
                </a:gridCol>
                <a:gridCol w="4841417">
                  <a:extLst>
                    <a:ext uri="{9D8B030D-6E8A-4147-A177-3AD203B41FA5}">
                      <a16:colId xmlns:a16="http://schemas.microsoft.com/office/drawing/2014/main" val="961070688"/>
                    </a:ext>
                  </a:extLst>
                </a:gridCol>
              </a:tblGrid>
              <a:tr h="799455">
                <a:tc>
                  <a:txBody>
                    <a:bodyPr/>
                    <a:lstStyle/>
                    <a:p>
                      <a:pPr algn="ctr"/>
                      <a:r>
                        <a:rPr lang="en-US" sz="1400" b="1">
                          <a:solidFill>
                            <a:schemeClr val="tx1"/>
                          </a:solidFill>
                          <a:latin typeface="Cambria" panose="02040503050406030204" pitchFamily="18" charset="0"/>
                          <a:ea typeface="Cambria" panose="02040503050406030204" pitchFamily="18" charset="0"/>
                        </a:rPr>
                        <a:t>Kimberly Burse, Contract Analyst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baseline="0">
                          <a:solidFill>
                            <a:schemeClr val="tx1"/>
                          </a:solidFill>
                          <a:latin typeface="Cambria" panose="02040503050406030204" pitchFamily="18" charset="0"/>
                          <a:ea typeface="Cambria" panose="02040503050406030204" pitchFamily="18" charset="0"/>
                          <a:cs typeface="+mn-cs"/>
                        </a:rPr>
                        <a:t>Kimberly.Burse</a:t>
                      </a:r>
                      <a:r>
                        <a:rPr lang="en-US" sz="1400" b="0" baseline="0">
                          <a:solidFill>
                            <a:schemeClr val="tx1"/>
                          </a:solidFill>
                          <a:latin typeface="Cambria" panose="02040503050406030204" pitchFamily="18" charset="0"/>
                          <a:ea typeface="Cambria" panose="02040503050406030204" pitchFamily="18" charset="0"/>
                        </a:rPr>
                        <a:t>@dfa.ms.gov</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baseline="0">
                          <a:solidFill>
                            <a:schemeClr val="tx1"/>
                          </a:solidFill>
                          <a:latin typeface="Cambria" panose="02040503050406030204" pitchFamily="18" charset="0"/>
                          <a:ea typeface="Cambria" panose="02040503050406030204" pitchFamily="18" charset="0"/>
                        </a:rPr>
                        <a:t>(601) 359-5023</a:t>
                      </a:r>
                      <a:endParaRPr lang="en-US" sz="1400" b="0">
                        <a:solidFill>
                          <a:schemeClr val="tx1"/>
                        </a:solidFill>
                        <a:latin typeface="Cambria" panose="02040503050406030204" pitchFamily="18" charset="0"/>
                        <a:ea typeface="Cambria" panose="02040503050406030204" pitchFamily="18"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lvl="0" algn="ctr">
                        <a:buNone/>
                      </a:pPr>
                      <a:r>
                        <a:rPr lang="en-US" sz="1400" b="1" i="0" u="none" strike="noStrike" kern="1200" noProof="0">
                          <a:solidFill>
                            <a:schemeClr val="tx1"/>
                          </a:solidFill>
                          <a:latin typeface="Cambria"/>
                        </a:rPr>
                        <a:t>Jonathan Dillard, Contract Analyst</a:t>
                      </a:r>
                      <a:endParaRPr lang="en-US" sz="1400" b="1" i="0" u="none" strike="noStrike" kern="1200" noProof="0"/>
                    </a:p>
                    <a:p>
                      <a:pPr marL="0" marR="0" lvl="0" indent="0" algn="ctr">
                        <a:lnSpc>
                          <a:spcPct val="100000"/>
                        </a:lnSpc>
                        <a:spcBef>
                          <a:spcPts val="0"/>
                        </a:spcBef>
                        <a:spcAft>
                          <a:spcPts val="0"/>
                        </a:spcAft>
                        <a:buNone/>
                      </a:pPr>
                      <a:r>
                        <a:rPr lang="en-US" sz="1400" b="0" i="0" u="none" strike="noStrike" kern="1200" noProof="0">
                          <a:solidFill>
                            <a:schemeClr val="tx1"/>
                          </a:solidFill>
                          <a:latin typeface="Cambria"/>
                        </a:rPr>
                        <a:t>Jonathan.Dillard@dfa.ms.gov</a:t>
                      </a:r>
                      <a:endParaRPr lang="en-US" sz="1400" b="1" i="0" u="none" strike="noStrike" kern="1200" noProof="0">
                        <a:latin typeface="Cambria"/>
                      </a:endParaRPr>
                    </a:p>
                    <a:p>
                      <a:pPr marL="0" marR="0" lvl="0" indent="0" algn="ctr">
                        <a:lnSpc>
                          <a:spcPct val="100000"/>
                        </a:lnSpc>
                        <a:spcBef>
                          <a:spcPts val="0"/>
                        </a:spcBef>
                        <a:spcAft>
                          <a:spcPts val="0"/>
                        </a:spcAft>
                        <a:buNone/>
                      </a:pPr>
                      <a:r>
                        <a:rPr lang="en-US" sz="1400" b="0" i="0" u="none" strike="noStrike" kern="1200" noProof="0">
                          <a:solidFill>
                            <a:schemeClr val="tx1"/>
                          </a:solidFill>
                          <a:latin typeface="Cambria"/>
                        </a:rPr>
                        <a:t>(601) 359-6580</a:t>
                      </a:r>
                      <a:endParaRPr lang="en-US" sz="1400"/>
                    </a:p>
                    <a:p>
                      <a:pPr marL="0" lvl="0" algn="ctr" rtl="0">
                        <a:buNone/>
                      </a:pPr>
                      <a:endParaRPr lang="en-US" sz="1400" b="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95830380"/>
                  </a:ext>
                </a:extLst>
              </a:tr>
              <a:tr h="848894">
                <a:tc>
                  <a:txBody>
                    <a:bodyPr/>
                    <a:lstStyle/>
                    <a:p>
                      <a:pPr algn="ctr"/>
                      <a:r>
                        <a:rPr lang="en-US" sz="1400" b="1">
                          <a:solidFill>
                            <a:schemeClr val="tx1"/>
                          </a:solidFill>
                          <a:latin typeface="Cambria" panose="02040503050406030204" pitchFamily="18" charset="0"/>
                          <a:ea typeface="Cambria" panose="02040503050406030204" pitchFamily="18" charset="0"/>
                        </a:rPr>
                        <a:t>Angela Cooper, Contract Analyst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baseline="0">
                          <a:solidFill>
                            <a:schemeClr val="tx1"/>
                          </a:solidFill>
                          <a:latin typeface="Cambria" panose="02040503050406030204" pitchFamily="18" charset="0"/>
                          <a:ea typeface="Cambria" panose="02040503050406030204" pitchFamily="18" charset="0"/>
                          <a:cs typeface="+mn-cs"/>
                        </a:rPr>
                        <a:t>Angela.Cooper</a:t>
                      </a:r>
                      <a:r>
                        <a:rPr lang="en-US" sz="1400" b="0" baseline="0">
                          <a:solidFill>
                            <a:schemeClr val="tx1"/>
                          </a:solidFill>
                          <a:latin typeface="Cambria" panose="02040503050406030204" pitchFamily="18" charset="0"/>
                          <a:ea typeface="Cambria" panose="02040503050406030204" pitchFamily="18" charset="0"/>
                        </a:rPr>
                        <a:t>@dfa.ms.gov</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baseline="0">
                          <a:solidFill>
                            <a:schemeClr val="tx1"/>
                          </a:solidFill>
                          <a:latin typeface="Cambria" panose="02040503050406030204" pitchFamily="18" charset="0"/>
                          <a:ea typeface="Cambria" panose="02040503050406030204" pitchFamily="18" charset="0"/>
                        </a:rPr>
                        <a:t>(601) 359-5203</a:t>
                      </a:r>
                      <a:endParaRPr lang="en-US" sz="1400" b="0">
                        <a:solidFill>
                          <a:schemeClr val="tx1"/>
                        </a:solidFill>
                        <a:latin typeface="Cambria"/>
                        <a:ea typeface="Cambria"/>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lvl="0" algn="ctr">
                        <a:buNone/>
                      </a:pPr>
                      <a:r>
                        <a:rPr lang="en-US" sz="1400" b="1" i="0" u="none" strike="noStrike" kern="1200" noProof="0">
                          <a:solidFill>
                            <a:schemeClr val="tx1"/>
                          </a:solidFill>
                          <a:latin typeface="Cambria"/>
                        </a:rPr>
                        <a:t>Chelsea Stewart, Contract Analyst</a:t>
                      </a:r>
                      <a:endParaRPr lang="en-US" sz="1400"/>
                    </a:p>
                    <a:p>
                      <a:pPr marL="0" marR="0" lvl="0" indent="0" algn="ctr">
                        <a:lnSpc>
                          <a:spcPct val="100000"/>
                        </a:lnSpc>
                        <a:spcBef>
                          <a:spcPts val="0"/>
                        </a:spcBef>
                        <a:spcAft>
                          <a:spcPts val="0"/>
                        </a:spcAft>
                        <a:buNone/>
                      </a:pPr>
                      <a:r>
                        <a:rPr lang="en-US" sz="1400" b="0" i="0" u="none" strike="noStrike" kern="1200" noProof="0">
                          <a:solidFill>
                            <a:schemeClr val="tx1"/>
                          </a:solidFill>
                          <a:latin typeface="Cambria"/>
                        </a:rPr>
                        <a:t>Chelsea.Stewart@dfa.ms.gov</a:t>
                      </a:r>
                      <a:endParaRPr lang="en-US" sz="1400" b="1" i="0" u="none" strike="noStrike" kern="1200" noProof="0"/>
                    </a:p>
                    <a:p>
                      <a:pPr marL="0" marR="0" lvl="0" indent="0" algn="ctr">
                        <a:lnSpc>
                          <a:spcPct val="100000"/>
                        </a:lnSpc>
                        <a:spcBef>
                          <a:spcPts val="0"/>
                        </a:spcBef>
                        <a:spcAft>
                          <a:spcPts val="0"/>
                        </a:spcAft>
                        <a:buNone/>
                      </a:pPr>
                      <a:r>
                        <a:rPr lang="en-US" sz="1400" b="0" i="0" u="none" strike="noStrike" kern="1200" noProof="0">
                          <a:solidFill>
                            <a:schemeClr val="tx1"/>
                          </a:solidFill>
                          <a:latin typeface="Cambria"/>
                        </a:rPr>
                        <a:t>(601) 359-9312</a:t>
                      </a:r>
                      <a:endParaRPr lang="en-US" sz="140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71346981"/>
                  </a:ext>
                </a:extLst>
              </a:tr>
              <a:tr h="913027">
                <a:tc>
                  <a:txBody>
                    <a:bodyPr/>
                    <a:lstStyle/>
                    <a:p>
                      <a:pPr algn="ctr"/>
                      <a:r>
                        <a:rPr lang="en-US" sz="1400" b="1">
                          <a:solidFill>
                            <a:schemeClr val="tx1"/>
                          </a:solidFill>
                          <a:latin typeface="Cambria" panose="02040503050406030204" pitchFamily="18" charset="0"/>
                          <a:ea typeface="Cambria" panose="02040503050406030204" pitchFamily="18" charset="0"/>
                        </a:rPr>
                        <a:t>Trina Kelly, Contract Analyst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baseline="0">
                          <a:solidFill>
                            <a:schemeClr val="tx1"/>
                          </a:solidFill>
                          <a:latin typeface="Cambria" panose="02040503050406030204" pitchFamily="18" charset="0"/>
                          <a:ea typeface="Cambria" panose="02040503050406030204" pitchFamily="18" charset="0"/>
                          <a:cs typeface="+mn-cs"/>
                        </a:rPr>
                        <a:t>Trina.Kelly</a:t>
                      </a:r>
                      <a:r>
                        <a:rPr lang="en-US" sz="1400" b="0" baseline="0">
                          <a:solidFill>
                            <a:schemeClr val="tx1"/>
                          </a:solidFill>
                          <a:latin typeface="Cambria" panose="02040503050406030204" pitchFamily="18" charset="0"/>
                          <a:ea typeface="Cambria" panose="02040503050406030204" pitchFamily="18" charset="0"/>
                        </a:rPr>
                        <a:t>@dfa.ms.gov</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baseline="0">
                          <a:solidFill>
                            <a:schemeClr val="tx1"/>
                          </a:solidFill>
                          <a:latin typeface="Cambria" panose="02040503050406030204" pitchFamily="18" charset="0"/>
                          <a:ea typeface="Cambria" panose="02040503050406030204" pitchFamily="18" charset="0"/>
                        </a:rPr>
                        <a:t>(601) 359-2724</a:t>
                      </a:r>
                      <a:endParaRPr lang="en-US" sz="1400" b="0">
                        <a:solidFill>
                          <a:schemeClr val="tx1"/>
                        </a:solidFill>
                        <a:latin typeface="Cambria"/>
                        <a:ea typeface="Cambria"/>
                      </a:endParaRPr>
                    </a:p>
                    <a:p>
                      <a:pPr algn="ctr"/>
                      <a:endParaRPr lang="en-US" sz="1400" b="0">
                        <a:solidFill>
                          <a:schemeClr val="tx1"/>
                        </a:solidFill>
                        <a:latin typeface="Cambria" panose="02040503050406030204" pitchFamily="18" charset="0"/>
                        <a:ea typeface="Cambria" panose="020405030504060302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latin typeface="Cambria" panose="02040503050406030204" pitchFamily="18" charset="0"/>
                          <a:ea typeface="Cambria" panose="02040503050406030204" pitchFamily="18" charset="0"/>
                          <a:cs typeface="+mn-cs"/>
                        </a:rPr>
                        <a:t>Shantina Christmas, Administrative Assistant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baseline="0">
                          <a:solidFill>
                            <a:schemeClr val="tx1"/>
                          </a:solidFill>
                          <a:latin typeface="Cambria" panose="02040503050406030204" pitchFamily="18" charset="0"/>
                          <a:ea typeface="Cambria" panose="02040503050406030204" pitchFamily="18" charset="0"/>
                        </a:rPr>
                        <a:t>Shantina.Christmas@dfa.ms.gov</a:t>
                      </a:r>
                      <a:endParaRPr lang="en-US" sz="1400" b="0">
                        <a:solidFill>
                          <a:schemeClr val="tx1"/>
                        </a:solidFill>
                        <a:latin typeface="Cambria" panose="02040503050406030204" pitchFamily="18" charset="0"/>
                        <a:ea typeface="Cambria" panose="02040503050406030204" pitchFamily="18" charset="0"/>
                      </a:endParaRPr>
                    </a:p>
                    <a:p>
                      <a:pPr algn="ctr"/>
                      <a:r>
                        <a:rPr lang="en-US" sz="1400" b="0" baseline="0">
                          <a:solidFill>
                            <a:schemeClr val="tx1"/>
                          </a:solidFill>
                          <a:latin typeface="Cambria" panose="02040503050406030204" pitchFamily="18" charset="0"/>
                          <a:ea typeface="Cambria" panose="02040503050406030204" pitchFamily="18" charset="0"/>
                        </a:rPr>
                        <a:t>(601) 359-3422</a:t>
                      </a:r>
                      <a:endParaRPr lang="en-US" sz="1400" b="0">
                        <a:solidFill>
                          <a:schemeClr val="tx1"/>
                        </a:solidFill>
                        <a:latin typeface="Cambria" panose="02040503050406030204" pitchFamily="18" charset="0"/>
                        <a:ea typeface="Cambria" panose="020405030504060302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50032287"/>
                  </a:ext>
                </a:extLst>
              </a:tr>
            </a:tbl>
          </a:graphicData>
        </a:graphic>
      </p:graphicFrame>
    </p:spTree>
    <p:extLst>
      <p:ext uri="{BB962C8B-B14F-4D97-AF65-F5344CB8AC3E}">
        <p14:creationId xmlns:p14="http://schemas.microsoft.com/office/powerpoint/2010/main" val="41399780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9E27A7F-477F-4281-A103-55BDA882F7E1}"/>
              </a:ext>
            </a:extLst>
          </p:cNvPr>
          <p:cNvSpPr txBox="1"/>
          <p:nvPr/>
        </p:nvSpPr>
        <p:spPr>
          <a:xfrm>
            <a:off x="6102630" y="1732145"/>
            <a:ext cx="5694252" cy="48628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0" u="sng">
                <a:solidFill>
                  <a:srgbClr val="F03F2B"/>
                </a:solidFill>
                <a:latin typeface="Cambria" panose="02040503050406030204" pitchFamily="18" charset="0"/>
                <a:ea typeface="Cambria" panose="02040503050406030204" pitchFamily="18" charset="0"/>
              </a:rPr>
              <a:t>Notice of Contract Award</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u="sng">
              <a:solidFill>
                <a:srgbClr val="F03F2B"/>
              </a:solidFill>
              <a:latin typeface="Cambria" panose="02040503050406030204" pitchFamily="18" charset="0"/>
              <a:ea typeface="Cambria"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u="none">
                <a:solidFill>
                  <a:schemeClr val="tx1"/>
                </a:solidFill>
                <a:latin typeface="Cambria" panose="02040503050406030204" pitchFamily="18" charset="0"/>
                <a:ea typeface="Cambria" panose="02040503050406030204" pitchFamily="18" charset="0"/>
              </a:rPr>
              <a:t>Provided to the public regarding the agency’s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u="none">
                <a:solidFill>
                  <a:schemeClr val="tx1"/>
                </a:solidFill>
                <a:latin typeface="Cambria" panose="02040503050406030204" pitchFamily="18" charset="0"/>
                <a:ea typeface="Cambria" panose="02040503050406030204" pitchFamily="18" charset="0"/>
              </a:rPr>
              <a:t>final award of the contract.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u="none">
              <a:solidFill>
                <a:schemeClr val="tx1"/>
              </a:solidFill>
              <a:latin typeface="Cambria" panose="02040503050406030204" pitchFamily="18" charset="0"/>
              <a:ea typeface="Cambria"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u="none">
                <a:solidFill>
                  <a:srgbClr val="3488A0"/>
                </a:solidFill>
                <a:latin typeface="Cambria" panose="02040503050406030204" pitchFamily="18" charset="0"/>
                <a:ea typeface="Cambria" panose="02040503050406030204" pitchFamily="18" charset="0"/>
              </a:rPr>
              <a:t>Published</a:t>
            </a:r>
            <a:r>
              <a:rPr lang="en-US" sz="1800" b="0" u="none" baseline="0">
                <a:solidFill>
                  <a:srgbClr val="3488A0"/>
                </a:solidFill>
                <a:latin typeface="Cambria" panose="02040503050406030204" pitchFamily="18" charset="0"/>
                <a:ea typeface="Cambria" panose="02040503050406030204" pitchFamily="18" charset="0"/>
              </a:rPr>
              <a:t> following PPRB approval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u="none" baseline="0">
                <a:solidFill>
                  <a:srgbClr val="3488A0"/>
                </a:solidFill>
                <a:latin typeface="Cambria" panose="02040503050406030204" pitchFamily="18" charset="0"/>
                <a:ea typeface="Cambria" panose="02040503050406030204" pitchFamily="18" charset="0"/>
              </a:rPr>
              <a:t>and contract execution.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u="none" baseline="0">
              <a:solidFill>
                <a:schemeClr val="tx1"/>
              </a:solidFill>
              <a:latin typeface="Cambria" panose="02040503050406030204" pitchFamily="18" charset="0"/>
              <a:ea typeface="Cambria"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u="none" baseline="0">
                <a:solidFill>
                  <a:schemeClr val="tx1"/>
                </a:solidFill>
                <a:latin typeface="Cambria" panose="02040503050406030204" pitchFamily="18" charset="0"/>
                <a:ea typeface="Cambria" panose="02040503050406030204" pitchFamily="18" charset="0"/>
              </a:rPr>
              <a:t>Distributed on agency website and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atin typeface="Cambria" panose="02040503050406030204" pitchFamily="18" charset="0"/>
                <a:ea typeface="Cambria" panose="02040503050406030204" pitchFamily="18" charset="0"/>
              </a:rPr>
              <a:t>p</a:t>
            </a:r>
            <a:r>
              <a:rPr lang="en-US" sz="1800" b="0" u="none" baseline="0">
                <a:solidFill>
                  <a:schemeClr val="tx1"/>
                </a:solidFill>
                <a:latin typeface="Cambria" panose="02040503050406030204" pitchFamily="18" charset="0"/>
                <a:ea typeface="Cambria" panose="02040503050406030204" pitchFamily="18" charset="0"/>
              </a:rPr>
              <a:t>rocurement portal</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u="none" baseline="0">
              <a:solidFill>
                <a:schemeClr val="tx1"/>
              </a:solidFill>
              <a:latin typeface="Cambria" panose="02040503050406030204" pitchFamily="18" charset="0"/>
              <a:ea typeface="Cambria"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u="none" baseline="0">
                <a:solidFill>
                  <a:schemeClr val="tx1"/>
                </a:solidFill>
                <a:latin typeface="Cambria" panose="02040503050406030204" pitchFamily="18" charset="0"/>
                <a:ea typeface="Cambria" panose="02040503050406030204" pitchFamily="18" charset="0"/>
              </a:rPr>
              <a:t>Contains an analysis of why the contract was awarded, </a:t>
            </a:r>
            <a:r>
              <a:rPr lang="en-US" sz="1800" b="0" u="sng" baseline="0">
                <a:solidFill>
                  <a:schemeClr val="tx1"/>
                </a:solidFill>
                <a:latin typeface="Cambria" panose="02040503050406030204" pitchFamily="18" charset="0"/>
                <a:ea typeface="Cambria" panose="02040503050406030204" pitchFamily="18" charset="0"/>
              </a:rPr>
              <a:t>renewed, or amended</a:t>
            </a:r>
            <a:r>
              <a:rPr lang="en-US" sz="1800" b="0" u="none" baseline="0">
                <a:solidFill>
                  <a:schemeClr val="tx1"/>
                </a:solidFill>
                <a:latin typeface="Cambria" panose="02040503050406030204" pitchFamily="18" charset="0"/>
                <a:ea typeface="Cambria" panose="02040503050406030204" pitchFamily="18" charset="0"/>
              </a:rPr>
              <a:t>; a summary of the award including the nature, amount, and duration of the contract, name of the bidder, and statement that the contract is available for public inspection.</a:t>
            </a:r>
          </a:p>
          <a:p>
            <a:endParaRPr lang="en-US"/>
          </a:p>
          <a:p>
            <a:endParaRPr lang="en-US"/>
          </a:p>
        </p:txBody>
      </p:sp>
      <p:sp>
        <p:nvSpPr>
          <p:cNvPr id="4" name="TextBox 3">
            <a:extLst>
              <a:ext uri="{FF2B5EF4-FFF2-40B4-BE49-F238E27FC236}">
                <a16:creationId xmlns:a16="http://schemas.microsoft.com/office/drawing/2014/main" id="{585D6E87-8542-4729-826C-64A5E31B146F}"/>
              </a:ext>
            </a:extLst>
          </p:cNvPr>
          <p:cNvSpPr txBox="1"/>
          <p:nvPr/>
        </p:nvSpPr>
        <p:spPr>
          <a:xfrm>
            <a:off x="408378" y="1732145"/>
            <a:ext cx="5694252" cy="4678204"/>
          </a:xfrm>
          <a:prstGeom prst="rect">
            <a:avLst/>
          </a:prstGeom>
          <a:noFill/>
        </p:spPr>
        <p:txBody>
          <a:bodyPr wrap="square" lIns="91440" tIns="45720" rIns="91440" bIns="45720" rtlCol="0" anchor="t">
            <a:spAutoFit/>
          </a:bodyPr>
          <a:lstStyle/>
          <a:p>
            <a:pPr algn="ctr"/>
            <a:r>
              <a:rPr lang="en-US" sz="3000" b="0" u="sng">
                <a:solidFill>
                  <a:srgbClr val="F03F2B"/>
                </a:solidFill>
                <a:latin typeface="Cambria" panose="02040503050406030204" pitchFamily="18" charset="0"/>
                <a:ea typeface="Cambria" panose="02040503050406030204" pitchFamily="18" charset="0"/>
              </a:rPr>
              <a:t>Notice of Intent to Award</a:t>
            </a:r>
          </a:p>
          <a:p>
            <a:pPr algn="ctr"/>
            <a:endParaRPr lang="en-US" sz="1000" b="0" u="sng">
              <a:solidFill>
                <a:srgbClr val="F03F2B"/>
              </a:solidFill>
              <a:latin typeface="Cambria" panose="02040503050406030204" pitchFamily="18" charset="0"/>
              <a:ea typeface="Cambria" panose="02040503050406030204" pitchFamily="18" charset="0"/>
            </a:endParaRPr>
          </a:p>
          <a:p>
            <a:pPr algn="ctr"/>
            <a:r>
              <a:rPr lang="en-US" sz="1800" b="0" u="none">
                <a:solidFill>
                  <a:schemeClr val="tx1"/>
                </a:solidFill>
                <a:latin typeface="Cambria" panose="02040503050406030204" pitchFamily="18" charset="0"/>
                <a:ea typeface="Cambria" panose="02040503050406030204" pitchFamily="18" charset="0"/>
              </a:rPr>
              <a:t>Provided to the public regarding intention of agency </a:t>
            </a:r>
          </a:p>
          <a:p>
            <a:pPr algn="ctr"/>
            <a:r>
              <a:rPr lang="en-US" sz="1800" b="0" u="none">
                <a:solidFill>
                  <a:schemeClr val="tx1"/>
                </a:solidFill>
                <a:latin typeface="Cambria" panose="02040503050406030204" pitchFamily="18" charset="0"/>
                <a:ea typeface="Cambria" panose="02040503050406030204" pitchFamily="18" charset="0"/>
              </a:rPr>
              <a:t>to award the contract to the successful bidder.</a:t>
            </a:r>
          </a:p>
          <a:p>
            <a:pPr algn="ctr"/>
            <a:endParaRPr lang="en-US" sz="1200" b="0" u="none">
              <a:solidFill>
                <a:schemeClr val="tx1"/>
              </a:solidFill>
              <a:latin typeface="Cambria" panose="02040503050406030204" pitchFamily="18" charset="0"/>
              <a:ea typeface="Cambria" panose="02040503050406030204" pitchFamily="18" charset="0"/>
            </a:endParaRPr>
          </a:p>
          <a:p>
            <a:pPr algn="ctr"/>
            <a:r>
              <a:rPr lang="en-US" sz="1800" b="0" u="none">
                <a:solidFill>
                  <a:srgbClr val="3488A0"/>
                </a:solidFill>
                <a:latin typeface="Cambria" panose="02040503050406030204" pitchFamily="18" charset="0"/>
                <a:ea typeface="Cambria" panose="02040503050406030204" pitchFamily="18" charset="0"/>
              </a:rPr>
              <a:t>Published</a:t>
            </a:r>
            <a:r>
              <a:rPr lang="en-US" sz="1800" b="0" u="none" baseline="0">
                <a:solidFill>
                  <a:srgbClr val="3488A0"/>
                </a:solidFill>
                <a:latin typeface="Cambria" panose="02040503050406030204" pitchFamily="18" charset="0"/>
                <a:ea typeface="Cambria" panose="02040503050406030204" pitchFamily="18" charset="0"/>
              </a:rPr>
              <a:t> at the time the successful </a:t>
            </a:r>
          </a:p>
          <a:p>
            <a:pPr algn="ctr"/>
            <a:r>
              <a:rPr lang="en-US" sz="1800" b="0" u="none" baseline="0">
                <a:solidFill>
                  <a:srgbClr val="3488A0"/>
                </a:solidFill>
                <a:latin typeface="Cambria"/>
                <a:ea typeface="Cambria"/>
              </a:rPr>
              <a:t>bidder is notified.</a:t>
            </a:r>
          </a:p>
          <a:p>
            <a:pPr algn="ctr"/>
            <a:endParaRPr lang="en-US" sz="1200" b="0" u="none" baseline="0">
              <a:solidFill>
                <a:schemeClr val="tx1"/>
              </a:solidFill>
              <a:latin typeface="Cambria" panose="02040503050406030204" pitchFamily="18" charset="0"/>
              <a:ea typeface="Cambria" panose="02040503050406030204" pitchFamily="18" charset="0"/>
            </a:endParaRPr>
          </a:p>
          <a:p>
            <a:pPr algn="ctr"/>
            <a:r>
              <a:rPr lang="en-US" sz="1800" b="0" u="none" baseline="0">
                <a:solidFill>
                  <a:schemeClr val="tx1"/>
                </a:solidFill>
                <a:latin typeface="Cambria" panose="02040503050406030204" pitchFamily="18" charset="0"/>
                <a:ea typeface="Cambria" panose="02040503050406030204" pitchFamily="18" charset="0"/>
              </a:rPr>
              <a:t>Distributed to all bidders, agency website, </a:t>
            </a:r>
          </a:p>
          <a:p>
            <a:pPr algn="ctr"/>
            <a:r>
              <a:rPr lang="en-US" sz="1800" b="0" u="none" baseline="0">
                <a:solidFill>
                  <a:schemeClr val="tx1"/>
                </a:solidFill>
                <a:latin typeface="Cambria" panose="02040503050406030204" pitchFamily="18" charset="0"/>
                <a:ea typeface="Cambria" panose="02040503050406030204" pitchFamily="18" charset="0"/>
              </a:rPr>
              <a:t>and the procurement portal.</a:t>
            </a:r>
          </a:p>
          <a:p>
            <a:pPr algn="ctr"/>
            <a:endParaRPr lang="en-US" sz="1200" b="0" u="none" baseline="0">
              <a:solidFill>
                <a:schemeClr val="tx1"/>
              </a:solidFill>
              <a:latin typeface="Cambria" panose="02040503050406030204" pitchFamily="18" charset="0"/>
              <a:ea typeface="Cambria" panose="02040503050406030204" pitchFamily="18" charset="0"/>
            </a:endParaRPr>
          </a:p>
          <a:p>
            <a:pPr algn="ctr"/>
            <a:r>
              <a:rPr lang="en-US">
                <a:latin typeface="Cambria" panose="02040503050406030204" pitchFamily="18" charset="0"/>
                <a:ea typeface="Cambria" panose="02040503050406030204" pitchFamily="18" charset="0"/>
              </a:rPr>
              <a:t>Ranks </a:t>
            </a:r>
            <a:r>
              <a:rPr lang="en-US" sz="1800" b="0" u="none" baseline="0">
                <a:solidFill>
                  <a:schemeClr val="tx1"/>
                </a:solidFill>
                <a:latin typeface="Cambria" panose="02040503050406030204" pitchFamily="18" charset="0"/>
                <a:ea typeface="Cambria" panose="02040503050406030204" pitchFamily="18" charset="0"/>
              </a:rPr>
              <a:t>all bidders and their prices from lowest to highest and recommends successful bidder for contract award.</a:t>
            </a:r>
          </a:p>
          <a:p>
            <a:pPr algn="ctr"/>
            <a:endParaRPr lang="en-US" sz="1200" b="0" u="none" baseline="0">
              <a:solidFill>
                <a:schemeClr val="tx1"/>
              </a:solidFill>
              <a:latin typeface="Cambria" panose="02040503050406030204" pitchFamily="18" charset="0"/>
              <a:ea typeface="Cambria" panose="02040503050406030204" pitchFamily="18" charset="0"/>
            </a:endParaRPr>
          </a:p>
          <a:p>
            <a:pPr algn="ctr"/>
            <a:r>
              <a:rPr lang="en-US" sz="1800" b="0" u="none">
                <a:solidFill>
                  <a:schemeClr val="tx1"/>
                </a:solidFill>
                <a:latin typeface="Cambria" panose="02040503050406030204" pitchFamily="18" charset="0"/>
                <a:ea typeface="Cambria" panose="02040503050406030204" pitchFamily="18" charset="0"/>
              </a:rPr>
              <a:t>States reasons why successful bidder was selected.</a:t>
            </a:r>
          </a:p>
          <a:p>
            <a:pPr algn="ctr"/>
            <a:endParaRPr lang="en-US" sz="1200" b="0" u="none">
              <a:solidFill>
                <a:schemeClr val="tx1"/>
              </a:solidFill>
              <a:latin typeface="Cambria" panose="02040503050406030204" pitchFamily="18" charset="0"/>
              <a:ea typeface="Cambria" panose="02040503050406030204" pitchFamily="18" charset="0"/>
            </a:endParaRPr>
          </a:p>
          <a:p>
            <a:pPr algn="ctr"/>
            <a:r>
              <a:rPr lang="en-US" sz="1800" b="0" u="none">
                <a:solidFill>
                  <a:schemeClr val="tx1"/>
                </a:solidFill>
                <a:latin typeface="Cambria" panose="02040503050406030204" pitchFamily="18" charset="0"/>
                <a:ea typeface="Cambria" panose="02040503050406030204" pitchFamily="18" charset="0"/>
              </a:rPr>
              <a:t>Public Posting of Agency Procurement File</a:t>
            </a:r>
          </a:p>
          <a:p>
            <a:endParaRPr lang="en-US"/>
          </a:p>
        </p:txBody>
      </p:sp>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408378" y="1299410"/>
            <a:ext cx="11509513" cy="1200751"/>
          </a:xfrm>
        </p:spPr>
        <p:txBody>
          <a:bodyPr>
            <a:normAutofit fontScale="90000"/>
          </a:bodyPr>
          <a:lstStyle/>
          <a:p>
            <a:pPr algn="ctr"/>
            <a:r>
              <a:rPr lang="en-US" sz="6000" cap="small">
                <a:solidFill>
                  <a:schemeClr val="accent3"/>
                </a:solidFill>
                <a:latin typeface="Cambria" panose="02040503050406030204" pitchFamily="18" charset="0"/>
                <a:ea typeface="Cambria" panose="02040503050406030204" pitchFamily="18" charset="0"/>
              </a:rPr>
              <a:t>Award</a:t>
            </a:r>
            <a:br>
              <a:rPr lang="en-US" sz="6000" cap="small">
                <a:solidFill>
                  <a:schemeClr val="accent3"/>
                </a:solidFill>
                <a:latin typeface="Cambria" panose="02040503050406030204" pitchFamily="18" charset="0"/>
                <a:ea typeface="Cambria" panose="02040503050406030204" pitchFamily="18" charset="0"/>
              </a:rPr>
            </a:br>
            <a:r>
              <a:rPr lang="en-US" sz="3600" cap="small">
                <a:solidFill>
                  <a:schemeClr val="accent3"/>
                </a:solidFill>
                <a:latin typeface="Cambria" panose="02040503050406030204" pitchFamily="18" charset="0"/>
                <a:ea typeface="Cambria" panose="02040503050406030204" pitchFamily="18" charset="0"/>
              </a:rPr>
              <a:t>Lowest Responsive and Responsible Bidder</a:t>
            </a:r>
            <a:br>
              <a:rPr lang="en-US" sz="3600" cap="small">
                <a:solidFill>
                  <a:schemeClr val="accent3"/>
                </a:solidFill>
                <a:latin typeface="Cambria" panose="02040503050406030204" pitchFamily="18" charset="0"/>
                <a:ea typeface="Cambria" panose="02040503050406030204" pitchFamily="18" charset="0"/>
              </a:rPr>
            </a:br>
            <a:br>
              <a:rPr lang="en-US" sz="6000" cap="small">
                <a:solidFill>
                  <a:schemeClr val="accent3"/>
                </a:solidFill>
                <a:latin typeface="Cambria" panose="02040503050406030204" pitchFamily="18" charset="0"/>
                <a:ea typeface="Cambria" panose="02040503050406030204" pitchFamily="18" charset="0"/>
              </a:rPr>
            </a:br>
            <a:br>
              <a:rPr lang="en-US" sz="2000" cap="small">
                <a:solidFill>
                  <a:schemeClr val="accent3"/>
                </a:solidFill>
                <a:latin typeface="Cambria" panose="02040503050406030204" pitchFamily="18" charset="0"/>
                <a:ea typeface="Cambria" panose="02040503050406030204" pitchFamily="18" charset="0"/>
              </a:rPr>
            </a:br>
            <a:br>
              <a:rPr lang="en-US" b="1">
                <a:solidFill>
                  <a:schemeClr val="tx1"/>
                </a:solidFill>
                <a:latin typeface="Cambria" panose="02040503050406030204" pitchFamily="18" charset="0"/>
                <a:ea typeface="Cambria" panose="02040503050406030204" pitchFamily="18" charset="0"/>
              </a:rPr>
            </a:br>
            <a:endParaRPr lang="en-US" sz="240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55899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409071" y="601578"/>
            <a:ext cx="11393907" cy="950495"/>
          </a:xfrm>
        </p:spPr>
        <p:txBody>
          <a:bodyPr>
            <a:normAutofit/>
          </a:bodyPr>
          <a:lstStyle/>
          <a:p>
            <a:pPr algn="ctr"/>
            <a:r>
              <a:rPr lang="en-US" sz="6000" cap="small">
                <a:solidFill>
                  <a:srgbClr val="F03F2B"/>
                </a:solidFill>
                <a:latin typeface="Cambria"/>
                <a:ea typeface="Cambria"/>
              </a:rPr>
              <a:t>Debriefing and Reconsideration</a:t>
            </a:r>
            <a:endParaRPr lang="en-US" sz="6000" cap="small">
              <a:latin typeface="Baskerville Old Face"/>
            </a:endParaRPr>
          </a:p>
        </p:txBody>
      </p:sp>
      <p:sp>
        <p:nvSpPr>
          <p:cNvPr id="3" name="TextBox 2"/>
          <p:cNvSpPr txBox="1"/>
          <p:nvPr/>
        </p:nvSpPr>
        <p:spPr>
          <a:xfrm>
            <a:off x="1888180" y="1552073"/>
            <a:ext cx="9242562" cy="409342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400">
                <a:latin typeface="Cambria"/>
                <a:ea typeface="Cambria"/>
              </a:rPr>
              <a:t>Vendor receipt of the Notice of Intent to Award and posting of the Agency Procurement File triggers the Debriefing and Reconsideration periods.</a:t>
            </a:r>
          </a:p>
          <a:p>
            <a:pPr marL="1200150" lvl="2" indent="-285750">
              <a:buFont typeface="Arial" panose="020B0604020202020204" pitchFamily="34" charset="0"/>
              <a:buChar char="•"/>
            </a:pPr>
            <a:r>
              <a:rPr lang="en-US" sz="2000">
                <a:latin typeface="Cambria"/>
                <a:ea typeface="Cambria"/>
              </a:rPr>
              <a:t>Email       Delivery Receipt &amp; Read Receipt</a:t>
            </a:r>
            <a:endParaRPr lang="en-US" sz="1500">
              <a:latin typeface="Cambria"/>
              <a:ea typeface="Cambria"/>
            </a:endParaRPr>
          </a:p>
          <a:p>
            <a:pPr marL="285750" indent="-285750">
              <a:buFont typeface="Arial" panose="020B0604020202020204" pitchFamily="34" charset="0"/>
              <a:buChar char="•"/>
            </a:pPr>
            <a:r>
              <a:rPr lang="en-US" sz="2400">
                <a:latin typeface="Cambria"/>
                <a:ea typeface="Cambria"/>
              </a:rPr>
              <a:t>Vendors must be debriefed prior to the contract being presented to PPRB for approval.</a:t>
            </a:r>
          </a:p>
          <a:p>
            <a:pPr marL="285750" indent="-285750">
              <a:buFont typeface="Arial" panose="020B0604020202020204" pitchFamily="34" charset="0"/>
              <a:buChar char="•"/>
            </a:pPr>
            <a:r>
              <a:rPr lang="en-US" sz="2400">
                <a:latin typeface="Cambria"/>
                <a:ea typeface="Cambria"/>
              </a:rPr>
              <a:t>Vendors have 3 business days to file a Request for Reconsideration of the Intent to Award. Reconsideration is limited to what is in the procurement file, the terms of the solicitation, and violations of OPSCR’s rules and regulations.</a:t>
            </a:r>
          </a:p>
          <a:p>
            <a:pPr marL="285750" indent="-285750">
              <a:buFont typeface="Arial" panose="020B0604020202020204" pitchFamily="34" charset="0"/>
              <a:buChar char="•"/>
            </a:pPr>
            <a:r>
              <a:rPr lang="en-US" sz="2400">
                <a:latin typeface="Cambria"/>
                <a:ea typeface="Cambria"/>
              </a:rPr>
              <a:t>Requests for Reconsideration must be resolved for Board approval.</a:t>
            </a:r>
            <a:endParaRPr lang="en-US" sz="2400"/>
          </a:p>
        </p:txBody>
      </p:sp>
      <p:sp>
        <p:nvSpPr>
          <p:cNvPr id="5" name="Arrow: Right 4">
            <a:extLst>
              <a:ext uri="{FF2B5EF4-FFF2-40B4-BE49-F238E27FC236}">
                <a16:creationId xmlns:a16="http://schemas.microsoft.com/office/drawing/2014/main" id="{4F90FA97-0C48-7188-361E-B0BDB19B9ECD}"/>
              </a:ext>
            </a:extLst>
          </p:cNvPr>
          <p:cNvSpPr/>
          <p:nvPr/>
        </p:nvSpPr>
        <p:spPr>
          <a:xfrm>
            <a:off x="3873731" y="2751512"/>
            <a:ext cx="241070" cy="224444"/>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69752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785" y="-71120"/>
            <a:ext cx="11450472" cy="6540159"/>
          </a:xfrm>
        </p:spPr>
        <p:txBody>
          <a:bodyPr>
            <a:noAutofit/>
          </a:bodyPr>
          <a:lstStyle/>
          <a:p>
            <a:pPr algn="ctr"/>
            <a:r>
              <a:rPr lang="en-US" sz="7000" cap="small">
                <a:solidFill>
                  <a:schemeClr val="tx1"/>
                </a:solidFill>
                <a:latin typeface="Cambria" panose="02040503050406030204" pitchFamily="18" charset="0"/>
                <a:ea typeface="Cambria" panose="02040503050406030204" pitchFamily="18" charset="0"/>
              </a:rPr>
              <a:t>Requests for </a:t>
            </a:r>
            <a:br>
              <a:rPr lang="en-US" sz="7000" cap="small">
                <a:solidFill>
                  <a:schemeClr val="tx1"/>
                </a:solidFill>
                <a:latin typeface="Cambria" panose="02040503050406030204" pitchFamily="18" charset="0"/>
                <a:ea typeface="Cambria" panose="02040503050406030204" pitchFamily="18" charset="0"/>
              </a:rPr>
            </a:br>
            <a:r>
              <a:rPr lang="en-US" sz="7000" cap="small">
                <a:solidFill>
                  <a:schemeClr val="tx1"/>
                </a:solidFill>
                <a:latin typeface="Cambria" panose="02040503050406030204" pitchFamily="18" charset="0"/>
                <a:ea typeface="Cambria" panose="02040503050406030204" pitchFamily="18" charset="0"/>
              </a:rPr>
              <a:t>Applications </a:t>
            </a:r>
            <a:br>
              <a:rPr lang="en-US" sz="7000" cap="small">
                <a:solidFill>
                  <a:schemeClr val="tx1"/>
                </a:solidFill>
                <a:latin typeface="Cambria" panose="02040503050406030204" pitchFamily="18" charset="0"/>
                <a:ea typeface="Cambria" panose="02040503050406030204" pitchFamily="18" charset="0"/>
              </a:rPr>
            </a:br>
            <a:r>
              <a:rPr lang="en-US" sz="7000" cap="small">
                <a:solidFill>
                  <a:schemeClr val="tx1"/>
                </a:solidFill>
                <a:latin typeface="Cambria" panose="02040503050406030204" pitchFamily="18" charset="0"/>
                <a:ea typeface="Cambria" panose="02040503050406030204" pitchFamily="18" charset="0"/>
              </a:rPr>
              <a:t>and </a:t>
            </a:r>
            <a:br>
              <a:rPr lang="en-US" sz="7000" cap="small">
                <a:solidFill>
                  <a:schemeClr val="tx1"/>
                </a:solidFill>
                <a:latin typeface="Cambria" panose="02040503050406030204" pitchFamily="18" charset="0"/>
                <a:ea typeface="Cambria" panose="02040503050406030204" pitchFamily="18" charset="0"/>
              </a:rPr>
            </a:br>
            <a:r>
              <a:rPr lang="en-US" sz="7000" cap="small">
                <a:solidFill>
                  <a:schemeClr val="tx1"/>
                </a:solidFill>
                <a:latin typeface="Cambria" panose="02040503050406030204" pitchFamily="18" charset="0"/>
                <a:ea typeface="Cambria" panose="02040503050406030204" pitchFamily="18" charset="0"/>
              </a:rPr>
              <a:t>Contract Workers</a:t>
            </a:r>
            <a:br>
              <a:rPr lang="en-US" sz="7000" cap="small">
                <a:solidFill>
                  <a:schemeClr val="tx1"/>
                </a:solidFill>
                <a:latin typeface="Cambria" panose="02040503050406030204" pitchFamily="18" charset="0"/>
                <a:ea typeface="Cambria" panose="02040503050406030204" pitchFamily="18" charset="0"/>
              </a:rPr>
            </a:br>
            <a:r>
              <a:rPr lang="en-US" sz="7000" cap="small">
                <a:solidFill>
                  <a:schemeClr val="tx1"/>
                </a:solidFill>
                <a:latin typeface="Cambria" panose="02040503050406030204" pitchFamily="18" charset="0"/>
                <a:ea typeface="Cambria" panose="02040503050406030204" pitchFamily="18" charset="0"/>
              </a:rPr>
              <a:t>R&amp;R Chapter 7</a:t>
            </a:r>
          </a:p>
        </p:txBody>
      </p:sp>
    </p:spTree>
    <p:extLst>
      <p:ext uri="{BB962C8B-B14F-4D97-AF65-F5344CB8AC3E}">
        <p14:creationId xmlns:p14="http://schemas.microsoft.com/office/powerpoint/2010/main" val="31581643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1755648" y="246888"/>
            <a:ext cx="8613648" cy="6428232"/>
          </a:xfrm>
        </p:spPr>
        <p:txBody>
          <a:bodyPr>
            <a:normAutofit/>
          </a:bodyPr>
          <a:lstStyle/>
          <a:p>
            <a:pPr algn="ctr"/>
            <a:r>
              <a:rPr lang="en-US" sz="6000" cap="small">
                <a:solidFill>
                  <a:schemeClr val="accent3"/>
                </a:solidFill>
                <a:latin typeface="Cambria" panose="02040503050406030204" pitchFamily="18" charset="0"/>
                <a:ea typeface="Cambria" panose="02040503050406030204" pitchFamily="18" charset="0"/>
              </a:rPr>
              <a:t>Request for Applications</a:t>
            </a:r>
            <a:br>
              <a:rPr lang="en-US" sz="6000" cap="small">
                <a:solidFill>
                  <a:schemeClr val="accent3"/>
                </a:solidFill>
                <a:latin typeface="Cambria" panose="02040503050406030204" pitchFamily="18" charset="0"/>
                <a:ea typeface="Cambria" panose="02040503050406030204" pitchFamily="18" charset="0"/>
              </a:rPr>
            </a:br>
            <a:br>
              <a:rPr lang="en-US">
                <a:solidFill>
                  <a:schemeClr val="tx1"/>
                </a:solidFill>
                <a:latin typeface="Cambria" panose="02040503050406030204" pitchFamily="18" charset="0"/>
                <a:ea typeface="Cambria" panose="02040503050406030204" pitchFamily="18" charset="0"/>
              </a:rPr>
            </a:br>
            <a:r>
              <a:rPr lang="en-US">
                <a:solidFill>
                  <a:schemeClr val="tx1"/>
                </a:solidFill>
                <a:latin typeface="Cambria" panose="02040503050406030204" pitchFamily="18" charset="0"/>
                <a:ea typeface="Cambria" panose="02040503050406030204" pitchFamily="18" charset="0"/>
              </a:rPr>
              <a:t>An RFA can </a:t>
            </a:r>
            <a:r>
              <a:rPr lang="en-US" u="sng">
                <a:solidFill>
                  <a:schemeClr val="tx1"/>
                </a:solidFill>
                <a:latin typeface="Cambria" panose="02040503050406030204" pitchFamily="18" charset="0"/>
                <a:ea typeface="Cambria" panose="02040503050406030204" pitchFamily="18" charset="0"/>
              </a:rPr>
              <a:t>only</a:t>
            </a:r>
            <a:r>
              <a:rPr lang="en-US">
                <a:solidFill>
                  <a:schemeClr val="tx1"/>
                </a:solidFill>
                <a:latin typeface="Cambria" panose="02040503050406030204" pitchFamily="18" charset="0"/>
                <a:ea typeface="Cambria" panose="02040503050406030204" pitchFamily="18" charset="0"/>
              </a:rPr>
              <a:t> be used to procure WIN contract workers.</a:t>
            </a:r>
            <a:br>
              <a:rPr lang="en-US">
                <a:solidFill>
                  <a:schemeClr val="tx1"/>
                </a:solidFill>
                <a:latin typeface="Cambria" panose="02040503050406030204" pitchFamily="18" charset="0"/>
                <a:ea typeface="Cambria" panose="02040503050406030204" pitchFamily="18" charset="0"/>
              </a:rPr>
            </a:br>
            <a:br>
              <a:rPr lang="en-US">
                <a:solidFill>
                  <a:schemeClr val="tx1"/>
                </a:solidFill>
                <a:latin typeface="Cambria" panose="02040503050406030204" pitchFamily="18" charset="0"/>
                <a:ea typeface="Cambria" panose="02040503050406030204" pitchFamily="18" charset="0"/>
              </a:rPr>
            </a:br>
            <a:r>
              <a:rPr lang="en-US">
                <a:solidFill>
                  <a:schemeClr val="tx1"/>
                </a:solidFill>
                <a:latin typeface="Cambria" panose="02040503050406030204" pitchFamily="18" charset="0"/>
                <a:ea typeface="Cambria" panose="02040503050406030204" pitchFamily="18" charset="0"/>
              </a:rPr>
              <a:t>The Agency establishes:</a:t>
            </a:r>
            <a:br>
              <a:rPr lang="en-US">
                <a:solidFill>
                  <a:schemeClr val="tx1"/>
                </a:solidFill>
                <a:latin typeface="Cambria" panose="02040503050406030204" pitchFamily="18" charset="0"/>
                <a:ea typeface="Cambria" panose="02040503050406030204" pitchFamily="18" charset="0"/>
              </a:rPr>
            </a:br>
            <a:r>
              <a:rPr lang="en-US">
                <a:solidFill>
                  <a:schemeClr val="tx1"/>
                </a:solidFill>
                <a:latin typeface="Cambria" panose="02040503050406030204" pitchFamily="18" charset="0"/>
                <a:ea typeface="Cambria" panose="02040503050406030204" pitchFamily="18" charset="0"/>
              </a:rPr>
              <a:t>Rate of Pay</a:t>
            </a:r>
            <a:br>
              <a:rPr lang="en-US">
                <a:solidFill>
                  <a:schemeClr val="tx1"/>
                </a:solidFill>
                <a:latin typeface="Cambria" panose="02040503050406030204" pitchFamily="18" charset="0"/>
                <a:ea typeface="Cambria" panose="02040503050406030204" pitchFamily="18" charset="0"/>
              </a:rPr>
            </a:br>
            <a:r>
              <a:rPr lang="en-US">
                <a:solidFill>
                  <a:schemeClr val="tx1"/>
                </a:solidFill>
                <a:latin typeface="Cambria" panose="02040503050406030204" pitchFamily="18" charset="0"/>
                <a:ea typeface="Cambria" panose="02040503050406030204" pitchFamily="18" charset="0"/>
              </a:rPr>
              <a:t>Minimum Qualifications</a:t>
            </a:r>
            <a:br>
              <a:rPr lang="en-US">
                <a:solidFill>
                  <a:schemeClr val="tx1"/>
                </a:solidFill>
                <a:latin typeface="Cambria" panose="02040503050406030204" pitchFamily="18" charset="0"/>
                <a:ea typeface="Cambria" panose="02040503050406030204" pitchFamily="18" charset="0"/>
              </a:rPr>
            </a:br>
            <a:r>
              <a:rPr lang="en-US">
                <a:solidFill>
                  <a:schemeClr val="tx1"/>
                </a:solidFill>
                <a:latin typeface="Cambria" panose="02040503050406030204" pitchFamily="18" charset="0"/>
                <a:ea typeface="Cambria" panose="02040503050406030204" pitchFamily="18" charset="0"/>
              </a:rPr>
              <a:t>Scope of Work</a:t>
            </a:r>
            <a:br>
              <a:rPr lang="en-US" b="1">
                <a:solidFill>
                  <a:schemeClr val="accent3"/>
                </a:solidFill>
              </a:rPr>
            </a:br>
            <a:endParaRPr lang="en-US" b="1">
              <a:solidFill>
                <a:schemeClr val="accent3"/>
              </a:solidFill>
            </a:endParaRPr>
          </a:p>
        </p:txBody>
      </p:sp>
    </p:spTree>
    <p:extLst>
      <p:ext uri="{BB962C8B-B14F-4D97-AF65-F5344CB8AC3E}">
        <p14:creationId xmlns:p14="http://schemas.microsoft.com/office/powerpoint/2010/main" val="16227171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1127760" y="359610"/>
            <a:ext cx="10170160" cy="6498390"/>
          </a:xfrm>
        </p:spPr>
        <p:txBody>
          <a:bodyPr>
            <a:normAutofit fontScale="90000"/>
          </a:bodyPr>
          <a:lstStyle/>
          <a:p>
            <a:r>
              <a:rPr lang="en-US" sz="6700" cap="small">
                <a:solidFill>
                  <a:srgbClr val="F03F2B"/>
                </a:solidFill>
                <a:latin typeface="Cambria" panose="02040503050406030204" pitchFamily="18" charset="0"/>
                <a:ea typeface="Cambria" panose="02040503050406030204" pitchFamily="18" charset="0"/>
              </a:rPr>
              <a:t>                  </a:t>
            </a:r>
            <a:r>
              <a:rPr lang="en-US" sz="6000" cap="small">
                <a:solidFill>
                  <a:srgbClr val="F03F2B"/>
                </a:solidFill>
                <a:latin typeface="Cambria" panose="02040503050406030204" pitchFamily="18" charset="0"/>
                <a:ea typeface="Cambria" panose="02040503050406030204" pitchFamily="18" charset="0"/>
              </a:rPr>
              <a:t>Publication	</a:t>
            </a:r>
            <a:br>
              <a:rPr lang="en-US" cap="small">
                <a:solidFill>
                  <a:schemeClr val="accent3"/>
                </a:solidFill>
              </a:rPr>
            </a:br>
            <a:br>
              <a:rPr lang="en-US" sz="3000">
                <a:solidFill>
                  <a:schemeClr val="accent2"/>
                </a:solidFill>
              </a:rPr>
            </a:br>
            <a:r>
              <a:rPr lang="en-US" sz="2700">
                <a:solidFill>
                  <a:schemeClr val="tx1"/>
                </a:solidFill>
                <a:latin typeface="Cambria" panose="02040503050406030204" pitchFamily="18" charset="0"/>
                <a:ea typeface="Cambria" panose="02040503050406030204" pitchFamily="18" charset="0"/>
              </a:rPr>
              <a:t>Time: 		14 calendar days</a:t>
            </a:r>
            <a:br>
              <a:rPr lang="en-US" sz="2700">
                <a:solidFill>
                  <a:schemeClr val="tx1"/>
                </a:solidFill>
                <a:latin typeface="Cambria" panose="02040503050406030204" pitchFamily="18" charset="0"/>
                <a:ea typeface="Cambria" panose="02040503050406030204" pitchFamily="18" charset="0"/>
              </a:rPr>
            </a:br>
            <a:br>
              <a:rPr lang="en-US" sz="2700" u="sng">
                <a:solidFill>
                  <a:schemeClr val="tx1"/>
                </a:solidFill>
                <a:latin typeface="Cambria" panose="02040503050406030204" pitchFamily="18" charset="0"/>
                <a:ea typeface="Cambria" panose="02040503050406030204" pitchFamily="18" charset="0"/>
              </a:rPr>
            </a:br>
            <a:r>
              <a:rPr lang="en-US" sz="2700">
                <a:solidFill>
                  <a:schemeClr val="tx1"/>
                </a:solidFill>
                <a:latin typeface="Cambria" panose="02040503050406030204" pitchFamily="18" charset="0"/>
                <a:ea typeface="Cambria" panose="02040503050406030204" pitchFamily="18" charset="0"/>
              </a:rPr>
              <a:t>Where:	Procurement Portal</a:t>
            </a:r>
            <a:br>
              <a:rPr lang="en-US" sz="2700">
                <a:solidFill>
                  <a:schemeClr val="tx1"/>
                </a:solidFill>
                <a:latin typeface="Cambria" panose="02040503050406030204" pitchFamily="18" charset="0"/>
                <a:ea typeface="Cambria" panose="02040503050406030204" pitchFamily="18" charset="0"/>
              </a:rPr>
            </a:br>
            <a:r>
              <a:rPr lang="en-US" sz="2700">
                <a:solidFill>
                  <a:schemeClr val="tx1"/>
                </a:solidFill>
                <a:latin typeface="Cambria" panose="02040503050406030204" pitchFamily="18" charset="0"/>
                <a:ea typeface="Cambria" panose="02040503050406030204" pitchFamily="18" charset="0"/>
              </a:rPr>
              <a:t>		Newspaper or Recruiting Website or Both					Agency Website</a:t>
            </a:r>
            <a:br>
              <a:rPr lang="en-US" sz="2700">
                <a:solidFill>
                  <a:schemeClr val="tx1"/>
                </a:solidFill>
                <a:latin typeface="Cambria" panose="02040503050406030204" pitchFamily="18" charset="0"/>
                <a:ea typeface="Cambria" panose="02040503050406030204" pitchFamily="18" charset="0"/>
              </a:rPr>
            </a:br>
            <a:r>
              <a:rPr lang="en-US" sz="2700">
                <a:solidFill>
                  <a:schemeClr val="tx1"/>
                </a:solidFill>
                <a:latin typeface="Cambria" panose="02040503050406030204" pitchFamily="18" charset="0"/>
                <a:ea typeface="Cambria" panose="02040503050406030204" pitchFamily="18" charset="0"/>
              </a:rPr>
              <a:t>		Sent Directly to At Least 3 Potential Applicants 				(recommended)</a:t>
            </a:r>
            <a:br>
              <a:rPr lang="en-US" sz="2700">
                <a:solidFill>
                  <a:schemeClr val="tx1"/>
                </a:solidFill>
                <a:latin typeface="Cambria" panose="02040503050406030204" pitchFamily="18" charset="0"/>
                <a:ea typeface="Cambria" panose="02040503050406030204" pitchFamily="18" charset="0"/>
              </a:rPr>
            </a:br>
            <a:br>
              <a:rPr lang="en-US" sz="2700">
                <a:solidFill>
                  <a:schemeClr val="tx1"/>
                </a:solidFill>
                <a:latin typeface="Cambria" panose="02040503050406030204" pitchFamily="18" charset="0"/>
                <a:ea typeface="Cambria" panose="02040503050406030204" pitchFamily="18" charset="0"/>
              </a:rPr>
            </a:br>
            <a:r>
              <a:rPr lang="en-US" sz="2700">
                <a:solidFill>
                  <a:schemeClr val="tx1"/>
                </a:solidFill>
                <a:latin typeface="Cambria" panose="02040503050406030204" pitchFamily="18" charset="0"/>
                <a:ea typeface="Cambria" panose="02040503050406030204" pitchFamily="18" charset="0"/>
              </a:rPr>
              <a:t>Content:	Name of Agency &amp; Means of Contacting Procurement Official</a:t>
            </a:r>
            <a:br>
              <a:rPr lang="en-US" sz="2700">
                <a:solidFill>
                  <a:schemeClr val="tx1"/>
                </a:solidFill>
                <a:latin typeface="Cambria" panose="02040503050406030204" pitchFamily="18" charset="0"/>
                <a:ea typeface="Cambria" panose="02040503050406030204" pitchFamily="18" charset="0"/>
              </a:rPr>
            </a:br>
            <a:r>
              <a:rPr lang="en-US" sz="2700">
                <a:solidFill>
                  <a:schemeClr val="tx1"/>
                </a:solidFill>
                <a:latin typeface="Cambria" panose="02040503050406030204" pitchFamily="18" charset="0"/>
                <a:ea typeface="Cambria" panose="02040503050406030204" pitchFamily="18" charset="0"/>
              </a:rPr>
              <a:t>		Minimum Qualifications for the Position</a:t>
            </a:r>
            <a:br>
              <a:rPr lang="en-US" sz="2700">
                <a:solidFill>
                  <a:schemeClr val="tx1"/>
                </a:solidFill>
                <a:latin typeface="Cambria" panose="02040503050406030204" pitchFamily="18" charset="0"/>
                <a:ea typeface="Cambria" panose="02040503050406030204" pitchFamily="18" charset="0"/>
              </a:rPr>
            </a:br>
            <a:r>
              <a:rPr lang="en-US" sz="2700">
                <a:solidFill>
                  <a:schemeClr val="tx1"/>
                </a:solidFill>
                <a:latin typeface="Cambria" panose="02040503050406030204" pitchFamily="18" charset="0"/>
                <a:ea typeface="Cambria" panose="02040503050406030204" pitchFamily="18" charset="0"/>
              </a:rPr>
              <a:t>		Period of Performance</a:t>
            </a:r>
            <a:br>
              <a:rPr lang="en-US" sz="2700">
                <a:solidFill>
                  <a:schemeClr val="tx1"/>
                </a:solidFill>
                <a:latin typeface="Cambria" panose="02040503050406030204" pitchFamily="18" charset="0"/>
                <a:ea typeface="Cambria" panose="02040503050406030204" pitchFamily="18" charset="0"/>
              </a:rPr>
            </a:br>
            <a:r>
              <a:rPr lang="en-US" sz="2700">
                <a:solidFill>
                  <a:schemeClr val="tx1"/>
                </a:solidFill>
                <a:latin typeface="Cambria" panose="02040503050406030204" pitchFamily="18" charset="0"/>
                <a:ea typeface="Cambria" panose="02040503050406030204" pitchFamily="18" charset="0"/>
              </a:rPr>
              <a:t>		Rate of Pay</a:t>
            </a:r>
            <a:br>
              <a:rPr lang="en-US" sz="2700">
                <a:solidFill>
                  <a:schemeClr val="tx1"/>
                </a:solidFill>
                <a:latin typeface="Cambria" panose="02040503050406030204" pitchFamily="18" charset="0"/>
                <a:ea typeface="Cambria" panose="02040503050406030204" pitchFamily="18" charset="0"/>
              </a:rPr>
            </a:br>
            <a:r>
              <a:rPr lang="en-US" sz="2700">
                <a:solidFill>
                  <a:schemeClr val="tx1"/>
                </a:solidFill>
                <a:latin typeface="Cambria" panose="02040503050406030204" pitchFamily="18" charset="0"/>
                <a:ea typeface="Cambria" panose="02040503050406030204" pitchFamily="18" charset="0"/>
              </a:rPr>
              <a:t>		Deadline to Submit Applications</a:t>
            </a:r>
            <a:br>
              <a:rPr lang="en-US" sz="2700">
                <a:solidFill>
                  <a:schemeClr val="tx1"/>
                </a:solidFill>
                <a:latin typeface="Cambria" panose="02040503050406030204" pitchFamily="18" charset="0"/>
                <a:ea typeface="Cambria" panose="02040503050406030204" pitchFamily="18" charset="0"/>
              </a:rPr>
            </a:br>
            <a:r>
              <a:rPr lang="en-US" sz="2700">
                <a:solidFill>
                  <a:schemeClr val="tx1"/>
                </a:solidFill>
                <a:latin typeface="Cambria" panose="02040503050406030204" pitchFamily="18" charset="0"/>
                <a:ea typeface="Cambria" panose="02040503050406030204" pitchFamily="18" charset="0"/>
              </a:rPr>
              <a:t>		Manner to Submit Applications</a:t>
            </a:r>
            <a:br>
              <a:rPr lang="en-US" sz="2700" b="1">
                <a:solidFill>
                  <a:schemeClr val="accent3"/>
                </a:solidFill>
              </a:rPr>
            </a:br>
            <a:endParaRPr lang="en-US" sz="2700" b="1">
              <a:solidFill>
                <a:schemeClr val="accent3"/>
              </a:solidFill>
            </a:endParaRPr>
          </a:p>
        </p:txBody>
      </p:sp>
    </p:spTree>
    <p:extLst>
      <p:ext uri="{BB962C8B-B14F-4D97-AF65-F5344CB8AC3E}">
        <p14:creationId xmlns:p14="http://schemas.microsoft.com/office/powerpoint/2010/main" val="20152464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1615440" y="0"/>
            <a:ext cx="8758646" cy="6675120"/>
          </a:xfrm>
        </p:spPr>
        <p:txBody>
          <a:bodyPr>
            <a:normAutofit/>
          </a:bodyPr>
          <a:lstStyle/>
          <a:p>
            <a:pPr algn="ctr"/>
            <a:r>
              <a:rPr lang="en-US" sz="6000" cap="small">
                <a:solidFill>
                  <a:schemeClr val="accent3"/>
                </a:solidFill>
                <a:latin typeface="Cambria" panose="02040503050406030204" pitchFamily="18" charset="0"/>
                <a:ea typeface="Cambria" panose="02040503050406030204" pitchFamily="18" charset="0"/>
              </a:rPr>
              <a:t>Evaluation</a:t>
            </a:r>
            <a:br>
              <a:rPr lang="en-US" sz="6000" cap="small">
                <a:solidFill>
                  <a:schemeClr val="accent3"/>
                </a:solidFill>
                <a:latin typeface="Cambria" panose="02040503050406030204" pitchFamily="18" charset="0"/>
                <a:ea typeface="Cambria" panose="02040503050406030204" pitchFamily="18" charset="0"/>
              </a:rPr>
            </a:br>
            <a:br>
              <a:rPr lang="en-US" sz="3000">
                <a:solidFill>
                  <a:schemeClr val="tx1"/>
                </a:solidFill>
                <a:latin typeface="Cambria" panose="02040503050406030204" pitchFamily="18" charset="0"/>
                <a:ea typeface="Cambria" panose="02040503050406030204" pitchFamily="18" charset="0"/>
              </a:rPr>
            </a:br>
            <a:r>
              <a:rPr lang="en-US" sz="3000">
                <a:solidFill>
                  <a:schemeClr val="tx1"/>
                </a:solidFill>
                <a:latin typeface="Cambria" panose="02040503050406030204" pitchFamily="18" charset="0"/>
                <a:ea typeface="Cambria" panose="02040503050406030204" pitchFamily="18" charset="0"/>
              </a:rPr>
              <a:t>Classify all applications as </a:t>
            </a:r>
            <a:br>
              <a:rPr lang="en-US" sz="3000">
                <a:solidFill>
                  <a:schemeClr val="tx1"/>
                </a:solidFill>
                <a:latin typeface="Cambria" panose="02040503050406030204" pitchFamily="18" charset="0"/>
                <a:ea typeface="Cambria" panose="02040503050406030204" pitchFamily="18" charset="0"/>
              </a:rPr>
            </a:br>
            <a:r>
              <a:rPr lang="en-US" sz="3000">
                <a:solidFill>
                  <a:schemeClr val="tx1"/>
                </a:solidFill>
                <a:latin typeface="Cambria" panose="02040503050406030204" pitchFamily="18" charset="0"/>
                <a:ea typeface="Cambria" panose="02040503050406030204" pitchFamily="18" charset="0"/>
              </a:rPr>
              <a:t>responsive and responsible. </a:t>
            </a:r>
            <a:br>
              <a:rPr lang="en-US" sz="3000">
                <a:solidFill>
                  <a:schemeClr val="tx1"/>
                </a:solidFill>
                <a:latin typeface="Cambria" panose="02040503050406030204" pitchFamily="18" charset="0"/>
                <a:ea typeface="Cambria" panose="02040503050406030204" pitchFamily="18" charset="0"/>
              </a:rPr>
            </a:br>
            <a:r>
              <a:rPr lang="en-US" sz="2500" i="1">
                <a:solidFill>
                  <a:schemeClr val="tx1"/>
                </a:solidFill>
                <a:latin typeface="Cambria" panose="02040503050406030204" pitchFamily="18" charset="0"/>
                <a:ea typeface="Cambria" panose="02040503050406030204" pitchFamily="18" charset="0"/>
              </a:rPr>
              <a:t>(Do they meet your minimum requirements?)</a:t>
            </a:r>
            <a:br>
              <a:rPr lang="en-US" sz="2500" i="1">
                <a:solidFill>
                  <a:schemeClr val="tx1"/>
                </a:solidFill>
                <a:latin typeface="Cambria" panose="02040503050406030204" pitchFamily="18" charset="0"/>
                <a:ea typeface="Cambria" panose="02040503050406030204" pitchFamily="18" charset="0"/>
              </a:rPr>
            </a:br>
            <a:br>
              <a:rPr lang="en-US" sz="3000">
                <a:solidFill>
                  <a:schemeClr val="tx1"/>
                </a:solidFill>
                <a:latin typeface="Cambria" panose="02040503050406030204" pitchFamily="18" charset="0"/>
                <a:ea typeface="Cambria" panose="02040503050406030204" pitchFamily="18" charset="0"/>
              </a:rPr>
            </a:br>
            <a:r>
              <a:rPr lang="en-US" sz="3000">
                <a:solidFill>
                  <a:schemeClr val="tx1"/>
                </a:solidFill>
                <a:latin typeface="Cambria" panose="02040503050406030204" pitchFamily="18" charset="0"/>
                <a:ea typeface="Cambria" panose="02040503050406030204" pitchFamily="18" charset="0"/>
              </a:rPr>
              <a:t>It’s recommended that all acceptable applications be </a:t>
            </a:r>
            <a:br>
              <a:rPr lang="en-US" sz="3000">
                <a:solidFill>
                  <a:schemeClr val="tx1"/>
                </a:solidFill>
                <a:latin typeface="Cambria" panose="02040503050406030204" pitchFamily="18" charset="0"/>
                <a:ea typeface="Cambria" panose="02040503050406030204" pitchFamily="18" charset="0"/>
              </a:rPr>
            </a:br>
            <a:r>
              <a:rPr lang="en-US" sz="3000">
                <a:solidFill>
                  <a:schemeClr val="tx1"/>
                </a:solidFill>
                <a:latin typeface="Cambria" panose="02040503050406030204" pitchFamily="18" charset="0"/>
                <a:ea typeface="Cambria" panose="02040503050406030204" pitchFamily="18" charset="0"/>
              </a:rPr>
              <a:t>evaluated by the same person or committee.</a:t>
            </a:r>
            <a:br>
              <a:rPr lang="en-US" sz="3000">
                <a:solidFill>
                  <a:schemeClr val="tx1"/>
                </a:solidFill>
                <a:latin typeface="Cambria" panose="02040503050406030204" pitchFamily="18" charset="0"/>
                <a:ea typeface="Cambria" panose="02040503050406030204" pitchFamily="18" charset="0"/>
              </a:rPr>
            </a:br>
            <a:br>
              <a:rPr lang="en-US" sz="3000">
                <a:solidFill>
                  <a:schemeClr val="tx1"/>
                </a:solidFill>
                <a:latin typeface="Cambria" panose="02040503050406030204" pitchFamily="18" charset="0"/>
                <a:ea typeface="Cambria" panose="02040503050406030204" pitchFamily="18" charset="0"/>
              </a:rPr>
            </a:br>
            <a:r>
              <a:rPr lang="en-US" sz="3000">
                <a:solidFill>
                  <a:schemeClr val="tx1"/>
                </a:solidFill>
                <a:latin typeface="Cambria" panose="02040503050406030204" pitchFamily="18" charset="0"/>
                <a:ea typeface="Cambria" panose="02040503050406030204" pitchFamily="18" charset="0"/>
              </a:rPr>
              <a:t>Interviews </a:t>
            </a:r>
            <a:r>
              <a:rPr lang="en-US" sz="3000" u="sng">
                <a:solidFill>
                  <a:schemeClr val="tx1"/>
                </a:solidFill>
                <a:latin typeface="Cambria" panose="02040503050406030204" pitchFamily="18" charset="0"/>
                <a:ea typeface="Cambria" panose="02040503050406030204" pitchFamily="18" charset="0"/>
              </a:rPr>
              <a:t>may</a:t>
            </a:r>
            <a:r>
              <a:rPr lang="en-US" sz="3000">
                <a:solidFill>
                  <a:schemeClr val="tx1"/>
                </a:solidFill>
                <a:latin typeface="Cambria" panose="02040503050406030204" pitchFamily="18" charset="0"/>
                <a:ea typeface="Cambria" panose="02040503050406030204" pitchFamily="18" charset="0"/>
              </a:rPr>
              <a:t> be conducted and applicants </a:t>
            </a:r>
            <a:br>
              <a:rPr lang="en-US" sz="3000">
                <a:solidFill>
                  <a:schemeClr val="tx1"/>
                </a:solidFill>
                <a:latin typeface="Cambria" panose="02040503050406030204" pitchFamily="18" charset="0"/>
                <a:ea typeface="Cambria" panose="02040503050406030204" pitchFamily="18" charset="0"/>
              </a:rPr>
            </a:br>
            <a:r>
              <a:rPr lang="en-US" sz="3000">
                <a:solidFill>
                  <a:schemeClr val="tx1"/>
                </a:solidFill>
                <a:latin typeface="Cambria" panose="02040503050406030204" pitchFamily="18" charset="0"/>
                <a:ea typeface="Cambria" panose="02040503050406030204" pitchFamily="18" charset="0"/>
              </a:rPr>
              <a:t>shall be evaluated on predetermined criteria.</a:t>
            </a:r>
            <a:br>
              <a:rPr lang="en-US" sz="3000">
                <a:solidFill>
                  <a:schemeClr val="tx1"/>
                </a:solidFill>
                <a:latin typeface="Cambria" panose="02040503050406030204" pitchFamily="18" charset="0"/>
                <a:ea typeface="Cambria" panose="02040503050406030204" pitchFamily="18" charset="0"/>
              </a:rPr>
            </a:br>
            <a:endParaRPr lang="en-US" sz="3000" b="1">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86869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1708727" y="295564"/>
            <a:ext cx="8414328" cy="6253018"/>
          </a:xfrm>
        </p:spPr>
        <p:txBody>
          <a:bodyPr>
            <a:normAutofit fontScale="90000"/>
          </a:bodyPr>
          <a:lstStyle/>
          <a:p>
            <a:pPr algn="ctr"/>
            <a:r>
              <a:rPr lang="en-US" sz="6000" cap="small">
                <a:solidFill>
                  <a:srgbClr val="F03F2B"/>
                </a:solidFill>
                <a:latin typeface="Cambria" panose="02040503050406030204" pitchFamily="18" charset="0"/>
                <a:ea typeface="Cambria" panose="02040503050406030204" pitchFamily="18" charset="0"/>
              </a:rPr>
              <a:t>Award</a:t>
            </a:r>
            <a:br>
              <a:rPr lang="en-US" sz="6000" cap="small">
                <a:solidFill>
                  <a:schemeClr val="accent3"/>
                </a:solidFill>
                <a:latin typeface="Cambria" panose="02040503050406030204" pitchFamily="18" charset="0"/>
                <a:ea typeface="Cambria" panose="02040503050406030204" pitchFamily="18" charset="0"/>
              </a:rPr>
            </a:br>
            <a:br>
              <a:rPr lang="en-US" sz="3000">
                <a:solidFill>
                  <a:schemeClr val="tx1"/>
                </a:solidFill>
                <a:latin typeface="Cambria" panose="02040503050406030204" pitchFamily="18" charset="0"/>
                <a:ea typeface="Cambria" panose="02040503050406030204" pitchFamily="18" charset="0"/>
              </a:rPr>
            </a:br>
            <a:r>
              <a:rPr lang="en-US" sz="3000">
                <a:solidFill>
                  <a:schemeClr val="tx1"/>
                </a:solidFill>
                <a:latin typeface="Cambria" panose="02040503050406030204" pitchFamily="18" charset="0"/>
                <a:ea typeface="Cambria" panose="02040503050406030204" pitchFamily="18" charset="0"/>
              </a:rPr>
              <a:t>Notification of Intent to Award shall be given to applicants, posted on the Agency’s website, and posted on the procurement portal.</a:t>
            </a:r>
            <a:br>
              <a:rPr lang="en-US" sz="3000">
                <a:solidFill>
                  <a:schemeClr val="tx1"/>
                </a:solidFill>
                <a:latin typeface="Cambria" panose="02040503050406030204" pitchFamily="18" charset="0"/>
                <a:ea typeface="Cambria" panose="02040503050406030204" pitchFamily="18" charset="0"/>
              </a:rPr>
            </a:br>
            <a:br>
              <a:rPr lang="en-US" sz="3000">
                <a:solidFill>
                  <a:schemeClr val="tx1"/>
                </a:solidFill>
                <a:latin typeface="Cambria" panose="02040503050406030204" pitchFamily="18" charset="0"/>
                <a:ea typeface="Cambria" panose="02040503050406030204" pitchFamily="18" charset="0"/>
              </a:rPr>
            </a:br>
            <a:r>
              <a:rPr lang="en-US" sz="3000">
                <a:solidFill>
                  <a:schemeClr val="tx1"/>
                </a:solidFill>
                <a:latin typeface="Cambria" panose="02040503050406030204" pitchFamily="18" charset="0"/>
                <a:ea typeface="Cambria" panose="02040503050406030204" pitchFamily="18" charset="0"/>
              </a:rPr>
              <a:t>Notice of Contract Award shall be made available to the public following approval by the PPRB and any other required entities and final execution. Notice shall include an analysis of why the contract was awarded, renewed, or amended.</a:t>
            </a:r>
            <a:br>
              <a:rPr lang="en-US" sz="3000">
                <a:solidFill>
                  <a:schemeClr val="tx1"/>
                </a:solidFill>
                <a:latin typeface="Cambria" panose="02040503050406030204" pitchFamily="18" charset="0"/>
                <a:ea typeface="Cambria" panose="02040503050406030204" pitchFamily="18" charset="0"/>
              </a:rPr>
            </a:br>
            <a:br>
              <a:rPr lang="en-US" sz="3000">
                <a:solidFill>
                  <a:schemeClr val="tx1"/>
                </a:solidFill>
                <a:latin typeface="Cambria" panose="02040503050406030204" pitchFamily="18" charset="0"/>
                <a:ea typeface="Cambria" panose="02040503050406030204" pitchFamily="18" charset="0"/>
              </a:rPr>
            </a:br>
            <a:r>
              <a:rPr lang="en-US" sz="3000">
                <a:solidFill>
                  <a:schemeClr val="tx1"/>
                </a:solidFill>
                <a:latin typeface="Cambria" panose="02040503050406030204" pitchFamily="18" charset="0"/>
                <a:ea typeface="Cambria" panose="02040503050406030204" pitchFamily="18" charset="0"/>
              </a:rPr>
              <a:t>Applicants do not have an automatic right to a Debriefing or Reconsideration.</a:t>
            </a:r>
            <a:endParaRPr lang="en-US" sz="3000" b="1">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943641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426720" y="463373"/>
            <a:ext cx="11338560" cy="1513840"/>
          </a:xfrm>
        </p:spPr>
        <p:txBody>
          <a:bodyPr>
            <a:normAutofit fontScale="90000"/>
          </a:bodyPr>
          <a:lstStyle/>
          <a:p>
            <a:pPr algn="ctr"/>
            <a:r>
              <a:rPr lang="en-US" sz="5000" cap="small">
                <a:solidFill>
                  <a:srgbClr val="3488A0"/>
                </a:solidFill>
                <a:latin typeface="Cambria" panose="02040503050406030204" pitchFamily="18" charset="0"/>
                <a:ea typeface="Cambria" panose="02040503050406030204" pitchFamily="18" charset="0"/>
              </a:rPr>
              <a:t>Contract Worker</a:t>
            </a:r>
            <a:br>
              <a:rPr lang="en-US" sz="6000" cap="small">
                <a:solidFill>
                  <a:schemeClr val="accent3"/>
                </a:solidFill>
                <a:latin typeface="Cambria" panose="02040503050406030204" pitchFamily="18" charset="0"/>
                <a:ea typeface="Cambria" panose="02040503050406030204" pitchFamily="18" charset="0"/>
              </a:rPr>
            </a:br>
            <a:r>
              <a:rPr lang="en-US" sz="2800">
                <a:solidFill>
                  <a:schemeClr val="tx1"/>
                </a:solidFill>
                <a:latin typeface="Cambria" panose="02040503050406030204" pitchFamily="18" charset="0"/>
                <a:ea typeface="Cambria" panose="02040503050406030204" pitchFamily="18" charset="0"/>
              </a:rPr>
              <a:t>The Agency must make a </a:t>
            </a:r>
            <a:r>
              <a:rPr lang="en-US" sz="2800">
                <a:solidFill>
                  <a:srgbClr val="F03F2B"/>
                </a:solidFill>
                <a:latin typeface="Cambria" panose="02040503050406030204" pitchFamily="18" charset="0"/>
                <a:ea typeface="Cambria" panose="02040503050406030204" pitchFamily="18" charset="0"/>
              </a:rPr>
              <a:t>written determination</a:t>
            </a:r>
            <a:r>
              <a:rPr lang="en-US" sz="2800">
                <a:solidFill>
                  <a:schemeClr val="tx1"/>
                </a:solidFill>
                <a:latin typeface="Cambria" panose="02040503050406030204" pitchFamily="18" charset="0"/>
                <a:ea typeface="Cambria" panose="02040503050406030204" pitchFamily="18" charset="0"/>
              </a:rPr>
              <a:t> that a worker </a:t>
            </a:r>
            <a:br>
              <a:rPr lang="en-US" sz="2800">
                <a:solidFill>
                  <a:schemeClr val="tx1"/>
                </a:solidFill>
                <a:latin typeface="Cambria" panose="02040503050406030204" pitchFamily="18" charset="0"/>
                <a:ea typeface="Cambria" panose="02040503050406030204" pitchFamily="18" charset="0"/>
              </a:rPr>
            </a:br>
            <a:r>
              <a:rPr lang="en-US" sz="2800">
                <a:solidFill>
                  <a:schemeClr val="tx1"/>
                </a:solidFill>
                <a:latin typeface="Cambria" panose="02040503050406030204" pitchFamily="18" charset="0"/>
                <a:ea typeface="Cambria" panose="02040503050406030204" pitchFamily="18" charset="0"/>
              </a:rPr>
              <a:t>is a contract worker and not an independent contractor.</a:t>
            </a:r>
            <a:br>
              <a:rPr lang="en-US" sz="3000">
                <a:solidFill>
                  <a:schemeClr val="tx1"/>
                </a:solidFill>
                <a:latin typeface="Cambria" panose="02040503050406030204" pitchFamily="18" charset="0"/>
                <a:ea typeface="Cambria" panose="02040503050406030204" pitchFamily="18" charset="0"/>
              </a:rPr>
            </a:br>
            <a:endParaRPr lang="en-US" sz="3000">
              <a:solidFill>
                <a:schemeClr val="tx1"/>
              </a:solidFill>
              <a:latin typeface="Cambria" panose="02040503050406030204" pitchFamily="18" charset="0"/>
              <a:ea typeface="Cambria" panose="02040503050406030204" pitchFamily="18" charset="0"/>
            </a:endParaRPr>
          </a:p>
        </p:txBody>
      </p:sp>
      <p:grpSp>
        <p:nvGrpSpPr>
          <p:cNvPr id="17" name="Group 16">
            <a:extLst>
              <a:ext uri="{FF2B5EF4-FFF2-40B4-BE49-F238E27FC236}">
                <a16:creationId xmlns:a16="http://schemas.microsoft.com/office/drawing/2014/main" id="{0B116C3D-3940-44FE-B86D-43F2493AC0DF}"/>
              </a:ext>
            </a:extLst>
          </p:cNvPr>
          <p:cNvGrpSpPr/>
          <p:nvPr/>
        </p:nvGrpSpPr>
        <p:grpSpPr>
          <a:xfrm>
            <a:off x="901700" y="1862145"/>
            <a:ext cx="7315200" cy="897399"/>
            <a:chOff x="901700" y="1862145"/>
            <a:chExt cx="7315200" cy="897399"/>
          </a:xfrm>
        </p:grpSpPr>
        <p:sp>
          <p:nvSpPr>
            <p:cNvPr id="11" name="Freeform: Shape 10">
              <a:extLst>
                <a:ext uri="{FF2B5EF4-FFF2-40B4-BE49-F238E27FC236}">
                  <a16:creationId xmlns:a16="http://schemas.microsoft.com/office/drawing/2014/main" id="{8F7B5016-C301-4FAA-8EFE-37E52D15E42F}"/>
                </a:ext>
              </a:extLst>
            </p:cNvPr>
            <p:cNvSpPr/>
            <p:nvPr/>
          </p:nvSpPr>
          <p:spPr>
            <a:xfrm>
              <a:off x="901700" y="2129544"/>
              <a:ext cx="7315200" cy="630000"/>
            </a:xfrm>
            <a:custGeom>
              <a:avLst/>
              <a:gdLst>
                <a:gd name="connsiteX0" fmla="*/ 0 w 7315200"/>
                <a:gd name="connsiteY0" fmla="*/ 0 h 630000"/>
                <a:gd name="connsiteX1" fmla="*/ 7315200 w 7315200"/>
                <a:gd name="connsiteY1" fmla="*/ 0 h 630000"/>
                <a:gd name="connsiteX2" fmla="*/ 7315200 w 7315200"/>
                <a:gd name="connsiteY2" fmla="*/ 630000 h 630000"/>
                <a:gd name="connsiteX3" fmla="*/ 0 w 7315200"/>
                <a:gd name="connsiteY3" fmla="*/ 630000 h 630000"/>
                <a:gd name="connsiteX4" fmla="*/ 0 w 7315200"/>
                <a:gd name="connsiteY4" fmla="*/ 0 h 63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200" h="630000">
                  <a:moveTo>
                    <a:pt x="0" y="0"/>
                  </a:moveTo>
                  <a:lnTo>
                    <a:pt x="7315200" y="0"/>
                  </a:lnTo>
                  <a:lnTo>
                    <a:pt x="7315200" y="630000"/>
                  </a:lnTo>
                  <a:lnTo>
                    <a:pt x="0" y="630000"/>
                  </a:lnTo>
                  <a:lnTo>
                    <a:pt x="0" y="0"/>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67741" tIns="374904" rIns="567741" bIns="128016" numCol="1" spcCol="1270" anchor="t" anchorCtr="0">
              <a:noAutofit/>
            </a:bodyPr>
            <a:lstStyle/>
            <a:p>
              <a:pPr marL="171450" lvl="1" indent="-171450" algn="l" defTabSz="800100">
                <a:lnSpc>
                  <a:spcPct val="90000"/>
                </a:lnSpc>
                <a:spcBef>
                  <a:spcPct val="0"/>
                </a:spcBef>
                <a:spcAft>
                  <a:spcPct val="15000"/>
                </a:spcAft>
                <a:buChar char="•"/>
              </a:pPr>
              <a:endParaRPr lang="en-US" sz="1800" kern="1200"/>
            </a:p>
          </p:txBody>
        </p:sp>
        <p:sp>
          <p:nvSpPr>
            <p:cNvPr id="12" name="Freeform: Shape 11">
              <a:extLst>
                <a:ext uri="{FF2B5EF4-FFF2-40B4-BE49-F238E27FC236}">
                  <a16:creationId xmlns:a16="http://schemas.microsoft.com/office/drawing/2014/main" id="{8F3625CD-60CD-4A23-B6EB-ED0EE18C1B8A}"/>
                </a:ext>
              </a:extLst>
            </p:cNvPr>
            <p:cNvSpPr/>
            <p:nvPr/>
          </p:nvSpPr>
          <p:spPr>
            <a:xfrm>
              <a:off x="1216659" y="1862145"/>
              <a:ext cx="3073408" cy="705801"/>
            </a:xfrm>
            <a:custGeom>
              <a:avLst/>
              <a:gdLst>
                <a:gd name="connsiteX0" fmla="*/ 0 w 3073408"/>
                <a:gd name="connsiteY0" fmla="*/ 117636 h 705801"/>
                <a:gd name="connsiteX1" fmla="*/ 117636 w 3073408"/>
                <a:gd name="connsiteY1" fmla="*/ 0 h 705801"/>
                <a:gd name="connsiteX2" fmla="*/ 2955772 w 3073408"/>
                <a:gd name="connsiteY2" fmla="*/ 0 h 705801"/>
                <a:gd name="connsiteX3" fmla="*/ 3073408 w 3073408"/>
                <a:gd name="connsiteY3" fmla="*/ 117636 h 705801"/>
                <a:gd name="connsiteX4" fmla="*/ 3073408 w 3073408"/>
                <a:gd name="connsiteY4" fmla="*/ 588165 h 705801"/>
                <a:gd name="connsiteX5" fmla="*/ 2955772 w 3073408"/>
                <a:gd name="connsiteY5" fmla="*/ 705801 h 705801"/>
                <a:gd name="connsiteX6" fmla="*/ 117636 w 3073408"/>
                <a:gd name="connsiteY6" fmla="*/ 705801 h 705801"/>
                <a:gd name="connsiteX7" fmla="*/ 0 w 3073408"/>
                <a:gd name="connsiteY7" fmla="*/ 588165 h 705801"/>
                <a:gd name="connsiteX8" fmla="*/ 0 w 3073408"/>
                <a:gd name="connsiteY8" fmla="*/ 117636 h 70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3408" h="705801">
                  <a:moveTo>
                    <a:pt x="0" y="117636"/>
                  </a:moveTo>
                  <a:cubicBezTo>
                    <a:pt x="0" y="52667"/>
                    <a:pt x="52667" y="0"/>
                    <a:pt x="117636" y="0"/>
                  </a:cubicBezTo>
                  <a:lnTo>
                    <a:pt x="2955772" y="0"/>
                  </a:lnTo>
                  <a:cubicBezTo>
                    <a:pt x="3020741" y="0"/>
                    <a:pt x="3073408" y="52667"/>
                    <a:pt x="3073408" y="117636"/>
                  </a:cubicBezTo>
                  <a:lnTo>
                    <a:pt x="3073408" y="588165"/>
                  </a:lnTo>
                  <a:cubicBezTo>
                    <a:pt x="3073408" y="653134"/>
                    <a:pt x="3020741" y="705801"/>
                    <a:pt x="2955772" y="705801"/>
                  </a:cubicBezTo>
                  <a:lnTo>
                    <a:pt x="117636" y="705801"/>
                  </a:lnTo>
                  <a:cubicBezTo>
                    <a:pt x="52667" y="705801"/>
                    <a:pt x="0" y="653134"/>
                    <a:pt x="0" y="588165"/>
                  </a:cubicBezTo>
                  <a:lnTo>
                    <a:pt x="0" y="117636"/>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28002" tIns="34454" rIns="228002" bIns="34454" numCol="1" spcCol="1270" anchor="ctr" anchorCtr="0">
              <a:noAutofit/>
            </a:bodyPr>
            <a:lstStyle/>
            <a:p>
              <a:pPr marL="0" lvl="0" indent="0" algn="ctr" defTabSz="800100">
                <a:lnSpc>
                  <a:spcPct val="90000"/>
                </a:lnSpc>
                <a:spcBef>
                  <a:spcPct val="0"/>
                </a:spcBef>
                <a:spcAft>
                  <a:spcPct val="35000"/>
                </a:spcAft>
                <a:buNone/>
              </a:pPr>
              <a:r>
                <a:rPr lang="en-US" sz="1800" b="0" u="none" kern="1200" cap="small" baseline="0">
                  <a:solidFill>
                    <a:schemeClr val="tx1"/>
                  </a:solidFill>
                  <a:latin typeface="Cambria" panose="02040503050406030204" pitchFamily="18" charset="0"/>
                  <a:ea typeface="Cambria" panose="02040503050406030204" pitchFamily="18" charset="0"/>
                </a:rPr>
                <a:t>Behavioral Control</a:t>
              </a:r>
              <a:endParaRPr lang="en-US" sz="1800" kern="1200">
                <a:solidFill>
                  <a:schemeClr val="tx1"/>
                </a:solidFill>
              </a:endParaRPr>
            </a:p>
          </p:txBody>
        </p:sp>
        <p:sp>
          <p:nvSpPr>
            <p:cNvPr id="8" name="TextBox 7">
              <a:extLst>
                <a:ext uri="{FF2B5EF4-FFF2-40B4-BE49-F238E27FC236}">
                  <a16:creationId xmlns:a16="http://schemas.microsoft.com/office/drawing/2014/main" id="{CD92301B-4DAF-4D6A-8349-9F08F3E72FF0}"/>
                </a:ext>
              </a:extLst>
            </p:cNvPr>
            <p:cNvSpPr txBox="1"/>
            <p:nvPr/>
          </p:nvSpPr>
          <p:spPr>
            <a:xfrm>
              <a:off x="4456431" y="2174769"/>
              <a:ext cx="3698240" cy="584775"/>
            </a:xfrm>
            <a:prstGeom prst="rect">
              <a:avLst/>
            </a:prstGeom>
            <a:noFill/>
          </p:spPr>
          <p:txBody>
            <a:bodyPr wrap="square" rtlCol="0">
              <a:spAutoFit/>
            </a:bodyPr>
            <a:lstStyle/>
            <a:p>
              <a:pPr marL="285750" indent="-285750">
                <a:buFont typeface="Arial" panose="020B0604020202020204" pitchFamily="34" charset="0"/>
                <a:buChar char="•"/>
              </a:pPr>
              <a:r>
                <a:rPr lang="en-US" sz="1600">
                  <a:latin typeface="Cambria" panose="02040503050406030204" pitchFamily="18" charset="0"/>
                  <a:ea typeface="Cambria" panose="02040503050406030204" pitchFamily="18" charset="0"/>
                </a:rPr>
                <a:t>Instructions given to worker</a:t>
              </a:r>
            </a:p>
            <a:p>
              <a:pPr marL="285750" indent="-285750">
                <a:buFont typeface="Arial" panose="020B0604020202020204" pitchFamily="34" charset="0"/>
                <a:buChar char="•"/>
              </a:pPr>
              <a:r>
                <a:rPr lang="en-US" sz="1600">
                  <a:latin typeface="Cambria" panose="02040503050406030204" pitchFamily="18" charset="0"/>
                  <a:ea typeface="Cambria" panose="02040503050406030204" pitchFamily="18" charset="0"/>
                </a:rPr>
                <a:t>Training provided to worker</a:t>
              </a:r>
            </a:p>
          </p:txBody>
        </p:sp>
      </p:grpSp>
      <p:grpSp>
        <p:nvGrpSpPr>
          <p:cNvPr id="18" name="Group 17">
            <a:extLst>
              <a:ext uri="{FF2B5EF4-FFF2-40B4-BE49-F238E27FC236}">
                <a16:creationId xmlns:a16="http://schemas.microsoft.com/office/drawing/2014/main" id="{24385D45-9FA4-4829-9844-E5453968BA4D}"/>
              </a:ext>
            </a:extLst>
          </p:cNvPr>
          <p:cNvGrpSpPr/>
          <p:nvPr/>
        </p:nvGrpSpPr>
        <p:grpSpPr>
          <a:xfrm>
            <a:off x="901700" y="2867960"/>
            <a:ext cx="7377429" cy="2204908"/>
            <a:chOff x="901700" y="2928657"/>
            <a:chExt cx="7377429" cy="2204908"/>
          </a:xfrm>
        </p:grpSpPr>
        <p:sp>
          <p:nvSpPr>
            <p:cNvPr id="13" name="Rectangle 12">
              <a:extLst>
                <a:ext uri="{FF2B5EF4-FFF2-40B4-BE49-F238E27FC236}">
                  <a16:creationId xmlns:a16="http://schemas.microsoft.com/office/drawing/2014/main" id="{6ED00A2C-C74D-484E-8A3D-9644152FB0CF}"/>
                </a:ext>
              </a:extLst>
            </p:cNvPr>
            <p:cNvSpPr/>
            <p:nvPr/>
          </p:nvSpPr>
          <p:spPr>
            <a:xfrm>
              <a:off x="901700" y="3255418"/>
              <a:ext cx="7315200" cy="1589994"/>
            </a:xfrm>
            <a:prstGeom prst="rect">
              <a:avLst/>
            </a:pr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4" name="Freeform: Shape 13">
              <a:extLst>
                <a:ext uri="{FF2B5EF4-FFF2-40B4-BE49-F238E27FC236}">
                  <a16:creationId xmlns:a16="http://schemas.microsoft.com/office/drawing/2014/main" id="{4A402DBF-04F4-4D46-829D-3A6EFE9ACB12}"/>
                </a:ext>
              </a:extLst>
            </p:cNvPr>
            <p:cNvSpPr/>
            <p:nvPr/>
          </p:nvSpPr>
          <p:spPr>
            <a:xfrm>
              <a:off x="1216659" y="2928657"/>
              <a:ext cx="3068338" cy="773222"/>
            </a:xfrm>
            <a:custGeom>
              <a:avLst/>
              <a:gdLst>
                <a:gd name="connsiteX0" fmla="*/ 0 w 3068338"/>
                <a:gd name="connsiteY0" fmla="*/ 104396 h 626362"/>
                <a:gd name="connsiteX1" fmla="*/ 104396 w 3068338"/>
                <a:gd name="connsiteY1" fmla="*/ 0 h 626362"/>
                <a:gd name="connsiteX2" fmla="*/ 2963942 w 3068338"/>
                <a:gd name="connsiteY2" fmla="*/ 0 h 626362"/>
                <a:gd name="connsiteX3" fmla="*/ 3068338 w 3068338"/>
                <a:gd name="connsiteY3" fmla="*/ 104396 h 626362"/>
                <a:gd name="connsiteX4" fmla="*/ 3068338 w 3068338"/>
                <a:gd name="connsiteY4" fmla="*/ 521966 h 626362"/>
                <a:gd name="connsiteX5" fmla="*/ 2963942 w 3068338"/>
                <a:gd name="connsiteY5" fmla="*/ 626362 h 626362"/>
                <a:gd name="connsiteX6" fmla="*/ 104396 w 3068338"/>
                <a:gd name="connsiteY6" fmla="*/ 626362 h 626362"/>
                <a:gd name="connsiteX7" fmla="*/ 0 w 3068338"/>
                <a:gd name="connsiteY7" fmla="*/ 521966 h 626362"/>
                <a:gd name="connsiteX8" fmla="*/ 0 w 3068338"/>
                <a:gd name="connsiteY8" fmla="*/ 104396 h 626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8338" h="626362">
                  <a:moveTo>
                    <a:pt x="0" y="104396"/>
                  </a:moveTo>
                  <a:cubicBezTo>
                    <a:pt x="0" y="46740"/>
                    <a:pt x="46740" y="0"/>
                    <a:pt x="104396" y="0"/>
                  </a:cubicBezTo>
                  <a:lnTo>
                    <a:pt x="2963942" y="0"/>
                  </a:lnTo>
                  <a:cubicBezTo>
                    <a:pt x="3021598" y="0"/>
                    <a:pt x="3068338" y="46740"/>
                    <a:pt x="3068338" y="104396"/>
                  </a:cubicBezTo>
                  <a:lnTo>
                    <a:pt x="3068338" y="521966"/>
                  </a:lnTo>
                  <a:cubicBezTo>
                    <a:pt x="3068338" y="579622"/>
                    <a:pt x="3021598" y="626362"/>
                    <a:pt x="2963942" y="626362"/>
                  </a:cubicBezTo>
                  <a:lnTo>
                    <a:pt x="104396" y="626362"/>
                  </a:lnTo>
                  <a:cubicBezTo>
                    <a:pt x="46740" y="626362"/>
                    <a:pt x="0" y="579622"/>
                    <a:pt x="0" y="521966"/>
                  </a:cubicBezTo>
                  <a:lnTo>
                    <a:pt x="0" y="104396"/>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24124" tIns="30576" rIns="224124" bIns="30576" numCol="1" spcCol="1270" anchor="ctr" anchorCtr="0">
              <a:noAutofit/>
            </a:bodyPr>
            <a:lstStyle/>
            <a:p>
              <a:pPr marL="0" lvl="0" indent="0" algn="ctr" defTabSz="800100">
                <a:lnSpc>
                  <a:spcPct val="90000"/>
                </a:lnSpc>
                <a:spcBef>
                  <a:spcPct val="0"/>
                </a:spcBef>
                <a:spcAft>
                  <a:spcPct val="35000"/>
                </a:spcAft>
                <a:buNone/>
              </a:pPr>
              <a:r>
                <a:rPr lang="en-US" sz="1800" b="0" u="none" kern="1200" cap="small" baseline="0">
                  <a:solidFill>
                    <a:schemeClr val="tx1"/>
                  </a:solidFill>
                  <a:latin typeface="Cambria" panose="02040503050406030204" pitchFamily="18" charset="0"/>
                  <a:ea typeface="Cambria" panose="02040503050406030204" pitchFamily="18" charset="0"/>
                </a:rPr>
                <a:t>Financial Control</a:t>
              </a:r>
              <a:endParaRPr lang="en-US" sz="1800" kern="1200"/>
            </a:p>
          </p:txBody>
        </p:sp>
        <p:sp>
          <p:nvSpPr>
            <p:cNvPr id="9" name="TextBox 8">
              <a:extLst>
                <a:ext uri="{FF2B5EF4-FFF2-40B4-BE49-F238E27FC236}">
                  <a16:creationId xmlns:a16="http://schemas.microsoft.com/office/drawing/2014/main" id="{89B771AF-49A8-4B39-9216-FDE9FD8BC058}"/>
                </a:ext>
              </a:extLst>
            </p:cNvPr>
            <p:cNvSpPr txBox="1"/>
            <p:nvPr/>
          </p:nvSpPr>
          <p:spPr>
            <a:xfrm>
              <a:off x="4456431" y="3286906"/>
              <a:ext cx="3822698" cy="1846659"/>
            </a:xfrm>
            <a:prstGeom prst="rect">
              <a:avLst/>
            </a:prstGeom>
            <a:noFill/>
          </p:spPr>
          <p:txBody>
            <a:bodyPr wrap="square" rtlCol="0">
              <a:spAutoFit/>
            </a:bodyPr>
            <a:lstStyle/>
            <a:p>
              <a:pPr marL="285750" indent="-285750">
                <a:buFont typeface="Arial" panose="020B0604020202020204" pitchFamily="34" charset="0"/>
                <a:buChar char="•"/>
              </a:pPr>
              <a:r>
                <a:rPr lang="en-US" sz="1600" b="0" u="none">
                  <a:solidFill>
                    <a:schemeClr val="tx1"/>
                  </a:solidFill>
                  <a:latin typeface="Cambria" panose="02040503050406030204" pitchFamily="18" charset="0"/>
                  <a:ea typeface="Cambria" panose="02040503050406030204" pitchFamily="18" charset="0"/>
                </a:rPr>
                <a:t>Reimbursement of business expenses</a:t>
              </a:r>
            </a:p>
            <a:p>
              <a:pPr marL="285750" indent="-285750">
                <a:buFont typeface="Arial" panose="020B0604020202020204" pitchFamily="34" charset="0"/>
                <a:buChar char="•"/>
              </a:pPr>
              <a:r>
                <a:rPr lang="en-US" sz="1600" b="0" u="none">
                  <a:solidFill>
                    <a:schemeClr val="tx1"/>
                  </a:solidFill>
                  <a:latin typeface="Cambria" panose="02040503050406030204" pitchFamily="18" charset="0"/>
                  <a:ea typeface="Cambria" panose="02040503050406030204" pitchFamily="18" charset="0"/>
                </a:rPr>
                <a:t>How the worker is paid</a:t>
              </a:r>
            </a:p>
            <a:p>
              <a:pPr marL="285750" indent="-285750">
                <a:buFont typeface="Arial" panose="020B0604020202020204" pitchFamily="34" charset="0"/>
                <a:buChar char="•"/>
              </a:pPr>
              <a:r>
                <a:rPr lang="en-US" sz="1600" b="0" u="none">
                  <a:solidFill>
                    <a:schemeClr val="tx1"/>
                  </a:solidFill>
                  <a:latin typeface="Cambria" panose="02040503050406030204" pitchFamily="18" charset="0"/>
                  <a:ea typeface="Cambria" panose="02040503050406030204" pitchFamily="18" charset="0"/>
                </a:rPr>
                <a:t>Extent of worker’s investment</a:t>
              </a:r>
            </a:p>
            <a:p>
              <a:pPr marL="285750" indent="-285750">
                <a:buFont typeface="Arial" panose="020B0604020202020204" pitchFamily="34" charset="0"/>
                <a:buChar char="•"/>
              </a:pPr>
              <a:r>
                <a:rPr lang="en-US" sz="1600" b="0" u="none">
                  <a:solidFill>
                    <a:schemeClr val="tx1"/>
                  </a:solidFill>
                  <a:latin typeface="Cambria" panose="02040503050406030204" pitchFamily="18" charset="0"/>
                  <a:ea typeface="Cambria" panose="02040503050406030204" pitchFamily="18" charset="0"/>
                </a:rPr>
                <a:t>Can the worker realize a profit or loss</a:t>
              </a:r>
            </a:p>
            <a:p>
              <a:pPr marL="285750" indent="-285750">
                <a:buFont typeface="Arial" panose="020B0604020202020204" pitchFamily="34" charset="0"/>
                <a:buChar char="•"/>
              </a:pPr>
              <a:r>
                <a:rPr lang="en-US" sz="1600">
                  <a:latin typeface="Cambria" panose="02040503050406030204" pitchFamily="18" charset="0"/>
                  <a:ea typeface="Cambria" panose="02040503050406030204" pitchFamily="18" charset="0"/>
                </a:rPr>
                <a:t>E</a:t>
              </a:r>
              <a:r>
                <a:rPr lang="en-US" sz="1600" b="0" u="none">
                  <a:solidFill>
                    <a:schemeClr val="tx1"/>
                  </a:solidFill>
                  <a:latin typeface="Cambria" panose="02040503050406030204" pitchFamily="18" charset="0"/>
                  <a:ea typeface="Cambria" panose="02040503050406030204" pitchFamily="18" charset="0"/>
                </a:rPr>
                <a:t>xtent to which the worker makes services available in the marketplace</a:t>
              </a:r>
            </a:p>
            <a:p>
              <a:endParaRPr lang="en-US"/>
            </a:p>
          </p:txBody>
        </p:sp>
      </p:grpSp>
      <p:grpSp>
        <p:nvGrpSpPr>
          <p:cNvPr id="19" name="Group 18">
            <a:extLst>
              <a:ext uri="{FF2B5EF4-FFF2-40B4-BE49-F238E27FC236}">
                <a16:creationId xmlns:a16="http://schemas.microsoft.com/office/drawing/2014/main" id="{02044DFE-44F6-45CA-80C6-64991F7E9222}"/>
              </a:ext>
            </a:extLst>
          </p:cNvPr>
          <p:cNvGrpSpPr/>
          <p:nvPr/>
        </p:nvGrpSpPr>
        <p:grpSpPr>
          <a:xfrm>
            <a:off x="901700" y="4896635"/>
            <a:ext cx="7480298" cy="1786145"/>
            <a:chOff x="901700" y="4896635"/>
            <a:chExt cx="7480298" cy="1786145"/>
          </a:xfrm>
        </p:grpSpPr>
        <p:sp>
          <p:nvSpPr>
            <p:cNvPr id="15" name="Rectangle 14">
              <a:extLst>
                <a:ext uri="{FF2B5EF4-FFF2-40B4-BE49-F238E27FC236}">
                  <a16:creationId xmlns:a16="http://schemas.microsoft.com/office/drawing/2014/main" id="{C60EDDD5-12C0-465B-842C-B65F5A3B0F6F}"/>
                </a:ext>
              </a:extLst>
            </p:cNvPr>
            <p:cNvSpPr/>
            <p:nvPr/>
          </p:nvSpPr>
          <p:spPr>
            <a:xfrm>
              <a:off x="901700" y="5133565"/>
              <a:ext cx="7315200" cy="1261062"/>
            </a:xfrm>
            <a:prstGeom prst="rect">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6" name="Freeform: Shape 15">
              <a:extLst>
                <a:ext uri="{FF2B5EF4-FFF2-40B4-BE49-F238E27FC236}">
                  <a16:creationId xmlns:a16="http://schemas.microsoft.com/office/drawing/2014/main" id="{D799DCE8-6066-461A-876A-F1EF28B5F152}"/>
                </a:ext>
              </a:extLst>
            </p:cNvPr>
            <p:cNvSpPr/>
            <p:nvPr/>
          </p:nvSpPr>
          <p:spPr>
            <a:xfrm>
              <a:off x="1204299" y="4896635"/>
              <a:ext cx="3068338" cy="801235"/>
            </a:xfrm>
            <a:custGeom>
              <a:avLst/>
              <a:gdLst>
                <a:gd name="connsiteX0" fmla="*/ 0 w 3164811"/>
                <a:gd name="connsiteY0" fmla="*/ 89040 h 534230"/>
                <a:gd name="connsiteX1" fmla="*/ 89040 w 3164811"/>
                <a:gd name="connsiteY1" fmla="*/ 0 h 534230"/>
                <a:gd name="connsiteX2" fmla="*/ 3075771 w 3164811"/>
                <a:gd name="connsiteY2" fmla="*/ 0 h 534230"/>
                <a:gd name="connsiteX3" fmla="*/ 3164811 w 3164811"/>
                <a:gd name="connsiteY3" fmla="*/ 89040 h 534230"/>
                <a:gd name="connsiteX4" fmla="*/ 3164811 w 3164811"/>
                <a:gd name="connsiteY4" fmla="*/ 445190 h 534230"/>
                <a:gd name="connsiteX5" fmla="*/ 3075771 w 3164811"/>
                <a:gd name="connsiteY5" fmla="*/ 534230 h 534230"/>
                <a:gd name="connsiteX6" fmla="*/ 89040 w 3164811"/>
                <a:gd name="connsiteY6" fmla="*/ 534230 h 534230"/>
                <a:gd name="connsiteX7" fmla="*/ 0 w 3164811"/>
                <a:gd name="connsiteY7" fmla="*/ 445190 h 534230"/>
                <a:gd name="connsiteX8" fmla="*/ 0 w 3164811"/>
                <a:gd name="connsiteY8" fmla="*/ 89040 h 534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4811" h="534230">
                  <a:moveTo>
                    <a:pt x="0" y="89040"/>
                  </a:moveTo>
                  <a:cubicBezTo>
                    <a:pt x="0" y="39865"/>
                    <a:pt x="39865" y="0"/>
                    <a:pt x="89040" y="0"/>
                  </a:cubicBezTo>
                  <a:lnTo>
                    <a:pt x="3075771" y="0"/>
                  </a:lnTo>
                  <a:cubicBezTo>
                    <a:pt x="3124946" y="0"/>
                    <a:pt x="3164811" y="39865"/>
                    <a:pt x="3164811" y="89040"/>
                  </a:cubicBezTo>
                  <a:lnTo>
                    <a:pt x="3164811" y="445190"/>
                  </a:lnTo>
                  <a:cubicBezTo>
                    <a:pt x="3164811" y="494365"/>
                    <a:pt x="3124946" y="534230"/>
                    <a:pt x="3075771" y="534230"/>
                  </a:cubicBezTo>
                  <a:lnTo>
                    <a:pt x="89040" y="534230"/>
                  </a:lnTo>
                  <a:cubicBezTo>
                    <a:pt x="39865" y="534230"/>
                    <a:pt x="0" y="494365"/>
                    <a:pt x="0" y="445190"/>
                  </a:cubicBezTo>
                  <a:lnTo>
                    <a:pt x="0" y="8904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19627" tIns="26079" rIns="219627" bIns="26079" numCol="1" spcCol="1270" anchor="ctr" anchorCtr="0">
              <a:noAutofit/>
            </a:bodyPr>
            <a:lstStyle/>
            <a:p>
              <a:pPr marL="0" lvl="0" indent="0" algn="ctr" defTabSz="800100">
                <a:lnSpc>
                  <a:spcPct val="90000"/>
                </a:lnSpc>
                <a:spcBef>
                  <a:spcPct val="0"/>
                </a:spcBef>
                <a:spcAft>
                  <a:spcPct val="35000"/>
                </a:spcAft>
                <a:buNone/>
              </a:pPr>
              <a:r>
                <a:rPr lang="en-US" sz="1800" b="0" u="none" kern="1200" cap="small" baseline="0">
                  <a:solidFill>
                    <a:schemeClr val="tx1"/>
                  </a:solidFill>
                  <a:latin typeface="Cambria" panose="02040503050406030204" pitchFamily="18" charset="0"/>
                  <a:ea typeface="Cambria" panose="02040503050406030204" pitchFamily="18" charset="0"/>
                  <a:cs typeface="+mn-cs"/>
                </a:rPr>
                <a:t>Relationship of the Parties</a:t>
              </a:r>
              <a:endParaRPr lang="en-US" sz="1800" kern="1200">
                <a:solidFill>
                  <a:schemeClr val="tx1"/>
                </a:solidFill>
              </a:endParaRPr>
            </a:p>
          </p:txBody>
        </p:sp>
        <p:sp>
          <p:nvSpPr>
            <p:cNvPr id="6" name="TextBox 5">
              <a:extLst>
                <a:ext uri="{FF2B5EF4-FFF2-40B4-BE49-F238E27FC236}">
                  <a16:creationId xmlns:a16="http://schemas.microsoft.com/office/drawing/2014/main" id="{04002E45-C701-4600-B6A5-1B3AC96266A5}"/>
                </a:ext>
              </a:extLst>
            </p:cNvPr>
            <p:cNvSpPr txBox="1"/>
            <p:nvPr/>
          </p:nvSpPr>
          <p:spPr>
            <a:xfrm>
              <a:off x="4428202" y="5082342"/>
              <a:ext cx="3953796" cy="1600438"/>
            </a:xfrm>
            <a:prstGeom prst="rect">
              <a:avLst/>
            </a:prstGeom>
            <a:noFill/>
          </p:spPr>
          <p:txBody>
            <a:bodyPr wrap="square" rtlCol="0">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u="none">
                  <a:solidFill>
                    <a:schemeClr val="tx1"/>
                  </a:solidFill>
                  <a:latin typeface="Cambria" panose="02040503050406030204" pitchFamily="18" charset="0"/>
                  <a:ea typeface="Cambria" panose="02040503050406030204" pitchFamily="18" charset="0"/>
                </a:rPr>
                <a:t>Written contract</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u="none">
                  <a:solidFill>
                    <a:schemeClr val="tx1"/>
                  </a:solidFill>
                  <a:latin typeface="Cambria" panose="02040503050406030204" pitchFamily="18" charset="0"/>
                  <a:ea typeface="Cambria" panose="02040503050406030204" pitchFamily="18" charset="0"/>
                </a:rPr>
                <a:t>Employee-like benefits</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u="none">
                  <a:solidFill>
                    <a:schemeClr val="tx1"/>
                  </a:solidFill>
                  <a:latin typeface="Cambria" panose="02040503050406030204" pitchFamily="18" charset="0"/>
                  <a:ea typeface="Cambria" panose="02040503050406030204" pitchFamily="18" charset="0"/>
                </a:rPr>
                <a:t>Permanency of relationship</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u="none">
                  <a:solidFill>
                    <a:schemeClr val="tx1"/>
                  </a:solidFill>
                  <a:latin typeface="Cambria" panose="02040503050406030204" pitchFamily="18" charset="0"/>
                  <a:ea typeface="Cambria" panose="02040503050406030204" pitchFamily="18" charset="0"/>
                </a:rPr>
                <a:t>Extent to which worker’s work is </a:t>
              </a:r>
              <a:r>
                <a:rPr lang="en-US" sz="1600">
                  <a:latin typeface="Cambria" panose="02040503050406030204" pitchFamily="18" charset="0"/>
                  <a:ea typeface="Cambria" panose="02040503050406030204" pitchFamily="18" charset="0"/>
                </a:rPr>
                <a:t>a     </a:t>
              </a:r>
              <a:r>
                <a:rPr lang="en-US" sz="1600" b="0" u="none">
                  <a:solidFill>
                    <a:schemeClr val="tx1"/>
                  </a:solidFill>
                  <a:latin typeface="Cambria" panose="02040503050406030204" pitchFamily="18" charset="0"/>
                  <a:ea typeface="Cambria" panose="02040503050406030204" pitchFamily="18" charset="0"/>
                </a:rPr>
                <a:t>key aspect of business</a:t>
              </a:r>
              <a:endParaRPr lang="en-US" sz="1600" b="0" u="none" kern="1200" cap="small" baseline="0">
                <a:solidFill>
                  <a:srgbClr val="F03F2B"/>
                </a:solidFill>
                <a:latin typeface="Cambria" panose="02040503050406030204" pitchFamily="18" charset="0"/>
                <a:ea typeface="Cambria" panose="02040503050406030204" pitchFamily="18" charset="0"/>
                <a:cs typeface="+mn-cs"/>
              </a:endParaRPr>
            </a:p>
            <a:p>
              <a:endParaRPr lang="en-US"/>
            </a:p>
          </p:txBody>
        </p:sp>
      </p:grpSp>
      <p:sp>
        <p:nvSpPr>
          <p:cNvPr id="20" name="TextBox 19">
            <a:extLst>
              <a:ext uri="{FF2B5EF4-FFF2-40B4-BE49-F238E27FC236}">
                <a16:creationId xmlns:a16="http://schemas.microsoft.com/office/drawing/2014/main" id="{31B97496-836D-44A6-9A57-E0DFCBD772F7}"/>
              </a:ext>
            </a:extLst>
          </p:cNvPr>
          <p:cNvSpPr txBox="1"/>
          <p:nvPr/>
        </p:nvSpPr>
        <p:spPr>
          <a:xfrm>
            <a:off x="8381997" y="1803961"/>
            <a:ext cx="3261365" cy="1877437"/>
          </a:xfrm>
          <a:prstGeom prst="rect">
            <a:avLst/>
          </a:prstGeom>
          <a:noFill/>
        </p:spPr>
        <p:txBody>
          <a:bodyPr wrap="square" rtlCol="0">
            <a:spAutoFit/>
          </a:bodyPr>
          <a:lstStyle/>
          <a:p>
            <a:pPr algn="ctr"/>
            <a:r>
              <a:rPr lang="en-US" sz="2000">
                <a:latin typeface="Cambria" panose="02040503050406030204" pitchFamily="18" charset="0"/>
                <a:ea typeface="Cambria" panose="02040503050406030204" pitchFamily="18" charset="0"/>
              </a:rPr>
              <a:t>Does the Agency treat the person as an employee (set schedule, heavily supervise, uses agency supplies, etc.)?</a:t>
            </a:r>
          </a:p>
          <a:p>
            <a:endParaRPr lang="en-US">
              <a:latin typeface="Cambria" panose="02040503050406030204" pitchFamily="18" charset="0"/>
              <a:ea typeface="Cambria" panose="02040503050406030204" pitchFamily="18" charset="0"/>
            </a:endParaRPr>
          </a:p>
          <a:p>
            <a:endParaRPr lang="en-US">
              <a:solidFill>
                <a:schemeClr val="tx1">
                  <a:lumMod val="65000"/>
                  <a:lumOff val="35000"/>
                </a:schemeClr>
              </a:solidFill>
            </a:endParaRPr>
          </a:p>
        </p:txBody>
      </p:sp>
      <p:sp>
        <p:nvSpPr>
          <p:cNvPr id="21" name="TextBox 20">
            <a:extLst>
              <a:ext uri="{FF2B5EF4-FFF2-40B4-BE49-F238E27FC236}">
                <a16:creationId xmlns:a16="http://schemas.microsoft.com/office/drawing/2014/main" id="{3BCE3817-585E-4242-87E6-3E500FE652ED}"/>
              </a:ext>
            </a:extLst>
          </p:cNvPr>
          <p:cNvSpPr txBox="1"/>
          <p:nvPr/>
        </p:nvSpPr>
        <p:spPr>
          <a:xfrm>
            <a:off x="8372464" y="3732771"/>
            <a:ext cx="3423938" cy="2462213"/>
          </a:xfrm>
          <a:prstGeom prst="rect">
            <a:avLst/>
          </a:prstGeom>
          <a:noFill/>
        </p:spPr>
        <p:txBody>
          <a:bodyPr wrap="square" rtlCol="0">
            <a:spAutoFit/>
          </a:bodyPr>
          <a:lstStyle/>
          <a:p>
            <a:endParaRPr lang="en-US">
              <a:latin typeface="Cambria" panose="02040503050406030204" pitchFamily="18" charset="0"/>
              <a:ea typeface="Cambria" panose="02040503050406030204" pitchFamily="18" charset="0"/>
            </a:endParaRPr>
          </a:p>
          <a:p>
            <a:pPr algn="ctr"/>
            <a:r>
              <a:rPr lang="en-US" sz="2000">
                <a:latin typeface="Cambria" panose="02040503050406030204" pitchFamily="18" charset="0"/>
                <a:ea typeface="Cambria" panose="02040503050406030204" pitchFamily="18" charset="0"/>
              </a:rPr>
              <a:t>Does the Agency render very little control over the day-to-day activities of the person (only concerned about the end product)?</a:t>
            </a:r>
          </a:p>
          <a:p>
            <a:endParaRPr lang="en-US">
              <a:latin typeface="Cambria" panose="02040503050406030204" pitchFamily="18" charset="0"/>
              <a:ea typeface="Cambria" panose="02040503050406030204" pitchFamily="18" charset="0"/>
            </a:endParaRPr>
          </a:p>
          <a:p>
            <a:endParaRPr lang="en-US"/>
          </a:p>
        </p:txBody>
      </p:sp>
      <p:sp>
        <p:nvSpPr>
          <p:cNvPr id="22" name="Arrow: Down 21">
            <a:extLst>
              <a:ext uri="{FF2B5EF4-FFF2-40B4-BE49-F238E27FC236}">
                <a16:creationId xmlns:a16="http://schemas.microsoft.com/office/drawing/2014/main" id="{278C4134-DA15-44D6-A084-8AB86C6FE71B}"/>
              </a:ext>
            </a:extLst>
          </p:cNvPr>
          <p:cNvSpPr/>
          <p:nvPr/>
        </p:nvSpPr>
        <p:spPr>
          <a:xfrm>
            <a:off x="9898031" y="3079274"/>
            <a:ext cx="350521" cy="477054"/>
          </a:xfrm>
          <a:prstGeom prst="downArrow">
            <a:avLst/>
          </a:prstGeom>
          <a:noFill/>
          <a:ln>
            <a:solidFill>
              <a:srgbClr val="F03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24" name="TextBox 23">
            <a:extLst>
              <a:ext uri="{FF2B5EF4-FFF2-40B4-BE49-F238E27FC236}">
                <a16:creationId xmlns:a16="http://schemas.microsoft.com/office/drawing/2014/main" id="{40E3BB2D-2784-4F90-A362-32D9E2670F07}"/>
              </a:ext>
            </a:extLst>
          </p:cNvPr>
          <p:cNvSpPr txBox="1"/>
          <p:nvPr/>
        </p:nvSpPr>
        <p:spPr>
          <a:xfrm>
            <a:off x="8446760" y="3453933"/>
            <a:ext cx="3131838" cy="477054"/>
          </a:xfrm>
          <a:prstGeom prst="rect">
            <a:avLst/>
          </a:prstGeom>
          <a:noFill/>
        </p:spPr>
        <p:txBody>
          <a:bodyPr wrap="square">
            <a:spAutoFit/>
          </a:bodyPr>
          <a:lstStyle/>
          <a:p>
            <a:pPr algn="ctr"/>
            <a:r>
              <a:rPr lang="en-US" sz="2500" cap="small">
                <a:solidFill>
                  <a:srgbClr val="F03F2B"/>
                </a:solidFill>
                <a:latin typeface="Cambria" panose="02040503050406030204" pitchFamily="18" charset="0"/>
                <a:ea typeface="Cambria" panose="02040503050406030204" pitchFamily="18" charset="0"/>
              </a:rPr>
              <a:t>Contract Worker</a:t>
            </a:r>
          </a:p>
        </p:txBody>
      </p:sp>
      <p:sp>
        <p:nvSpPr>
          <p:cNvPr id="25" name="Arrow: Down 24">
            <a:extLst>
              <a:ext uri="{FF2B5EF4-FFF2-40B4-BE49-F238E27FC236}">
                <a16:creationId xmlns:a16="http://schemas.microsoft.com/office/drawing/2014/main" id="{103CBCE6-5239-4B9A-BE41-FE29338D90E3}"/>
              </a:ext>
            </a:extLst>
          </p:cNvPr>
          <p:cNvSpPr/>
          <p:nvPr/>
        </p:nvSpPr>
        <p:spPr>
          <a:xfrm>
            <a:off x="9861666" y="5618268"/>
            <a:ext cx="386886" cy="493866"/>
          </a:xfrm>
          <a:prstGeom prst="downArrow">
            <a:avLst>
              <a:gd name="adj1" fmla="val 50000"/>
              <a:gd name="adj2" fmla="val 50000"/>
            </a:avLst>
          </a:prstGeom>
          <a:noFill/>
          <a:ln>
            <a:solidFill>
              <a:srgbClr val="F03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28" name="TextBox 27">
            <a:extLst>
              <a:ext uri="{FF2B5EF4-FFF2-40B4-BE49-F238E27FC236}">
                <a16:creationId xmlns:a16="http://schemas.microsoft.com/office/drawing/2014/main" id="{E9FCA53F-1739-4371-9B77-F59DF6F7BC4B}"/>
              </a:ext>
            </a:extLst>
          </p:cNvPr>
          <p:cNvSpPr txBox="1"/>
          <p:nvPr/>
        </p:nvSpPr>
        <p:spPr>
          <a:xfrm>
            <a:off x="8279129" y="6046095"/>
            <a:ext cx="3610609" cy="477054"/>
          </a:xfrm>
          <a:prstGeom prst="rect">
            <a:avLst/>
          </a:prstGeom>
          <a:noFill/>
        </p:spPr>
        <p:txBody>
          <a:bodyPr wrap="square">
            <a:spAutoFit/>
          </a:bodyPr>
          <a:lstStyle/>
          <a:p>
            <a:pPr algn="ctr"/>
            <a:r>
              <a:rPr lang="en-US" sz="2500" cap="small">
                <a:solidFill>
                  <a:srgbClr val="F03F2B"/>
                </a:solidFill>
                <a:latin typeface="Cambria" panose="02040503050406030204" pitchFamily="18" charset="0"/>
                <a:ea typeface="Cambria" panose="02040503050406030204" pitchFamily="18" charset="0"/>
              </a:rPr>
              <a:t>Independent Contractor</a:t>
            </a:r>
          </a:p>
        </p:txBody>
      </p:sp>
    </p:spTree>
    <p:extLst>
      <p:ext uri="{BB962C8B-B14F-4D97-AF65-F5344CB8AC3E}">
        <p14:creationId xmlns:p14="http://schemas.microsoft.com/office/powerpoint/2010/main" val="389871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8"/>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animBg="1"/>
      <p:bldP spid="24" grpId="0"/>
      <p:bldP spid="25"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785" y="0"/>
            <a:ext cx="11450472" cy="6469039"/>
          </a:xfrm>
        </p:spPr>
        <p:txBody>
          <a:bodyPr>
            <a:noAutofit/>
          </a:bodyPr>
          <a:lstStyle/>
          <a:p>
            <a:pPr algn="ctr"/>
            <a:r>
              <a:rPr lang="en-US" sz="7000" cap="small">
                <a:solidFill>
                  <a:schemeClr val="tx1"/>
                </a:solidFill>
                <a:latin typeface="Cambria" panose="02040503050406030204" pitchFamily="18" charset="0"/>
                <a:ea typeface="Cambria" panose="02040503050406030204" pitchFamily="18" charset="0"/>
              </a:rPr>
              <a:t>Small Purchases</a:t>
            </a:r>
            <a:br>
              <a:rPr lang="en-US" sz="7000" cap="small">
                <a:solidFill>
                  <a:schemeClr val="tx1"/>
                </a:solidFill>
                <a:latin typeface="Cambria" panose="02040503050406030204" pitchFamily="18" charset="0"/>
                <a:ea typeface="Cambria" panose="02040503050406030204" pitchFamily="18" charset="0"/>
              </a:rPr>
            </a:br>
            <a:r>
              <a:rPr lang="en-US" sz="7000" cap="small">
                <a:solidFill>
                  <a:schemeClr val="tx1"/>
                </a:solidFill>
                <a:latin typeface="Cambria" panose="02040503050406030204" pitchFamily="18" charset="0"/>
                <a:ea typeface="Cambria" panose="02040503050406030204" pitchFamily="18" charset="0"/>
              </a:rPr>
              <a:t>R&amp;R Chapter 13</a:t>
            </a:r>
          </a:p>
        </p:txBody>
      </p:sp>
    </p:spTree>
    <p:extLst>
      <p:ext uri="{BB962C8B-B14F-4D97-AF65-F5344CB8AC3E}">
        <p14:creationId xmlns:p14="http://schemas.microsoft.com/office/powerpoint/2010/main" val="38392956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424543" y="468086"/>
            <a:ext cx="11321143" cy="2351314"/>
          </a:xfrm>
        </p:spPr>
        <p:txBody>
          <a:bodyPr>
            <a:normAutofit/>
          </a:bodyPr>
          <a:lstStyle/>
          <a:p>
            <a:pPr algn="ctr"/>
            <a:r>
              <a:rPr lang="en-US" sz="6000" cap="small">
                <a:solidFill>
                  <a:schemeClr val="accent3"/>
                </a:solidFill>
                <a:latin typeface="Cambria" panose="02040503050406030204" pitchFamily="18" charset="0"/>
                <a:ea typeface="Cambria" panose="02040503050406030204" pitchFamily="18" charset="0"/>
              </a:rPr>
              <a:t>$75,000.00 and Under</a:t>
            </a:r>
            <a:br>
              <a:rPr lang="en-US" cap="small">
                <a:solidFill>
                  <a:schemeClr val="accent3"/>
                </a:solidFill>
              </a:rPr>
            </a:br>
            <a:r>
              <a:rPr lang="en-US" sz="3000">
                <a:solidFill>
                  <a:schemeClr val="tx1"/>
                </a:solidFill>
                <a:latin typeface="Cambria" panose="02040503050406030204" pitchFamily="18" charset="0"/>
                <a:ea typeface="Cambria" panose="02040503050406030204" pitchFamily="18" charset="0"/>
              </a:rPr>
              <a:t>PPRB Approval NOT Required</a:t>
            </a:r>
            <a:br>
              <a:rPr lang="en-US" sz="3000">
                <a:solidFill>
                  <a:schemeClr val="tx1"/>
                </a:solidFill>
                <a:latin typeface="Cambria" panose="02040503050406030204" pitchFamily="18" charset="0"/>
                <a:ea typeface="Cambria" panose="02040503050406030204" pitchFamily="18" charset="0"/>
              </a:rPr>
            </a:br>
            <a:endParaRPr lang="en-US" b="1">
              <a:solidFill>
                <a:schemeClr val="tx1"/>
              </a:solidFill>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30761BA9-4A03-45DB-9712-2E2C1B501461}"/>
              </a:ext>
            </a:extLst>
          </p:cNvPr>
          <p:cNvSpPr txBox="1"/>
          <p:nvPr/>
        </p:nvSpPr>
        <p:spPr>
          <a:xfrm>
            <a:off x="587827" y="2240226"/>
            <a:ext cx="5061859" cy="4247317"/>
          </a:xfrm>
          <a:prstGeom prst="rect">
            <a:avLst/>
          </a:prstGeom>
          <a:noFill/>
        </p:spPr>
        <p:txBody>
          <a:bodyPr wrap="square" rtlCol="0">
            <a:spAutoFit/>
          </a:bodyPr>
          <a:lstStyle/>
          <a:p>
            <a:pPr algn="ctr"/>
            <a:r>
              <a:rPr lang="en-US" sz="3000" u="sng">
                <a:solidFill>
                  <a:srgbClr val="F03F2B"/>
                </a:solidFill>
                <a:latin typeface="Cambria" panose="02040503050406030204" pitchFamily="18" charset="0"/>
                <a:ea typeface="Cambria" panose="02040503050406030204" pitchFamily="18" charset="0"/>
              </a:rPr>
              <a:t>$50,000.01 to $75,000.00</a:t>
            </a:r>
          </a:p>
          <a:p>
            <a:pPr algn="ctr"/>
            <a:endParaRPr lang="en-US" sz="1500">
              <a:solidFill>
                <a:srgbClr val="F03F2B"/>
              </a:solidFill>
              <a:latin typeface="Cambria" panose="02040503050406030204" pitchFamily="18" charset="0"/>
              <a:ea typeface="Cambria" panose="02040503050406030204" pitchFamily="18" charset="0"/>
            </a:endParaRPr>
          </a:p>
          <a:p>
            <a:pPr algn="ctr"/>
            <a:r>
              <a:rPr lang="en-US" sz="3000">
                <a:latin typeface="Cambria" panose="02040503050406030204" pitchFamily="18" charset="0"/>
                <a:ea typeface="Cambria" panose="02040503050406030204" pitchFamily="18" charset="0"/>
              </a:rPr>
              <a:t>“Insofar as it is Practical”</a:t>
            </a:r>
          </a:p>
          <a:p>
            <a:pPr algn="ctr"/>
            <a:endParaRPr lang="en-US" sz="1500">
              <a:latin typeface="Cambria" panose="02040503050406030204" pitchFamily="18" charset="0"/>
              <a:ea typeface="Cambria" panose="02040503050406030204" pitchFamily="18" charset="0"/>
            </a:endParaRPr>
          </a:p>
          <a:p>
            <a:pPr algn="ctr"/>
            <a:r>
              <a:rPr lang="en-US" sz="3000">
                <a:latin typeface="Cambria" panose="02040503050406030204" pitchFamily="18" charset="0"/>
                <a:ea typeface="Cambria" panose="02040503050406030204" pitchFamily="18" charset="0"/>
              </a:rPr>
              <a:t>3 Written Quotes</a:t>
            </a:r>
          </a:p>
          <a:p>
            <a:pPr algn="ctr"/>
            <a:endParaRPr lang="en-US" sz="1500">
              <a:latin typeface="Cambria" panose="02040503050406030204" pitchFamily="18" charset="0"/>
              <a:ea typeface="Cambria" panose="02040503050406030204" pitchFamily="18" charset="0"/>
            </a:endParaRPr>
          </a:p>
          <a:p>
            <a:pPr algn="ctr"/>
            <a:r>
              <a:rPr lang="en-US" sz="3000">
                <a:latin typeface="Cambria" panose="02040503050406030204" pitchFamily="18" charset="0"/>
                <a:ea typeface="Cambria" panose="02040503050406030204" pitchFamily="18" charset="0"/>
              </a:rPr>
              <a:t>Award to Lowest </a:t>
            </a:r>
          </a:p>
          <a:p>
            <a:pPr algn="ctr"/>
            <a:r>
              <a:rPr lang="en-US" sz="3000">
                <a:latin typeface="Cambria" panose="02040503050406030204" pitchFamily="18" charset="0"/>
                <a:ea typeface="Cambria" panose="02040503050406030204" pitchFamily="18" charset="0"/>
              </a:rPr>
              <a:t>Responsive &amp; Responsible Quote</a:t>
            </a:r>
          </a:p>
          <a:p>
            <a:pPr algn="ctr"/>
            <a:endParaRPr lang="en-US" sz="1500">
              <a:latin typeface="Cambria" panose="02040503050406030204" pitchFamily="18" charset="0"/>
              <a:ea typeface="Cambria" panose="02040503050406030204" pitchFamily="18" charset="0"/>
            </a:endParaRPr>
          </a:p>
          <a:p>
            <a:pPr algn="ctr"/>
            <a:r>
              <a:rPr lang="en-US" sz="3000">
                <a:latin typeface="Cambria" panose="02040503050406030204" pitchFamily="18" charset="0"/>
                <a:ea typeface="Cambria" panose="02040503050406030204" pitchFamily="18" charset="0"/>
              </a:rPr>
              <a:t>Keep Records</a:t>
            </a:r>
          </a:p>
        </p:txBody>
      </p:sp>
      <p:sp>
        <p:nvSpPr>
          <p:cNvPr id="4" name="TextBox 3">
            <a:extLst>
              <a:ext uri="{FF2B5EF4-FFF2-40B4-BE49-F238E27FC236}">
                <a16:creationId xmlns:a16="http://schemas.microsoft.com/office/drawing/2014/main" id="{9686F104-D3A1-4158-B0E6-128EC619FEF3}"/>
              </a:ext>
            </a:extLst>
          </p:cNvPr>
          <p:cNvSpPr txBox="1"/>
          <p:nvPr/>
        </p:nvSpPr>
        <p:spPr>
          <a:xfrm>
            <a:off x="6542316" y="2240226"/>
            <a:ext cx="5061857" cy="3554819"/>
          </a:xfrm>
          <a:prstGeom prst="rect">
            <a:avLst/>
          </a:prstGeom>
          <a:noFill/>
        </p:spPr>
        <p:txBody>
          <a:bodyPr wrap="square" rtlCol="0">
            <a:spAutoFit/>
          </a:bodyPr>
          <a:lstStyle/>
          <a:p>
            <a:pPr algn="ctr"/>
            <a:r>
              <a:rPr lang="en-US" sz="3000" u="sng">
                <a:solidFill>
                  <a:srgbClr val="F03F2B"/>
                </a:solidFill>
                <a:latin typeface="Cambria" panose="02040503050406030204" pitchFamily="18" charset="0"/>
                <a:ea typeface="Cambria" panose="02040503050406030204" pitchFamily="18" charset="0"/>
              </a:rPr>
              <a:t>$50,000.00 and Under</a:t>
            </a:r>
          </a:p>
          <a:p>
            <a:pPr algn="ctr"/>
            <a:endParaRPr lang="en-US" sz="1500">
              <a:latin typeface="Cambria" panose="02040503050406030204" pitchFamily="18" charset="0"/>
              <a:ea typeface="Cambria" panose="02040503050406030204" pitchFamily="18" charset="0"/>
            </a:endParaRPr>
          </a:p>
          <a:p>
            <a:pPr algn="ctr"/>
            <a:r>
              <a:rPr lang="en-US" sz="3000">
                <a:latin typeface="Cambria" panose="02040503050406030204" pitchFamily="18" charset="0"/>
                <a:ea typeface="Cambria" panose="02040503050406030204" pitchFamily="18" charset="0"/>
              </a:rPr>
              <a:t>Agency Standard</a:t>
            </a:r>
          </a:p>
          <a:p>
            <a:pPr algn="ctr"/>
            <a:r>
              <a:rPr lang="en-US" sz="3000">
                <a:latin typeface="Cambria" panose="02040503050406030204" pitchFamily="18" charset="0"/>
                <a:ea typeface="Cambria" panose="02040503050406030204" pitchFamily="18" charset="0"/>
              </a:rPr>
              <a:t>Operating Procedure</a:t>
            </a:r>
          </a:p>
          <a:p>
            <a:pPr algn="ctr"/>
            <a:endParaRPr lang="en-US" sz="1500">
              <a:latin typeface="Cambria" panose="02040503050406030204" pitchFamily="18" charset="0"/>
              <a:ea typeface="Cambria" panose="02040503050406030204" pitchFamily="18" charset="0"/>
            </a:endParaRPr>
          </a:p>
          <a:p>
            <a:pPr algn="ctr"/>
            <a:r>
              <a:rPr lang="en-US" sz="3000">
                <a:latin typeface="Cambria" panose="02040503050406030204" pitchFamily="18" charset="0"/>
                <a:ea typeface="Cambria" panose="02040503050406030204" pitchFamily="18" charset="0"/>
              </a:rPr>
              <a:t>“Adequate and </a:t>
            </a:r>
          </a:p>
          <a:p>
            <a:pPr algn="ctr"/>
            <a:r>
              <a:rPr lang="en-US" sz="3000">
                <a:latin typeface="Cambria" panose="02040503050406030204" pitchFamily="18" charset="0"/>
                <a:ea typeface="Cambria" panose="02040503050406030204" pitchFamily="18" charset="0"/>
              </a:rPr>
              <a:t>Reasonable Competition”</a:t>
            </a:r>
          </a:p>
          <a:p>
            <a:pPr algn="ctr"/>
            <a:endParaRPr lang="en-US" sz="1500">
              <a:latin typeface="Cambria" panose="02040503050406030204" pitchFamily="18" charset="0"/>
              <a:ea typeface="Cambria" panose="02040503050406030204" pitchFamily="18" charset="0"/>
            </a:endParaRPr>
          </a:p>
          <a:p>
            <a:pPr algn="ctr"/>
            <a:r>
              <a:rPr lang="en-US" sz="3000">
                <a:latin typeface="Cambria" panose="02040503050406030204" pitchFamily="18" charset="0"/>
                <a:ea typeface="Cambria" panose="02040503050406030204" pitchFamily="18" charset="0"/>
              </a:rPr>
              <a:t>Keep Records</a:t>
            </a:r>
          </a:p>
        </p:txBody>
      </p:sp>
    </p:spTree>
    <p:extLst>
      <p:ext uri="{BB962C8B-B14F-4D97-AF65-F5344CB8AC3E}">
        <p14:creationId xmlns:p14="http://schemas.microsoft.com/office/powerpoint/2010/main" val="4132543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1755648" y="246888"/>
            <a:ext cx="8613648" cy="6428232"/>
          </a:xfrm>
        </p:spPr>
        <p:txBody>
          <a:bodyPr>
            <a:normAutofit/>
          </a:bodyPr>
          <a:lstStyle/>
          <a:p>
            <a:pPr algn="ctr"/>
            <a:r>
              <a:rPr lang="en-US" sz="6000" cap="small">
                <a:solidFill>
                  <a:schemeClr val="accent3"/>
                </a:solidFill>
                <a:latin typeface="Cambria"/>
                <a:ea typeface="Cambria"/>
              </a:rPr>
              <a:t>What is a Service Contract?</a:t>
            </a:r>
            <a:br>
              <a:rPr lang="en-US" cap="small">
                <a:latin typeface="Cambria" panose="02040503050406030204" pitchFamily="18" charset="0"/>
                <a:ea typeface="Cambria" panose="02040503050406030204" pitchFamily="18" charset="0"/>
              </a:rPr>
            </a:br>
            <a:br>
              <a:rPr lang="en-US" sz="3000">
                <a:latin typeface="Cambria" panose="02040503050406030204" pitchFamily="18" charset="0"/>
                <a:ea typeface="Cambria" panose="02040503050406030204" pitchFamily="18" charset="0"/>
              </a:rPr>
            </a:br>
            <a:r>
              <a:rPr lang="en-US">
                <a:solidFill>
                  <a:schemeClr val="tx1"/>
                </a:solidFill>
                <a:latin typeface="Cambria"/>
                <a:ea typeface="Cambria"/>
              </a:rPr>
              <a:t>A contract in which the Contractor furnishes labor, time, or effort not usually involving the delivery of a specific end product other than that which is incidental to the required performance.</a:t>
            </a:r>
            <a:br>
              <a:rPr lang="en-US" b="1">
                <a:latin typeface="Cambria" panose="02040503050406030204" pitchFamily="18" charset="0"/>
                <a:ea typeface="Cambria" panose="02040503050406030204" pitchFamily="18" charset="0"/>
              </a:rPr>
            </a:br>
            <a:endParaRPr lang="en-US" b="1">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620395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785" y="223520"/>
            <a:ext cx="11450472" cy="6245519"/>
          </a:xfrm>
        </p:spPr>
        <p:txBody>
          <a:bodyPr>
            <a:noAutofit/>
          </a:bodyPr>
          <a:lstStyle/>
          <a:p>
            <a:pPr algn="ctr"/>
            <a:r>
              <a:rPr lang="en-US" sz="7000" cap="small">
                <a:solidFill>
                  <a:schemeClr val="tx1"/>
                </a:solidFill>
                <a:latin typeface="Cambria" panose="02040503050406030204" pitchFamily="18" charset="0"/>
                <a:ea typeface="Cambria" panose="02040503050406030204" pitchFamily="18" charset="0"/>
              </a:rPr>
              <a:t>Sole-Source</a:t>
            </a:r>
            <a:br>
              <a:rPr lang="en-US" sz="7000" cap="small">
                <a:solidFill>
                  <a:schemeClr val="tx1"/>
                </a:solidFill>
                <a:latin typeface="Cambria" panose="02040503050406030204" pitchFamily="18" charset="0"/>
                <a:ea typeface="Cambria" panose="02040503050406030204" pitchFamily="18" charset="0"/>
              </a:rPr>
            </a:br>
            <a:r>
              <a:rPr lang="en-US" sz="7000" cap="small">
                <a:solidFill>
                  <a:schemeClr val="tx1"/>
                </a:solidFill>
                <a:latin typeface="Cambria" panose="02040503050406030204" pitchFamily="18" charset="0"/>
                <a:ea typeface="Cambria" panose="02040503050406030204" pitchFamily="18" charset="0"/>
              </a:rPr>
              <a:t>Procurement</a:t>
            </a:r>
            <a:br>
              <a:rPr lang="en-US" sz="7000" cap="small">
                <a:solidFill>
                  <a:schemeClr val="tx1"/>
                </a:solidFill>
                <a:latin typeface="Cambria" panose="02040503050406030204" pitchFamily="18" charset="0"/>
                <a:ea typeface="Cambria" panose="02040503050406030204" pitchFamily="18" charset="0"/>
              </a:rPr>
            </a:br>
            <a:r>
              <a:rPr lang="en-US" sz="7000" cap="small">
                <a:solidFill>
                  <a:schemeClr val="tx1"/>
                </a:solidFill>
                <a:latin typeface="Cambria" panose="02040503050406030204" pitchFamily="18" charset="0"/>
                <a:ea typeface="Cambria" panose="02040503050406030204" pitchFamily="18" charset="0"/>
              </a:rPr>
              <a:t>R&amp;R Chapter 9</a:t>
            </a:r>
          </a:p>
        </p:txBody>
      </p:sp>
    </p:spTree>
    <p:extLst>
      <p:ext uri="{BB962C8B-B14F-4D97-AF65-F5344CB8AC3E}">
        <p14:creationId xmlns:p14="http://schemas.microsoft.com/office/powerpoint/2010/main" val="2030304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314960" y="226568"/>
            <a:ext cx="11623040" cy="2699512"/>
          </a:xfrm>
        </p:spPr>
        <p:txBody>
          <a:bodyPr>
            <a:normAutofit/>
          </a:bodyPr>
          <a:lstStyle/>
          <a:p>
            <a:pPr algn="ctr"/>
            <a:r>
              <a:rPr lang="en-US" sz="6000" cap="small">
                <a:solidFill>
                  <a:schemeClr val="accent3"/>
                </a:solidFill>
                <a:latin typeface="Cambria" panose="02040503050406030204" pitchFamily="18" charset="0"/>
                <a:ea typeface="Cambria" panose="02040503050406030204" pitchFamily="18" charset="0"/>
              </a:rPr>
              <a:t>Sole-Source Procurement</a:t>
            </a:r>
            <a:br>
              <a:rPr lang="en-US" cap="small">
                <a:solidFill>
                  <a:schemeClr val="accent3"/>
                </a:solidFill>
              </a:rPr>
            </a:br>
            <a:r>
              <a:rPr lang="en-US" sz="2400">
                <a:solidFill>
                  <a:schemeClr val="tx1"/>
                </a:solidFill>
                <a:latin typeface="Cambria" panose="02040503050406030204" pitchFamily="18" charset="0"/>
                <a:ea typeface="Cambria" panose="02040503050406030204" pitchFamily="18" charset="0"/>
              </a:rPr>
              <a:t>Sole source procurement is not permissible unless </a:t>
            </a:r>
            <a:br>
              <a:rPr lang="en-US" sz="2400">
                <a:solidFill>
                  <a:schemeClr val="tx1"/>
                </a:solidFill>
                <a:latin typeface="Cambria" panose="02040503050406030204" pitchFamily="18" charset="0"/>
                <a:ea typeface="Cambria" panose="02040503050406030204" pitchFamily="18" charset="0"/>
              </a:rPr>
            </a:br>
            <a:r>
              <a:rPr lang="en-US" sz="2400">
                <a:solidFill>
                  <a:schemeClr val="tx1"/>
                </a:solidFill>
                <a:latin typeface="Cambria" panose="02040503050406030204" pitchFamily="18" charset="0"/>
                <a:ea typeface="Cambria" panose="02040503050406030204" pitchFamily="18" charset="0"/>
              </a:rPr>
              <a:t>a service is </a:t>
            </a:r>
            <a:r>
              <a:rPr lang="en-US" sz="2400" u="sng">
                <a:solidFill>
                  <a:schemeClr val="tx1"/>
                </a:solidFill>
                <a:latin typeface="Cambria" panose="02040503050406030204" pitchFamily="18" charset="0"/>
                <a:ea typeface="Cambria" panose="02040503050406030204" pitchFamily="18" charset="0"/>
              </a:rPr>
              <a:t>available from only a single vendor.  </a:t>
            </a:r>
            <a:br>
              <a:rPr lang="en-US" sz="2400">
                <a:solidFill>
                  <a:schemeClr val="tx1"/>
                </a:solidFill>
                <a:latin typeface="Cambria" panose="02040503050406030204" pitchFamily="18" charset="0"/>
                <a:ea typeface="Cambria" panose="02040503050406030204" pitchFamily="18" charset="0"/>
              </a:rPr>
            </a:br>
            <a:r>
              <a:rPr lang="en-US" sz="2000" i="1">
                <a:solidFill>
                  <a:schemeClr val="accent2"/>
                </a:solidFill>
                <a:latin typeface="Cambria" panose="02040503050406030204" pitchFamily="18" charset="0"/>
                <a:ea typeface="Cambria" panose="02040503050406030204" pitchFamily="18" charset="0"/>
              </a:rPr>
              <a:t>Only getting one response on a prior solicitation does not make the provider a sole source!</a:t>
            </a:r>
            <a:br>
              <a:rPr lang="en-US" sz="2400" i="1">
                <a:solidFill>
                  <a:srgbClr val="FF0000"/>
                </a:solidFill>
                <a:latin typeface="Cambria" panose="02040503050406030204" pitchFamily="18" charset="0"/>
                <a:ea typeface="Cambria" panose="02040503050406030204" pitchFamily="18" charset="0"/>
              </a:rPr>
            </a:br>
            <a:br>
              <a:rPr lang="en-US" sz="1000" i="1">
                <a:solidFill>
                  <a:srgbClr val="FF0000"/>
                </a:solidFill>
                <a:latin typeface="Cambria" panose="02040503050406030204" pitchFamily="18" charset="0"/>
                <a:ea typeface="Cambria" panose="02040503050406030204" pitchFamily="18" charset="0"/>
              </a:rPr>
            </a:br>
            <a:r>
              <a:rPr lang="en-US" sz="2400">
                <a:solidFill>
                  <a:schemeClr val="tx1"/>
                </a:solidFill>
                <a:latin typeface="Cambria" panose="02040503050406030204" pitchFamily="18" charset="0"/>
                <a:ea typeface="Cambria" panose="02040503050406030204" pitchFamily="18" charset="0"/>
              </a:rPr>
              <a:t>The Agency Head must make a written determination </a:t>
            </a:r>
            <a:br>
              <a:rPr lang="en-US" sz="2400">
                <a:solidFill>
                  <a:schemeClr val="tx1"/>
                </a:solidFill>
                <a:latin typeface="Cambria" panose="02040503050406030204" pitchFamily="18" charset="0"/>
                <a:ea typeface="Cambria" panose="02040503050406030204" pitchFamily="18" charset="0"/>
              </a:rPr>
            </a:br>
            <a:r>
              <a:rPr lang="en-US" sz="2400">
                <a:solidFill>
                  <a:schemeClr val="tx1"/>
                </a:solidFill>
                <a:latin typeface="Cambria" panose="02040503050406030204" pitchFamily="18" charset="0"/>
                <a:ea typeface="Cambria" panose="02040503050406030204" pitchFamily="18" charset="0"/>
              </a:rPr>
              <a:t>as to whether a procurement shall be made as a sole source.</a:t>
            </a:r>
            <a:endParaRPr lang="en-US" sz="2400" b="1">
              <a:solidFill>
                <a:schemeClr val="accent3"/>
              </a:solidFill>
            </a:endParaRPr>
          </a:p>
        </p:txBody>
      </p:sp>
      <p:pic>
        <p:nvPicPr>
          <p:cNvPr id="4" name="Picture 3">
            <a:extLst>
              <a:ext uri="{FF2B5EF4-FFF2-40B4-BE49-F238E27FC236}">
                <a16:creationId xmlns:a16="http://schemas.microsoft.com/office/drawing/2014/main" id="{D485E5C1-0396-4403-AFC3-570C3FB5779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12019" y="3460328"/>
            <a:ext cx="4739102" cy="2346791"/>
          </a:xfrm>
          <a:prstGeom prst="rect">
            <a:avLst/>
          </a:prstGeom>
          <a:ln w="12700">
            <a:solidFill>
              <a:schemeClr val="tx1"/>
            </a:solidFill>
          </a:ln>
        </p:spPr>
      </p:pic>
      <p:pic>
        <p:nvPicPr>
          <p:cNvPr id="8" name="Picture 7">
            <a:extLst>
              <a:ext uri="{FF2B5EF4-FFF2-40B4-BE49-F238E27FC236}">
                <a16:creationId xmlns:a16="http://schemas.microsoft.com/office/drawing/2014/main" id="{FC1F4EF0-2812-47DE-BC6A-8DAABE25480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323224" y="3000716"/>
            <a:ext cx="4328204" cy="1822158"/>
          </a:xfrm>
          <a:prstGeom prst="rect">
            <a:avLst/>
          </a:prstGeom>
          <a:ln w="12700">
            <a:solidFill>
              <a:schemeClr val="tx1"/>
            </a:solidFill>
          </a:ln>
        </p:spPr>
      </p:pic>
      <p:pic>
        <p:nvPicPr>
          <p:cNvPr id="10" name="Picture 9">
            <a:extLst>
              <a:ext uri="{FF2B5EF4-FFF2-40B4-BE49-F238E27FC236}">
                <a16:creationId xmlns:a16="http://schemas.microsoft.com/office/drawing/2014/main" id="{F8A48828-8E59-4652-B3A3-5C08E368AFA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87325" y="4296287"/>
            <a:ext cx="3971097" cy="2030622"/>
          </a:xfrm>
          <a:prstGeom prst="rect">
            <a:avLst/>
          </a:prstGeom>
          <a:ln w="12700">
            <a:solidFill>
              <a:schemeClr val="tx1"/>
            </a:solidFill>
          </a:ln>
        </p:spPr>
      </p:pic>
      <p:pic>
        <p:nvPicPr>
          <p:cNvPr id="14" name="Picture 13">
            <a:extLst>
              <a:ext uri="{FF2B5EF4-FFF2-40B4-BE49-F238E27FC236}">
                <a16:creationId xmlns:a16="http://schemas.microsoft.com/office/drawing/2014/main" id="{1E309ED2-2EF1-45E5-B3BE-1CA325C5C69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rot="1794744">
            <a:off x="9294087" y="3588595"/>
            <a:ext cx="1864738" cy="2468557"/>
          </a:xfrm>
          <a:prstGeom prst="rect">
            <a:avLst/>
          </a:prstGeom>
          <a:ln w="12700">
            <a:solidFill>
              <a:schemeClr val="tx1"/>
            </a:solidFill>
          </a:ln>
        </p:spPr>
      </p:pic>
      <p:pic>
        <p:nvPicPr>
          <p:cNvPr id="12" name="Picture 11">
            <a:extLst>
              <a:ext uri="{FF2B5EF4-FFF2-40B4-BE49-F238E27FC236}">
                <a16:creationId xmlns:a16="http://schemas.microsoft.com/office/drawing/2014/main" id="{634DCAF6-4179-4A42-AA7B-B25CE6F4DF05}"/>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rot="1038741">
            <a:off x="7328384" y="3057215"/>
            <a:ext cx="2074740" cy="2701139"/>
          </a:xfrm>
          <a:prstGeom prst="rect">
            <a:avLst/>
          </a:prstGeom>
          <a:ln w="12700">
            <a:solidFill>
              <a:schemeClr val="tx1"/>
            </a:solidFill>
          </a:ln>
        </p:spPr>
      </p:pic>
      <p:sp>
        <p:nvSpPr>
          <p:cNvPr id="3" name="Arrow: Right 2">
            <a:extLst>
              <a:ext uri="{FF2B5EF4-FFF2-40B4-BE49-F238E27FC236}">
                <a16:creationId xmlns:a16="http://schemas.microsoft.com/office/drawing/2014/main" id="{BA31CBBD-BCDE-B1C2-B02D-803D211B83C2}"/>
              </a:ext>
            </a:extLst>
          </p:cNvPr>
          <p:cNvSpPr/>
          <p:nvPr/>
        </p:nvSpPr>
        <p:spPr>
          <a:xfrm>
            <a:off x="3541322" y="5089998"/>
            <a:ext cx="420564" cy="233335"/>
          </a:xfrm>
          <a:prstGeom prst="rightArrow">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EA25D07D-0D89-26E1-B8EE-A69D806B93F7}"/>
              </a:ext>
            </a:extLst>
          </p:cNvPr>
          <p:cNvSpPr/>
          <p:nvPr/>
        </p:nvSpPr>
        <p:spPr>
          <a:xfrm>
            <a:off x="5781964" y="3538318"/>
            <a:ext cx="432923" cy="220367"/>
          </a:xfrm>
          <a:prstGeom prst="rightArrow">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DDC80188-1455-5FD6-D72F-CE1413754560}"/>
              </a:ext>
            </a:extLst>
          </p:cNvPr>
          <p:cNvSpPr/>
          <p:nvPr/>
        </p:nvSpPr>
        <p:spPr>
          <a:xfrm>
            <a:off x="5645849" y="4942310"/>
            <a:ext cx="413206" cy="223892"/>
          </a:xfrm>
          <a:prstGeom prst="rightArrow">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8098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240632" y="530352"/>
            <a:ext cx="11706726" cy="978408"/>
          </a:xfrm>
        </p:spPr>
        <p:txBody>
          <a:bodyPr>
            <a:normAutofit/>
          </a:bodyPr>
          <a:lstStyle/>
          <a:p>
            <a:pPr algn="ctr"/>
            <a:r>
              <a:rPr lang="en-US" sz="5500" cap="small">
                <a:solidFill>
                  <a:schemeClr val="accent3"/>
                </a:solidFill>
                <a:latin typeface="Cambria" panose="02040503050406030204" pitchFamily="18" charset="0"/>
                <a:ea typeface="Cambria" panose="02040503050406030204" pitchFamily="18" charset="0"/>
              </a:rPr>
              <a:t>Two Types of Sole Source</a:t>
            </a:r>
            <a:endParaRPr lang="en-US" sz="5500" b="1">
              <a:solidFill>
                <a:schemeClr val="accent3"/>
              </a:solidFill>
            </a:endParaRPr>
          </a:p>
        </p:txBody>
      </p:sp>
      <p:sp>
        <p:nvSpPr>
          <p:cNvPr id="3" name="TextBox 2">
            <a:extLst>
              <a:ext uri="{FF2B5EF4-FFF2-40B4-BE49-F238E27FC236}">
                <a16:creationId xmlns:a16="http://schemas.microsoft.com/office/drawing/2014/main" id="{E1FD064C-5F68-4CA5-98BA-401272B0B4F9}"/>
              </a:ext>
            </a:extLst>
          </p:cNvPr>
          <p:cNvSpPr txBox="1"/>
          <p:nvPr/>
        </p:nvSpPr>
        <p:spPr>
          <a:xfrm>
            <a:off x="853440" y="1398003"/>
            <a:ext cx="10942320" cy="1246495"/>
          </a:xfrm>
          <a:prstGeom prst="rect">
            <a:avLst/>
          </a:prstGeom>
          <a:noFill/>
        </p:spPr>
        <p:txBody>
          <a:bodyPr wrap="square" rtlCol="0">
            <a:spAutoFit/>
          </a:bodyPr>
          <a:lstStyle/>
          <a:p>
            <a:r>
              <a:rPr lang="en-US" sz="2500">
                <a:latin typeface="Cambria" panose="02040503050406030204" pitchFamily="18" charset="0"/>
                <a:ea typeface="Cambria" panose="02040503050406030204" pitchFamily="18" charset="0"/>
              </a:rPr>
              <a:t>1.  </a:t>
            </a:r>
            <a:r>
              <a:rPr lang="en-US" sz="2500">
                <a:solidFill>
                  <a:srgbClr val="F03F2B"/>
                </a:solidFill>
                <a:latin typeface="Cambria" panose="02040503050406030204" pitchFamily="18" charset="0"/>
                <a:ea typeface="Cambria" panose="02040503050406030204" pitchFamily="18" charset="0"/>
              </a:rPr>
              <a:t>Court Order</a:t>
            </a:r>
            <a:r>
              <a:rPr lang="en-US" sz="2500">
                <a:latin typeface="Cambria" panose="02040503050406030204" pitchFamily="18" charset="0"/>
                <a:ea typeface="Cambria" panose="02040503050406030204" pitchFamily="18" charset="0"/>
              </a:rPr>
              <a:t> mandating Agency use a particular source or provider</a:t>
            </a:r>
          </a:p>
          <a:p>
            <a:pPr marL="914400" lvl="1" indent="-457200">
              <a:buFont typeface="Arial" panose="020B0604020202020204" pitchFamily="34" charset="0"/>
              <a:buChar char="•"/>
            </a:pPr>
            <a:r>
              <a:rPr lang="en-US" sz="2500">
                <a:latin typeface="Cambria" panose="02040503050406030204" pitchFamily="18" charset="0"/>
                <a:ea typeface="Cambria" panose="02040503050406030204" pitchFamily="18" charset="0"/>
              </a:rPr>
              <a:t>Agency Head determination must include Court Order</a:t>
            </a:r>
          </a:p>
          <a:p>
            <a:pPr marL="914400" lvl="1" indent="-457200">
              <a:buFont typeface="Arial" panose="020B0604020202020204" pitchFamily="34" charset="0"/>
              <a:buChar char="•"/>
            </a:pPr>
            <a:r>
              <a:rPr lang="en-US" sz="2500">
                <a:latin typeface="Cambria" panose="02040503050406030204" pitchFamily="18" charset="0"/>
                <a:ea typeface="Cambria" panose="02040503050406030204" pitchFamily="18" charset="0"/>
              </a:rPr>
              <a:t>Publication is not required</a:t>
            </a:r>
          </a:p>
        </p:txBody>
      </p:sp>
      <p:sp>
        <p:nvSpPr>
          <p:cNvPr id="4" name="TextBox 3">
            <a:extLst>
              <a:ext uri="{FF2B5EF4-FFF2-40B4-BE49-F238E27FC236}">
                <a16:creationId xmlns:a16="http://schemas.microsoft.com/office/drawing/2014/main" id="{4471A97C-E099-43D6-86BD-FA0AE97CEB9D}"/>
              </a:ext>
            </a:extLst>
          </p:cNvPr>
          <p:cNvSpPr txBox="1"/>
          <p:nvPr/>
        </p:nvSpPr>
        <p:spPr>
          <a:xfrm>
            <a:off x="853440" y="2772829"/>
            <a:ext cx="10942320" cy="3554819"/>
          </a:xfrm>
          <a:prstGeom prst="rect">
            <a:avLst/>
          </a:prstGeom>
          <a:noFill/>
        </p:spPr>
        <p:txBody>
          <a:bodyPr wrap="square" rtlCol="0">
            <a:spAutoFit/>
          </a:bodyPr>
          <a:lstStyle/>
          <a:p>
            <a:r>
              <a:rPr lang="en-US" sz="2500">
                <a:latin typeface="Cambria" panose="02040503050406030204" pitchFamily="18" charset="0"/>
                <a:ea typeface="Cambria" panose="02040503050406030204" pitchFamily="18" charset="0"/>
              </a:rPr>
              <a:t>2.  Service only available from a </a:t>
            </a:r>
            <a:r>
              <a:rPr lang="en-US" sz="2500">
                <a:solidFill>
                  <a:srgbClr val="F03F2B"/>
                </a:solidFill>
                <a:latin typeface="Cambria" panose="02040503050406030204" pitchFamily="18" charset="0"/>
                <a:ea typeface="Cambria" panose="02040503050406030204" pitchFamily="18" charset="0"/>
              </a:rPr>
              <a:t>single provider</a:t>
            </a:r>
          </a:p>
          <a:p>
            <a:pPr marL="914400" lvl="1" indent="-457200">
              <a:buFont typeface="Arial" panose="020B0604020202020204" pitchFamily="34" charset="0"/>
              <a:buChar char="•"/>
            </a:pPr>
            <a:r>
              <a:rPr lang="en-US" sz="2500">
                <a:latin typeface="Cambria" panose="02040503050406030204" pitchFamily="18" charset="0"/>
                <a:ea typeface="Cambria" panose="02040503050406030204" pitchFamily="18" charset="0"/>
              </a:rPr>
              <a:t>Publication:</a:t>
            </a:r>
          </a:p>
          <a:p>
            <a:pPr marL="1371600" lvl="2" indent="-457200">
              <a:buFont typeface="Arial" panose="020B0604020202020204" pitchFamily="34" charset="0"/>
              <a:buChar char="•"/>
            </a:pPr>
            <a:r>
              <a:rPr lang="en-US" sz="2500">
                <a:latin typeface="Cambria" panose="02040503050406030204" pitchFamily="18" charset="0"/>
                <a:ea typeface="Cambria" panose="02040503050406030204" pitchFamily="18" charset="0"/>
              </a:rPr>
              <a:t>Procurement Portal and Agency Website for 21 calendar days</a:t>
            </a:r>
          </a:p>
          <a:p>
            <a:pPr marL="1371600" lvl="2" indent="-457200">
              <a:buFont typeface="Arial" panose="020B0604020202020204" pitchFamily="34" charset="0"/>
              <a:buChar char="•"/>
            </a:pPr>
            <a:r>
              <a:rPr lang="en-US" sz="2500">
                <a:latin typeface="Cambria" panose="02040503050406030204" pitchFamily="18" charset="0"/>
                <a:ea typeface="Cambria" panose="02040503050406030204" pitchFamily="18" charset="0"/>
              </a:rPr>
              <a:t>Contents:		Contract Ts &amp; Cs</a:t>
            </a:r>
          </a:p>
          <a:p>
            <a:pPr lvl="5"/>
            <a:r>
              <a:rPr lang="en-US" sz="2500">
                <a:latin typeface="Cambria" panose="02040503050406030204" pitchFamily="18" charset="0"/>
                <a:ea typeface="Cambria" panose="02040503050406030204" pitchFamily="18" charset="0"/>
              </a:rPr>
              <a:t>		Agency Head Determination</a:t>
            </a:r>
          </a:p>
          <a:p>
            <a:pPr lvl="3"/>
            <a:r>
              <a:rPr lang="en-US" sz="2500">
                <a:latin typeface="Cambria" panose="02040503050406030204" pitchFamily="18" charset="0"/>
                <a:ea typeface="Cambria" panose="02040503050406030204" pitchFamily="18" charset="0"/>
              </a:rPr>
              <a:t>			Instructions for Filing Objection</a:t>
            </a:r>
          </a:p>
          <a:p>
            <a:pPr marL="914400" lvl="1" indent="-457200">
              <a:buFont typeface="Arial" panose="020B0604020202020204" pitchFamily="34" charset="0"/>
              <a:buChar char="•"/>
            </a:pPr>
            <a:r>
              <a:rPr lang="en-US" sz="2500">
                <a:latin typeface="Cambria" panose="02040503050406030204" pitchFamily="18" charset="0"/>
                <a:ea typeface="Cambria" panose="02040503050406030204" pitchFamily="18" charset="0"/>
              </a:rPr>
              <a:t>Vendors have 21 calendar days minimum to file Objection</a:t>
            </a:r>
          </a:p>
          <a:p>
            <a:pPr marL="914400" lvl="1" indent="-457200">
              <a:buFont typeface="Arial" panose="020B0604020202020204" pitchFamily="34" charset="0"/>
              <a:buChar char="•"/>
            </a:pPr>
            <a:r>
              <a:rPr lang="en-US" sz="2500">
                <a:latin typeface="Cambria" panose="02040503050406030204" pitchFamily="18" charset="0"/>
                <a:ea typeface="Cambria" panose="02040503050406030204" pitchFamily="18" charset="0"/>
              </a:rPr>
              <a:t>Must be approved by PPRB if greater than $75,000.</a:t>
            </a:r>
          </a:p>
          <a:p>
            <a:pPr lvl="1"/>
            <a:endParaRPr lang="en-US" sz="250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2714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785" y="0"/>
            <a:ext cx="11450472" cy="6469039"/>
          </a:xfrm>
        </p:spPr>
        <p:txBody>
          <a:bodyPr>
            <a:noAutofit/>
          </a:bodyPr>
          <a:lstStyle/>
          <a:p>
            <a:pPr algn="ctr"/>
            <a:r>
              <a:rPr lang="en-US" sz="7000" cap="small">
                <a:solidFill>
                  <a:schemeClr val="tx1"/>
                </a:solidFill>
                <a:latin typeface="Cambria" panose="02040503050406030204" pitchFamily="18" charset="0"/>
                <a:ea typeface="Cambria" panose="02040503050406030204" pitchFamily="18" charset="0"/>
              </a:rPr>
              <a:t>Emergency and Exigent Circumstances</a:t>
            </a:r>
            <a:br>
              <a:rPr lang="en-US" sz="7000" cap="small">
                <a:solidFill>
                  <a:schemeClr val="tx1"/>
                </a:solidFill>
                <a:latin typeface="Cambria" panose="02040503050406030204" pitchFamily="18" charset="0"/>
                <a:ea typeface="Cambria" panose="02040503050406030204" pitchFamily="18" charset="0"/>
              </a:rPr>
            </a:br>
            <a:r>
              <a:rPr lang="en-US" sz="7000" cap="small">
                <a:solidFill>
                  <a:schemeClr val="tx1"/>
                </a:solidFill>
                <a:latin typeface="Cambria" panose="02040503050406030204" pitchFamily="18" charset="0"/>
                <a:ea typeface="Cambria" panose="02040503050406030204" pitchFamily="18" charset="0"/>
              </a:rPr>
              <a:t>Procurement</a:t>
            </a:r>
            <a:br>
              <a:rPr lang="en-US" sz="7000" cap="small">
                <a:solidFill>
                  <a:schemeClr val="tx1"/>
                </a:solidFill>
                <a:latin typeface="Cambria" panose="02040503050406030204" pitchFamily="18" charset="0"/>
                <a:ea typeface="Cambria" panose="02040503050406030204" pitchFamily="18" charset="0"/>
              </a:rPr>
            </a:br>
            <a:r>
              <a:rPr lang="en-US" sz="7000" cap="small">
                <a:solidFill>
                  <a:schemeClr val="tx1"/>
                </a:solidFill>
                <a:latin typeface="Cambria" panose="02040503050406030204" pitchFamily="18" charset="0"/>
                <a:ea typeface="Cambria" panose="02040503050406030204" pitchFamily="18" charset="0"/>
              </a:rPr>
              <a:t>R&amp;R Chapter 10</a:t>
            </a:r>
          </a:p>
        </p:txBody>
      </p:sp>
    </p:spTree>
    <p:extLst>
      <p:ext uri="{BB962C8B-B14F-4D97-AF65-F5344CB8AC3E}">
        <p14:creationId xmlns:p14="http://schemas.microsoft.com/office/powerpoint/2010/main" val="13211362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304800" y="2821859"/>
            <a:ext cx="4178711" cy="3618272"/>
          </a:xfrm>
        </p:spPr>
        <p:txBody>
          <a:bodyPr>
            <a:normAutofit/>
          </a:bodyPr>
          <a:lstStyle/>
          <a:p>
            <a:r>
              <a:rPr lang="en-US" sz="4500" cap="small">
                <a:solidFill>
                  <a:schemeClr val="tx1"/>
                </a:solidFill>
                <a:latin typeface="Cambria" panose="02040503050406030204" pitchFamily="18" charset="0"/>
                <a:ea typeface="Cambria" panose="02040503050406030204" pitchFamily="18" charset="0"/>
              </a:rPr>
              <a:t>Required Elements of Agency Head Determination</a:t>
            </a:r>
            <a:br>
              <a:rPr lang="en-US" sz="2000" cap="small">
                <a:solidFill>
                  <a:schemeClr val="accent3"/>
                </a:solidFill>
                <a:latin typeface="Baskerville Old Face" panose="02020602080505020303" pitchFamily="18" charset="0"/>
              </a:rPr>
            </a:br>
            <a:br>
              <a:rPr lang="en-US" sz="2000">
                <a:solidFill>
                  <a:schemeClr val="accent2"/>
                </a:solidFill>
                <a:latin typeface="Baskerville Old Face" panose="02020602080505020303" pitchFamily="18" charset="0"/>
              </a:rPr>
            </a:br>
            <a:r>
              <a:rPr lang="en-US" sz="2000">
                <a:solidFill>
                  <a:schemeClr val="accent2"/>
                </a:solidFill>
                <a:latin typeface="Baskerville Old Face" panose="02020602080505020303" pitchFamily="18" charset="0"/>
              </a:rPr>
              <a:t>R&amp;R Section 10.1</a:t>
            </a:r>
            <a:endParaRPr lang="en-US" sz="3200" b="1">
              <a:solidFill>
                <a:schemeClr val="tx1"/>
              </a:solidFill>
              <a:latin typeface="Cambria" panose="02040503050406030204" pitchFamily="18" charset="0"/>
              <a:ea typeface="Cambria" panose="02040503050406030204" pitchFamily="18" charset="0"/>
            </a:endParaRPr>
          </a:p>
        </p:txBody>
      </p:sp>
      <p:sp>
        <p:nvSpPr>
          <p:cNvPr id="9" name="Bent-Up Arrow 8"/>
          <p:cNvSpPr/>
          <p:nvPr/>
        </p:nvSpPr>
        <p:spPr>
          <a:xfrm rot="5400000">
            <a:off x="1575374" y="1537929"/>
            <a:ext cx="872067" cy="992817"/>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0" name="Freeform 9"/>
          <p:cNvSpPr/>
          <p:nvPr/>
        </p:nvSpPr>
        <p:spPr>
          <a:xfrm>
            <a:off x="1344335" y="571231"/>
            <a:ext cx="1468048" cy="1027586"/>
          </a:xfrm>
          <a:custGeom>
            <a:avLst/>
            <a:gdLst>
              <a:gd name="connsiteX0" fmla="*/ 0 w 1468048"/>
              <a:gd name="connsiteY0" fmla="*/ 171299 h 1027586"/>
              <a:gd name="connsiteX1" fmla="*/ 171299 w 1468048"/>
              <a:gd name="connsiteY1" fmla="*/ 0 h 1027586"/>
              <a:gd name="connsiteX2" fmla="*/ 1296749 w 1468048"/>
              <a:gd name="connsiteY2" fmla="*/ 0 h 1027586"/>
              <a:gd name="connsiteX3" fmla="*/ 1468048 w 1468048"/>
              <a:gd name="connsiteY3" fmla="*/ 171299 h 1027586"/>
              <a:gd name="connsiteX4" fmla="*/ 1468048 w 1468048"/>
              <a:gd name="connsiteY4" fmla="*/ 856287 h 1027586"/>
              <a:gd name="connsiteX5" fmla="*/ 1296749 w 1468048"/>
              <a:gd name="connsiteY5" fmla="*/ 1027586 h 1027586"/>
              <a:gd name="connsiteX6" fmla="*/ 171299 w 1468048"/>
              <a:gd name="connsiteY6" fmla="*/ 1027586 h 1027586"/>
              <a:gd name="connsiteX7" fmla="*/ 0 w 1468048"/>
              <a:gd name="connsiteY7" fmla="*/ 856287 h 1027586"/>
              <a:gd name="connsiteX8" fmla="*/ 0 w 1468048"/>
              <a:gd name="connsiteY8" fmla="*/ 171299 h 1027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048" h="1027586">
                <a:moveTo>
                  <a:pt x="0" y="171299"/>
                </a:moveTo>
                <a:cubicBezTo>
                  <a:pt x="0" y="76693"/>
                  <a:pt x="76693" y="0"/>
                  <a:pt x="171299" y="0"/>
                </a:cubicBezTo>
                <a:lnTo>
                  <a:pt x="1296749" y="0"/>
                </a:lnTo>
                <a:cubicBezTo>
                  <a:pt x="1391355" y="0"/>
                  <a:pt x="1468048" y="76693"/>
                  <a:pt x="1468048" y="171299"/>
                </a:cubicBezTo>
                <a:lnTo>
                  <a:pt x="1468048" y="856287"/>
                </a:lnTo>
                <a:cubicBezTo>
                  <a:pt x="1468048" y="950893"/>
                  <a:pt x="1391355" y="1027586"/>
                  <a:pt x="1296749" y="1027586"/>
                </a:cubicBezTo>
                <a:lnTo>
                  <a:pt x="171299" y="1027586"/>
                </a:lnTo>
                <a:cubicBezTo>
                  <a:pt x="76693" y="1027586"/>
                  <a:pt x="0" y="950893"/>
                  <a:pt x="0" y="856287"/>
                </a:cubicBezTo>
                <a:lnTo>
                  <a:pt x="0" y="171299"/>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03512" tIns="103512" rIns="103512" bIns="103512" numCol="1" spcCol="1270" anchor="ctr" anchorCtr="0">
            <a:noAutofit/>
          </a:bodyPr>
          <a:lstStyle/>
          <a:p>
            <a:pPr lvl="0" algn="ctr" defTabSz="622300">
              <a:lnSpc>
                <a:spcPct val="90000"/>
              </a:lnSpc>
              <a:spcBef>
                <a:spcPct val="0"/>
              </a:spcBef>
              <a:spcAft>
                <a:spcPct val="35000"/>
              </a:spcAft>
            </a:pPr>
            <a:r>
              <a:rPr lang="en-US" sz="1400" kern="1200">
                <a:solidFill>
                  <a:schemeClr val="tx1"/>
                </a:solidFill>
                <a:latin typeface="Cambria" panose="02040503050406030204" pitchFamily="18" charset="0"/>
                <a:ea typeface="Cambria" panose="02040503050406030204" pitchFamily="18" charset="0"/>
              </a:rPr>
              <a:t>Detailed Circumstances of Emergency</a:t>
            </a:r>
          </a:p>
        </p:txBody>
      </p:sp>
      <p:sp>
        <p:nvSpPr>
          <p:cNvPr id="11" name="Rectangle 10"/>
          <p:cNvSpPr/>
          <p:nvPr/>
        </p:nvSpPr>
        <p:spPr>
          <a:xfrm>
            <a:off x="2783199" y="704573"/>
            <a:ext cx="1067718" cy="83054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2" name="Bent-Up Arrow 11"/>
          <p:cNvSpPr/>
          <p:nvPr/>
        </p:nvSpPr>
        <p:spPr>
          <a:xfrm rot="5400000">
            <a:off x="2792542" y="2692247"/>
            <a:ext cx="872067" cy="992817"/>
          </a:xfrm>
          <a:prstGeom prst="bentUpArrow">
            <a:avLst>
              <a:gd name="adj1" fmla="val 32840"/>
              <a:gd name="adj2" fmla="val 25000"/>
              <a:gd name="adj3" fmla="val 35780"/>
            </a:avLst>
          </a:prstGeom>
          <a:blipFill rotWithShape="0">
            <a:blip r:embed="rId2"/>
            <a:stretch>
              <a:fillRect/>
            </a:stretch>
          </a:blipFill>
        </p:spPr>
        <p:style>
          <a:lnRef idx="2">
            <a:schemeClr val="lt1">
              <a:hueOff val="0"/>
              <a:satOff val="0"/>
              <a:lumOff val="0"/>
              <a:alphaOff val="0"/>
            </a:schemeClr>
          </a:lnRef>
          <a:fillRef idx="1">
            <a:scrgbClr r="0" g="0" b="0"/>
          </a:fillRef>
          <a:effectRef idx="0">
            <a:schemeClr val="accent1">
              <a:tint val="50000"/>
              <a:hueOff val="-2111746"/>
              <a:satOff val="20543"/>
              <a:lumOff val="5420"/>
              <a:alphaOff val="0"/>
            </a:schemeClr>
          </a:effectRef>
          <a:fontRef idx="minor">
            <a:schemeClr val="lt1">
              <a:hueOff val="0"/>
              <a:satOff val="0"/>
              <a:lumOff val="0"/>
              <a:alphaOff val="0"/>
            </a:schemeClr>
          </a:fontRef>
        </p:style>
        <p:txBody>
          <a:bodyPr/>
          <a:lstStyle/>
          <a:p>
            <a:endParaRPr lang="en-US"/>
          </a:p>
        </p:txBody>
      </p:sp>
      <p:sp>
        <p:nvSpPr>
          <p:cNvPr id="13" name="Freeform 12"/>
          <p:cNvSpPr/>
          <p:nvPr/>
        </p:nvSpPr>
        <p:spPr>
          <a:xfrm>
            <a:off x="2561503" y="1725549"/>
            <a:ext cx="1468048" cy="1027586"/>
          </a:xfrm>
          <a:custGeom>
            <a:avLst/>
            <a:gdLst>
              <a:gd name="connsiteX0" fmla="*/ 0 w 1468048"/>
              <a:gd name="connsiteY0" fmla="*/ 171299 h 1027586"/>
              <a:gd name="connsiteX1" fmla="*/ 171299 w 1468048"/>
              <a:gd name="connsiteY1" fmla="*/ 0 h 1027586"/>
              <a:gd name="connsiteX2" fmla="*/ 1296749 w 1468048"/>
              <a:gd name="connsiteY2" fmla="*/ 0 h 1027586"/>
              <a:gd name="connsiteX3" fmla="*/ 1468048 w 1468048"/>
              <a:gd name="connsiteY3" fmla="*/ 171299 h 1027586"/>
              <a:gd name="connsiteX4" fmla="*/ 1468048 w 1468048"/>
              <a:gd name="connsiteY4" fmla="*/ 856287 h 1027586"/>
              <a:gd name="connsiteX5" fmla="*/ 1296749 w 1468048"/>
              <a:gd name="connsiteY5" fmla="*/ 1027586 h 1027586"/>
              <a:gd name="connsiteX6" fmla="*/ 171299 w 1468048"/>
              <a:gd name="connsiteY6" fmla="*/ 1027586 h 1027586"/>
              <a:gd name="connsiteX7" fmla="*/ 0 w 1468048"/>
              <a:gd name="connsiteY7" fmla="*/ 856287 h 1027586"/>
              <a:gd name="connsiteX8" fmla="*/ 0 w 1468048"/>
              <a:gd name="connsiteY8" fmla="*/ 171299 h 1027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048" h="1027586">
                <a:moveTo>
                  <a:pt x="0" y="171299"/>
                </a:moveTo>
                <a:cubicBezTo>
                  <a:pt x="0" y="76693"/>
                  <a:pt x="76693" y="0"/>
                  <a:pt x="171299" y="0"/>
                </a:cubicBezTo>
                <a:lnTo>
                  <a:pt x="1296749" y="0"/>
                </a:lnTo>
                <a:cubicBezTo>
                  <a:pt x="1391355" y="0"/>
                  <a:pt x="1468048" y="76693"/>
                  <a:pt x="1468048" y="171299"/>
                </a:cubicBezTo>
                <a:lnTo>
                  <a:pt x="1468048" y="856287"/>
                </a:lnTo>
                <a:cubicBezTo>
                  <a:pt x="1468048" y="950893"/>
                  <a:pt x="1391355" y="1027586"/>
                  <a:pt x="1296749" y="1027586"/>
                </a:cubicBezTo>
                <a:lnTo>
                  <a:pt x="171299" y="1027586"/>
                </a:lnTo>
                <a:cubicBezTo>
                  <a:pt x="76693" y="1027586"/>
                  <a:pt x="0" y="950893"/>
                  <a:pt x="0" y="856287"/>
                </a:cubicBezTo>
                <a:lnTo>
                  <a:pt x="0" y="171299"/>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03512" tIns="103512" rIns="103512" bIns="103512" numCol="1" spcCol="1270" anchor="ctr" anchorCtr="0">
            <a:noAutofit/>
          </a:bodyPr>
          <a:lstStyle/>
          <a:p>
            <a:pPr lvl="0" algn="ctr" defTabSz="622300">
              <a:lnSpc>
                <a:spcPct val="90000"/>
              </a:lnSpc>
              <a:spcBef>
                <a:spcPct val="0"/>
              </a:spcBef>
              <a:spcAft>
                <a:spcPct val="35000"/>
              </a:spcAft>
            </a:pPr>
            <a:r>
              <a:rPr lang="en-US" sz="1400" kern="1200">
                <a:solidFill>
                  <a:schemeClr val="tx1"/>
                </a:solidFill>
                <a:latin typeface="Cambria" panose="02040503050406030204" pitchFamily="18" charset="0"/>
                <a:ea typeface="Cambria" panose="02040503050406030204" pitchFamily="18" charset="0"/>
              </a:rPr>
              <a:t>Events Leading up to Situation</a:t>
            </a:r>
          </a:p>
        </p:txBody>
      </p:sp>
      <p:sp>
        <p:nvSpPr>
          <p:cNvPr id="14" name="Rectangle 13"/>
          <p:cNvSpPr/>
          <p:nvPr/>
        </p:nvSpPr>
        <p:spPr>
          <a:xfrm>
            <a:off x="4000367" y="1858891"/>
            <a:ext cx="1067718" cy="83054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5" name="Bent-Up Arrow 14"/>
          <p:cNvSpPr/>
          <p:nvPr/>
        </p:nvSpPr>
        <p:spPr>
          <a:xfrm rot="5400000">
            <a:off x="4009710" y="3846565"/>
            <a:ext cx="872067" cy="992817"/>
          </a:xfrm>
          <a:prstGeom prst="bentUpArrow">
            <a:avLst>
              <a:gd name="adj1" fmla="val 32840"/>
              <a:gd name="adj2" fmla="val 25000"/>
              <a:gd name="adj3" fmla="val 35780"/>
            </a:avLst>
          </a:prstGeom>
          <a:blipFill rotWithShape="0">
            <a:blip r:embed="rId2"/>
            <a:stretch>
              <a:fillRect/>
            </a:stretch>
          </a:blipFill>
        </p:spPr>
        <p:style>
          <a:lnRef idx="2">
            <a:schemeClr val="lt1">
              <a:hueOff val="0"/>
              <a:satOff val="0"/>
              <a:lumOff val="0"/>
              <a:alphaOff val="0"/>
            </a:schemeClr>
          </a:lnRef>
          <a:fillRef idx="1">
            <a:scrgbClr r="0" g="0" b="0"/>
          </a:fillRef>
          <a:effectRef idx="0">
            <a:schemeClr val="accent1">
              <a:tint val="50000"/>
              <a:hueOff val="-4223491"/>
              <a:satOff val="41085"/>
              <a:lumOff val="10839"/>
              <a:alphaOff val="0"/>
            </a:schemeClr>
          </a:effectRef>
          <a:fontRef idx="minor">
            <a:schemeClr val="lt1">
              <a:hueOff val="0"/>
              <a:satOff val="0"/>
              <a:lumOff val="0"/>
              <a:alphaOff val="0"/>
            </a:schemeClr>
          </a:fontRef>
        </p:style>
        <p:txBody>
          <a:bodyPr/>
          <a:lstStyle/>
          <a:p>
            <a:endParaRPr lang="en-US"/>
          </a:p>
        </p:txBody>
      </p:sp>
      <p:sp>
        <p:nvSpPr>
          <p:cNvPr id="16" name="Freeform 15"/>
          <p:cNvSpPr/>
          <p:nvPr/>
        </p:nvSpPr>
        <p:spPr>
          <a:xfrm>
            <a:off x="3778671" y="2879867"/>
            <a:ext cx="1468048" cy="1027586"/>
          </a:xfrm>
          <a:custGeom>
            <a:avLst/>
            <a:gdLst>
              <a:gd name="connsiteX0" fmla="*/ 0 w 1468048"/>
              <a:gd name="connsiteY0" fmla="*/ 171299 h 1027586"/>
              <a:gd name="connsiteX1" fmla="*/ 171299 w 1468048"/>
              <a:gd name="connsiteY1" fmla="*/ 0 h 1027586"/>
              <a:gd name="connsiteX2" fmla="*/ 1296749 w 1468048"/>
              <a:gd name="connsiteY2" fmla="*/ 0 h 1027586"/>
              <a:gd name="connsiteX3" fmla="*/ 1468048 w 1468048"/>
              <a:gd name="connsiteY3" fmla="*/ 171299 h 1027586"/>
              <a:gd name="connsiteX4" fmla="*/ 1468048 w 1468048"/>
              <a:gd name="connsiteY4" fmla="*/ 856287 h 1027586"/>
              <a:gd name="connsiteX5" fmla="*/ 1296749 w 1468048"/>
              <a:gd name="connsiteY5" fmla="*/ 1027586 h 1027586"/>
              <a:gd name="connsiteX6" fmla="*/ 171299 w 1468048"/>
              <a:gd name="connsiteY6" fmla="*/ 1027586 h 1027586"/>
              <a:gd name="connsiteX7" fmla="*/ 0 w 1468048"/>
              <a:gd name="connsiteY7" fmla="*/ 856287 h 1027586"/>
              <a:gd name="connsiteX8" fmla="*/ 0 w 1468048"/>
              <a:gd name="connsiteY8" fmla="*/ 171299 h 1027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048" h="1027586">
                <a:moveTo>
                  <a:pt x="0" y="171299"/>
                </a:moveTo>
                <a:cubicBezTo>
                  <a:pt x="0" y="76693"/>
                  <a:pt x="76693" y="0"/>
                  <a:pt x="171299" y="0"/>
                </a:cubicBezTo>
                <a:lnTo>
                  <a:pt x="1296749" y="0"/>
                </a:lnTo>
                <a:cubicBezTo>
                  <a:pt x="1391355" y="0"/>
                  <a:pt x="1468048" y="76693"/>
                  <a:pt x="1468048" y="171299"/>
                </a:cubicBezTo>
                <a:lnTo>
                  <a:pt x="1468048" y="856287"/>
                </a:lnTo>
                <a:cubicBezTo>
                  <a:pt x="1468048" y="950893"/>
                  <a:pt x="1391355" y="1027586"/>
                  <a:pt x="1296749" y="1027586"/>
                </a:cubicBezTo>
                <a:lnTo>
                  <a:pt x="171299" y="1027586"/>
                </a:lnTo>
                <a:cubicBezTo>
                  <a:pt x="76693" y="1027586"/>
                  <a:pt x="0" y="950893"/>
                  <a:pt x="0" y="856287"/>
                </a:cubicBezTo>
                <a:lnTo>
                  <a:pt x="0" y="171299"/>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03512" tIns="103512" rIns="103512" bIns="103512" numCol="1" spcCol="1270" anchor="ctr" anchorCtr="0">
            <a:noAutofit/>
          </a:bodyPr>
          <a:lstStyle/>
          <a:p>
            <a:pPr lvl="0" algn="ctr" defTabSz="622300">
              <a:lnSpc>
                <a:spcPct val="90000"/>
              </a:lnSpc>
              <a:spcBef>
                <a:spcPct val="0"/>
              </a:spcBef>
              <a:spcAft>
                <a:spcPct val="35000"/>
              </a:spcAft>
            </a:pPr>
            <a:r>
              <a:rPr lang="en-US" sz="1400" kern="1200">
                <a:solidFill>
                  <a:schemeClr val="tx1"/>
                </a:solidFill>
                <a:latin typeface="Cambria" panose="02040503050406030204" pitchFamily="18" charset="0"/>
                <a:ea typeface="Cambria" panose="02040503050406030204" pitchFamily="18" charset="0"/>
              </a:rPr>
              <a:t>Negative Impact if Competitive Procurement Required</a:t>
            </a:r>
            <a:endParaRPr lang="en-US" sz="1400" kern="1200"/>
          </a:p>
        </p:txBody>
      </p:sp>
      <p:sp>
        <p:nvSpPr>
          <p:cNvPr id="17" name="Rectangle 16"/>
          <p:cNvSpPr/>
          <p:nvPr/>
        </p:nvSpPr>
        <p:spPr>
          <a:xfrm>
            <a:off x="5217535" y="3013210"/>
            <a:ext cx="1067718" cy="83054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8" name="Bent-Up Arrow 17"/>
          <p:cNvSpPr/>
          <p:nvPr/>
        </p:nvSpPr>
        <p:spPr>
          <a:xfrm rot="5400000">
            <a:off x="5226878" y="5000884"/>
            <a:ext cx="872067" cy="992817"/>
          </a:xfrm>
          <a:prstGeom prst="bentUpArrow">
            <a:avLst>
              <a:gd name="adj1" fmla="val 32840"/>
              <a:gd name="adj2" fmla="val 25000"/>
              <a:gd name="adj3" fmla="val 35780"/>
            </a:avLst>
          </a:prstGeom>
          <a:blipFill rotWithShape="0">
            <a:blip r:embed="rId2"/>
            <a:stretch>
              <a:fillRect/>
            </a:stretch>
          </a:blipFill>
        </p:spPr>
        <p:style>
          <a:lnRef idx="2">
            <a:schemeClr val="lt1">
              <a:hueOff val="0"/>
              <a:satOff val="0"/>
              <a:lumOff val="0"/>
              <a:alphaOff val="0"/>
            </a:schemeClr>
          </a:lnRef>
          <a:fillRef idx="1">
            <a:scrgbClr r="0" g="0" b="0"/>
          </a:fillRef>
          <a:effectRef idx="0">
            <a:schemeClr val="accent1">
              <a:tint val="50000"/>
              <a:hueOff val="-6335236"/>
              <a:satOff val="61628"/>
              <a:lumOff val="16259"/>
              <a:alphaOff val="0"/>
            </a:schemeClr>
          </a:effectRef>
          <a:fontRef idx="minor">
            <a:schemeClr val="lt1">
              <a:hueOff val="0"/>
              <a:satOff val="0"/>
              <a:lumOff val="0"/>
              <a:alphaOff val="0"/>
            </a:schemeClr>
          </a:fontRef>
        </p:style>
        <p:txBody>
          <a:bodyPr/>
          <a:lstStyle/>
          <a:p>
            <a:endParaRPr lang="en-US"/>
          </a:p>
        </p:txBody>
      </p:sp>
      <p:sp>
        <p:nvSpPr>
          <p:cNvPr id="19" name="Freeform 18"/>
          <p:cNvSpPr/>
          <p:nvPr/>
        </p:nvSpPr>
        <p:spPr>
          <a:xfrm>
            <a:off x="4995839" y="4034186"/>
            <a:ext cx="1468048" cy="1027586"/>
          </a:xfrm>
          <a:custGeom>
            <a:avLst/>
            <a:gdLst>
              <a:gd name="connsiteX0" fmla="*/ 0 w 1468048"/>
              <a:gd name="connsiteY0" fmla="*/ 171299 h 1027586"/>
              <a:gd name="connsiteX1" fmla="*/ 171299 w 1468048"/>
              <a:gd name="connsiteY1" fmla="*/ 0 h 1027586"/>
              <a:gd name="connsiteX2" fmla="*/ 1296749 w 1468048"/>
              <a:gd name="connsiteY2" fmla="*/ 0 h 1027586"/>
              <a:gd name="connsiteX3" fmla="*/ 1468048 w 1468048"/>
              <a:gd name="connsiteY3" fmla="*/ 171299 h 1027586"/>
              <a:gd name="connsiteX4" fmla="*/ 1468048 w 1468048"/>
              <a:gd name="connsiteY4" fmla="*/ 856287 h 1027586"/>
              <a:gd name="connsiteX5" fmla="*/ 1296749 w 1468048"/>
              <a:gd name="connsiteY5" fmla="*/ 1027586 h 1027586"/>
              <a:gd name="connsiteX6" fmla="*/ 171299 w 1468048"/>
              <a:gd name="connsiteY6" fmla="*/ 1027586 h 1027586"/>
              <a:gd name="connsiteX7" fmla="*/ 0 w 1468048"/>
              <a:gd name="connsiteY7" fmla="*/ 856287 h 1027586"/>
              <a:gd name="connsiteX8" fmla="*/ 0 w 1468048"/>
              <a:gd name="connsiteY8" fmla="*/ 171299 h 1027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048" h="1027586">
                <a:moveTo>
                  <a:pt x="0" y="171299"/>
                </a:moveTo>
                <a:cubicBezTo>
                  <a:pt x="0" y="76693"/>
                  <a:pt x="76693" y="0"/>
                  <a:pt x="171299" y="0"/>
                </a:cubicBezTo>
                <a:lnTo>
                  <a:pt x="1296749" y="0"/>
                </a:lnTo>
                <a:cubicBezTo>
                  <a:pt x="1391355" y="0"/>
                  <a:pt x="1468048" y="76693"/>
                  <a:pt x="1468048" y="171299"/>
                </a:cubicBezTo>
                <a:lnTo>
                  <a:pt x="1468048" y="856287"/>
                </a:lnTo>
                <a:cubicBezTo>
                  <a:pt x="1468048" y="950893"/>
                  <a:pt x="1391355" y="1027586"/>
                  <a:pt x="1296749" y="1027586"/>
                </a:cubicBezTo>
                <a:lnTo>
                  <a:pt x="171299" y="1027586"/>
                </a:lnTo>
                <a:cubicBezTo>
                  <a:pt x="76693" y="1027586"/>
                  <a:pt x="0" y="950893"/>
                  <a:pt x="0" y="856287"/>
                </a:cubicBezTo>
                <a:lnTo>
                  <a:pt x="0" y="171299"/>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03512" tIns="103512" rIns="103512" bIns="103512" numCol="1" spcCol="1270" anchor="ctr" anchorCtr="0">
            <a:noAutofit/>
          </a:bodyPr>
          <a:lstStyle/>
          <a:p>
            <a:pPr lvl="0" algn="ctr" defTabSz="622300">
              <a:lnSpc>
                <a:spcPct val="90000"/>
              </a:lnSpc>
              <a:spcBef>
                <a:spcPct val="0"/>
              </a:spcBef>
              <a:spcAft>
                <a:spcPct val="35000"/>
              </a:spcAft>
            </a:pPr>
            <a:r>
              <a:rPr lang="en-US" sz="1400" kern="1200">
                <a:solidFill>
                  <a:schemeClr val="tx1"/>
                </a:solidFill>
                <a:latin typeface="Cambria" panose="02040503050406030204" pitchFamily="18" charset="0"/>
                <a:ea typeface="Cambria" panose="02040503050406030204" pitchFamily="18" charset="0"/>
              </a:rPr>
              <a:t>Basis for Selection of Particular Contractor</a:t>
            </a:r>
          </a:p>
        </p:txBody>
      </p:sp>
      <p:sp>
        <p:nvSpPr>
          <p:cNvPr id="20" name="Rectangle 19"/>
          <p:cNvSpPr/>
          <p:nvPr/>
        </p:nvSpPr>
        <p:spPr>
          <a:xfrm>
            <a:off x="6434703" y="4167528"/>
            <a:ext cx="1067718" cy="83054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1" name="Freeform 20"/>
          <p:cNvSpPr/>
          <p:nvPr/>
        </p:nvSpPr>
        <p:spPr>
          <a:xfrm>
            <a:off x="6183822" y="5223843"/>
            <a:ext cx="1468048" cy="1027586"/>
          </a:xfrm>
          <a:custGeom>
            <a:avLst/>
            <a:gdLst>
              <a:gd name="connsiteX0" fmla="*/ 0 w 1468048"/>
              <a:gd name="connsiteY0" fmla="*/ 171299 h 1027586"/>
              <a:gd name="connsiteX1" fmla="*/ 171299 w 1468048"/>
              <a:gd name="connsiteY1" fmla="*/ 0 h 1027586"/>
              <a:gd name="connsiteX2" fmla="*/ 1296749 w 1468048"/>
              <a:gd name="connsiteY2" fmla="*/ 0 h 1027586"/>
              <a:gd name="connsiteX3" fmla="*/ 1468048 w 1468048"/>
              <a:gd name="connsiteY3" fmla="*/ 171299 h 1027586"/>
              <a:gd name="connsiteX4" fmla="*/ 1468048 w 1468048"/>
              <a:gd name="connsiteY4" fmla="*/ 856287 h 1027586"/>
              <a:gd name="connsiteX5" fmla="*/ 1296749 w 1468048"/>
              <a:gd name="connsiteY5" fmla="*/ 1027586 h 1027586"/>
              <a:gd name="connsiteX6" fmla="*/ 171299 w 1468048"/>
              <a:gd name="connsiteY6" fmla="*/ 1027586 h 1027586"/>
              <a:gd name="connsiteX7" fmla="*/ 0 w 1468048"/>
              <a:gd name="connsiteY7" fmla="*/ 856287 h 1027586"/>
              <a:gd name="connsiteX8" fmla="*/ 0 w 1468048"/>
              <a:gd name="connsiteY8" fmla="*/ 171299 h 1027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048" h="1027586">
                <a:moveTo>
                  <a:pt x="0" y="171299"/>
                </a:moveTo>
                <a:cubicBezTo>
                  <a:pt x="0" y="76693"/>
                  <a:pt x="76693" y="0"/>
                  <a:pt x="171299" y="0"/>
                </a:cubicBezTo>
                <a:lnTo>
                  <a:pt x="1296749" y="0"/>
                </a:lnTo>
                <a:cubicBezTo>
                  <a:pt x="1391355" y="0"/>
                  <a:pt x="1468048" y="76693"/>
                  <a:pt x="1468048" y="171299"/>
                </a:cubicBezTo>
                <a:lnTo>
                  <a:pt x="1468048" y="856287"/>
                </a:lnTo>
                <a:cubicBezTo>
                  <a:pt x="1468048" y="950893"/>
                  <a:pt x="1391355" y="1027586"/>
                  <a:pt x="1296749" y="1027586"/>
                </a:cubicBezTo>
                <a:lnTo>
                  <a:pt x="171299" y="1027586"/>
                </a:lnTo>
                <a:cubicBezTo>
                  <a:pt x="76693" y="1027586"/>
                  <a:pt x="0" y="950893"/>
                  <a:pt x="0" y="856287"/>
                </a:cubicBezTo>
                <a:lnTo>
                  <a:pt x="0" y="171299"/>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03512" tIns="103512" rIns="103512" bIns="103512" numCol="1" spcCol="1270" anchor="ctr" anchorCtr="0">
            <a:noAutofit/>
          </a:bodyPr>
          <a:lstStyle/>
          <a:p>
            <a:pPr lvl="0" algn="ctr" defTabSz="622300">
              <a:lnSpc>
                <a:spcPct val="90000"/>
              </a:lnSpc>
              <a:spcBef>
                <a:spcPct val="0"/>
              </a:spcBef>
              <a:spcAft>
                <a:spcPct val="35000"/>
              </a:spcAft>
            </a:pPr>
            <a:r>
              <a:rPr lang="en-US" sz="1400" kern="1200">
                <a:solidFill>
                  <a:schemeClr val="tx1"/>
                </a:solidFill>
                <a:latin typeface="Cambria" panose="02040503050406030204" pitchFamily="18" charset="0"/>
                <a:ea typeface="Cambria" panose="02040503050406030204" pitchFamily="18" charset="0"/>
              </a:rPr>
              <a:t>Signed by Agency Head</a:t>
            </a:r>
          </a:p>
        </p:txBody>
      </p:sp>
      <p:sp>
        <p:nvSpPr>
          <p:cNvPr id="4" name="TextBox 3">
            <a:extLst>
              <a:ext uri="{FF2B5EF4-FFF2-40B4-BE49-F238E27FC236}">
                <a16:creationId xmlns:a16="http://schemas.microsoft.com/office/drawing/2014/main" id="{C8EEF8B2-2338-4030-9099-09FF450D0544}"/>
              </a:ext>
            </a:extLst>
          </p:cNvPr>
          <p:cNvSpPr txBox="1"/>
          <p:nvPr/>
        </p:nvSpPr>
        <p:spPr>
          <a:xfrm>
            <a:off x="5437239" y="571226"/>
            <a:ext cx="6217265" cy="1477328"/>
          </a:xfrm>
          <a:prstGeom prst="rect">
            <a:avLst/>
          </a:prstGeom>
          <a:noFill/>
        </p:spPr>
        <p:txBody>
          <a:bodyPr wrap="square" rtlCol="0">
            <a:spAutoFit/>
          </a:bodyPr>
          <a:lstStyle/>
          <a:p>
            <a:pPr algn="ctr"/>
            <a:r>
              <a:rPr lang="en-US" sz="4500" cap="small">
                <a:latin typeface="Cambria" panose="02040503050406030204" pitchFamily="18" charset="0"/>
                <a:ea typeface="Cambria" panose="02040503050406030204" pitchFamily="18" charset="0"/>
              </a:rPr>
              <a:t>Scope of </a:t>
            </a:r>
          </a:p>
          <a:p>
            <a:pPr algn="ctr"/>
            <a:r>
              <a:rPr lang="en-US" sz="4500" cap="small">
                <a:latin typeface="Cambria" panose="02040503050406030204" pitchFamily="18" charset="0"/>
                <a:ea typeface="Cambria" panose="02040503050406030204" pitchFamily="18" charset="0"/>
              </a:rPr>
              <a:t>Emergency Procurement</a:t>
            </a:r>
          </a:p>
        </p:txBody>
      </p:sp>
      <p:sp>
        <p:nvSpPr>
          <p:cNvPr id="5" name="TextBox 4">
            <a:extLst>
              <a:ext uri="{FF2B5EF4-FFF2-40B4-BE49-F238E27FC236}">
                <a16:creationId xmlns:a16="http://schemas.microsoft.com/office/drawing/2014/main" id="{B3D2D5F5-0942-48D2-B531-5F5E331C34CD}"/>
              </a:ext>
            </a:extLst>
          </p:cNvPr>
          <p:cNvSpPr txBox="1"/>
          <p:nvPr/>
        </p:nvSpPr>
        <p:spPr>
          <a:xfrm>
            <a:off x="5525728" y="2032121"/>
            <a:ext cx="6040285" cy="892552"/>
          </a:xfrm>
          <a:prstGeom prst="rect">
            <a:avLst/>
          </a:prstGeom>
          <a:noFill/>
        </p:spPr>
        <p:txBody>
          <a:bodyPr wrap="square" rtlCol="0">
            <a:spAutoFit/>
          </a:bodyPr>
          <a:lstStyle/>
          <a:p>
            <a:pPr marL="1200150" lvl="2" indent="-285750">
              <a:buFont typeface="Wingdings" panose="05000000000000000000" pitchFamily="2" charset="2"/>
              <a:buChar char="ü"/>
            </a:pPr>
            <a:r>
              <a:rPr lang="en-US" sz="2600">
                <a:latin typeface="Cambria" panose="02040503050406030204" pitchFamily="18" charset="0"/>
                <a:ea typeface="Cambria" panose="02040503050406030204" pitchFamily="18" charset="0"/>
              </a:rPr>
              <a:t>Scope of Services Necessary</a:t>
            </a:r>
          </a:p>
          <a:p>
            <a:r>
              <a:rPr lang="en-US" sz="2600">
                <a:latin typeface="Cambria" panose="02040503050406030204" pitchFamily="18" charset="0"/>
                <a:ea typeface="Cambria" panose="02040503050406030204" pitchFamily="18" charset="0"/>
              </a:rPr>
              <a:t>                 to Meet the Emergency</a:t>
            </a:r>
          </a:p>
        </p:txBody>
      </p:sp>
      <p:sp>
        <p:nvSpPr>
          <p:cNvPr id="6" name="TextBox 5">
            <a:extLst>
              <a:ext uri="{FF2B5EF4-FFF2-40B4-BE49-F238E27FC236}">
                <a16:creationId xmlns:a16="http://schemas.microsoft.com/office/drawing/2014/main" id="{A391BFF9-ECD2-4753-9A4A-0B551AE89C03}"/>
              </a:ext>
            </a:extLst>
          </p:cNvPr>
          <p:cNvSpPr txBox="1"/>
          <p:nvPr/>
        </p:nvSpPr>
        <p:spPr>
          <a:xfrm>
            <a:off x="5944013" y="2999411"/>
            <a:ext cx="5626510" cy="892552"/>
          </a:xfrm>
          <a:prstGeom prst="rect">
            <a:avLst/>
          </a:prstGeom>
          <a:noFill/>
        </p:spPr>
        <p:txBody>
          <a:bodyPr wrap="square" rtlCol="0">
            <a:spAutoFit/>
          </a:bodyPr>
          <a:lstStyle/>
          <a:p>
            <a:pPr marL="742950" lvl="1" indent="-285750">
              <a:buFont typeface="Wingdings" panose="05000000000000000000" pitchFamily="2" charset="2"/>
              <a:buChar char="ü"/>
            </a:pPr>
            <a:r>
              <a:rPr lang="en-US" sz="2600">
                <a:latin typeface="Cambria" panose="02040503050406030204" pitchFamily="18" charset="0"/>
                <a:ea typeface="Cambria" panose="02040503050406030204" pitchFamily="18" charset="0"/>
              </a:rPr>
              <a:t>Time Necessary to Meet the </a:t>
            </a:r>
          </a:p>
          <a:p>
            <a:pPr algn="ctr"/>
            <a:r>
              <a:rPr lang="en-US" sz="2600">
                <a:latin typeface="Cambria" panose="02040503050406030204" pitchFamily="18" charset="0"/>
                <a:ea typeface="Cambria" panose="02040503050406030204" pitchFamily="18" charset="0"/>
              </a:rPr>
              <a:t>         Emergency, </a:t>
            </a:r>
            <a:r>
              <a:rPr lang="en-US" sz="2600">
                <a:solidFill>
                  <a:srgbClr val="F03F2B"/>
                </a:solidFill>
                <a:latin typeface="Cambria" panose="02040503050406030204" pitchFamily="18" charset="0"/>
                <a:ea typeface="Cambria" panose="02040503050406030204" pitchFamily="18" charset="0"/>
              </a:rPr>
              <a:t>No More than 1 Year</a:t>
            </a:r>
          </a:p>
        </p:txBody>
      </p:sp>
      <p:sp>
        <p:nvSpPr>
          <p:cNvPr id="7" name="TextBox 6">
            <a:extLst>
              <a:ext uri="{FF2B5EF4-FFF2-40B4-BE49-F238E27FC236}">
                <a16:creationId xmlns:a16="http://schemas.microsoft.com/office/drawing/2014/main" id="{C9665E5D-4C96-4F53-B07B-3CCC44D95432}"/>
              </a:ext>
            </a:extLst>
          </p:cNvPr>
          <p:cNvSpPr txBox="1"/>
          <p:nvPr/>
        </p:nvSpPr>
        <p:spPr>
          <a:xfrm>
            <a:off x="6368845" y="4041440"/>
            <a:ext cx="5518355" cy="892552"/>
          </a:xfrm>
          <a:prstGeom prst="rect">
            <a:avLst/>
          </a:prstGeom>
          <a:noFill/>
        </p:spPr>
        <p:txBody>
          <a:bodyPr wrap="square" rtlCol="0">
            <a:spAutoFit/>
          </a:bodyPr>
          <a:lstStyle/>
          <a:p>
            <a:pPr marL="285750" indent="-285750">
              <a:buFont typeface="Wingdings" panose="05000000000000000000" pitchFamily="2" charset="2"/>
              <a:buChar char="ü"/>
            </a:pPr>
            <a:r>
              <a:rPr lang="en-US" sz="2600">
                <a:latin typeface="Cambria" panose="02040503050406030204" pitchFamily="18" charset="0"/>
                <a:ea typeface="Cambria" panose="02040503050406030204" pitchFamily="18" charset="0"/>
              </a:rPr>
              <a:t>Made with such Competition as is Practical under the Circumstances</a:t>
            </a:r>
          </a:p>
        </p:txBody>
      </p:sp>
    </p:spTree>
    <p:extLst>
      <p:ext uri="{BB962C8B-B14F-4D97-AF65-F5344CB8AC3E}">
        <p14:creationId xmlns:p14="http://schemas.microsoft.com/office/powerpoint/2010/main" val="3966304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6" grpId="0" animBg="1"/>
      <p:bldP spid="19" grpId="0" animBg="1"/>
      <p:bldP spid="21" grpId="0" animBg="1"/>
      <p:bldP spid="5" grpId="0"/>
      <p:bldP spid="6" grpId="0"/>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1755648" y="0"/>
            <a:ext cx="8613648" cy="6675120"/>
          </a:xfrm>
        </p:spPr>
        <p:txBody>
          <a:bodyPr>
            <a:normAutofit/>
          </a:bodyPr>
          <a:lstStyle/>
          <a:p>
            <a:pPr algn="ctr"/>
            <a:r>
              <a:rPr lang="en-US" sz="4500" cap="small">
                <a:solidFill>
                  <a:schemeClr val="accent3"/>
                </a:solidFill>
                <a:latin typeface="Cambria" panose="02040503050406030204" pitchFamily="18" charset="0"/>
                <a:ea typeface="Cambria" panose="02040503050406030204" pitchFamily="18" charset="0"/>
              </a:rPr>
              <a:t>Review and Approval</a:t>
            </a:r>
            <a:br>
              <a:rPr lang="en-US" sz="4500" cap="small">
                <a:solidFill>
                  <a:schemeClr val="accent3"/>
                </a:solidFill>
                <a:latin typeface="Cambria" panose="02040503050406030204" pitchFamily="18" charset="0"/>
                <a:ea typeface="Cambria" panose="02040503050406030204" pitchFamily="18" charset="0"/>
              </a:rPr>
            </a:br>
            <a:br>
              <a:rPr lang="en-US" sz="2000" cap="small">
                <a:solidFill>
                  <a:schemeClr val="accent2"/>
                </a:solidFill>
                <a:latin typeface="Baskerville Old Face" panose="02020602080505020303" pitchFamily="18" charset="0"/>
                <a:ea typeface="Cambria" panose="02040503050406030204" pitchFamily="18" charset="0"/>
              </a:rPr>
            </a:br>
            <a:r>
              <a:rPr lang="en-US" sz="2900" cap="small">
                <a:solidFill>
                  <a:schemeClr val="tx1"/>
                </a:solidFill>
                <a:latin typeface="Cambria" panose="02040503050406030204" pitchFamily="18" charset="0"/>
                <a:ea typeface="Cambria" panose="02040503050406030204" pitchFamily="18" charset="0"/>
              </a:rPr>
              <a:t>E</a:t>
            </a:r>
            <a:r>
              <a:rPr lang="en-US" sz="2900">
                <a:solidFill>
                  <a:schemeClr val="tx1"/>
                </a:solidFill>
                <a:latin typeface="Cambria" panose="02040503050406030204" pitchFamily="18" charset="0"/>
                <a:ea typeface="Cambria" panose="02040503050406030204" pitchFamily="18" charset="0"/>
              </a:rPr>
              <a:t>mergency Contracts </a:t>
            </a:r>
            <a:br>
              <a:rPr lang="en-US" sz="2900">
                <a:solidFill>
                  <a:schemeClr val="tx1"/>
                </a:solidFill>
                <a:latin typeface="Cambria" panose="02040503050406030204" pitchFamily="18" charset="0"/>
                <a:ea typeface="Cambria" panose="02040503050406030204" pitchFamily="18" charset="0"/>
              </a:rPr>
            </a:br>
            <a:r>
              <a:rPr lang="en-US" sz="2900">
                <a:solidFill>
                  <a:schemeClr val="tx1"/>
                </a:solidFill>
                <a:latin typeface="Cambria" panose="02040503050406030204" pitchFamily="18" charset="0"/>
                <a:ea typeface="Cambria" panose="02040503050406030204" pitchFamily="18" charset="0"/>
              </a:rPr>
              <a:t>do </a:t>
            </a:r>
            <a:r>
              <a:rPr lang="en-US" sz="2900" u="sng">
                <a:solidFill>
                  <a:schemeClr val="tx1"/>
                </a:solidFill>
                <a:latin typeface="Cambria" panose="02040503050406030204" pitchFamily="18" charset="0"/>
                <a:ea typeface="Cambria" panose="02040503050406030204" pitchFamily="18" charset="0"/>
              </a:rPr>
              <a:t>not</a:t>
            </a:r>
            <a:r>
              <a:rPr lang="en-US" sz="2900">
                <a:solidFill>
                  <a:schemeClr val="tx1"/>
                </a:solidFill>
                <a:latin typeface="Cambria" panose="02040503050406030204" pitchFamily="18" charset="0"/>
                <a:ea typeface="Cambria" panose="02040503050406030204" pitchFamily="18" charset="0"/>
              </a:rPr>
              <a:t> require PPRB approval.</a:t>
            </a:r>
            <a:br>
              <a:rPr lang="en-US" sz="2900">
                <a:solidFill>
                  <a:schemeClr val="tx1"/>
                </a:solidFill>
                <a:latin typeface="Cambria" panose="02040503050406030204" pitchFamily="18" charset="0"/>
                <a:ea typeface="Cambria" panose="02040503050406030204" pitchFamily="18" charset="0"/>
              </a:rPr>
            </a:br>
            <a:br>
              <a:rPr lang="en-US" sz="2900">
                <a:solidFill>
                  <a:schemeClr val="tx1"/>
                </a:solidFill>
                <a:latin typeface="Cambria" panose="02040503050406030204" pitchFamily="18" charset="0"/>
                <a:ea typeface="Cambria" panose="02040503050406030204" pitchFamily="18" charset="0"/>
              </a:rPr>
            </a:br>
            <a:r>
              <a:rPr lang="en-US" sz="2900">
                <a:solidFill>
                  <a:schemeClr val="tx1"/>
                </a:solidFill>
                <a:latin typeface="Cambria" panose="02040503050406030204" pitchFamily="18" charset="0"/>
                <a:ea typeface="Cambria" panose="02040503050406030204" pitchFamily="18" charset="0"/>
              </a:rPr>
              <a:t>Upload executed contract and the </a:t>
            </a:r>
            <a:br>
              <a:rPr lang="en-US" sz="2900">
                <a:solidFill>
                  <a:schemeClr val="tx1"/>
                </a:solidFill>
                <a:latin typeface="Cambria" panose="02040503050406030204" pitchFamily="18" charset="0"/>
                <a:ea typeface="Cambria" panose="02040503050406030204" pitchFamily="18" charset="0"/>
              </a:rPr>
            </a:br>
            <a:r>
              <a:rPr lang="en-US" sz="2900">
                <a:solidFill>
                  <a:schemeClr val="tx1"/>
                </a:solidFill>
                <a:latin typeface="Cambria" panose="02040503050406030204" pitchFamily="18" charset="0"/>
                <a:ea typeface="Cambria" panose="02040503050406030204" pitchFamily="18" charset="0"/>
              </a:rPr>
              <a:t>Agency Head determination to MAGIC.</a:t>
            </a:r>
            <a:br>
              <a:rPr lang="en-US" sz="2900">
                <a:solidFill>
                  <a:schemeClr val="tx1"/>
                </a:solidFill>
                <a:latin typeface="Cambria" panose="02040503050406030204" pitchFamily="18" charset="0"/>
                <a:ea typeface="Cambria" panose="02040503050406030204" pitchFamily="18" charset="0"/>
              </a:rPr>
            </a:br>
            <a:br>
              <a:rPr lang="en-US" sz="2900">
                <a:solidFill>
                  <a:schemeClr val="tx1"/>
                </a:solidFill>
                <a:latin typeface="Cambria" panose="02040503050406030204" pitchFamily="18" charset="0"/>
                <a:ea typeface="Cambria" panose="02040503050406030204" pitchFamily="18" charset="0"/>
              </a:rPr>
            </a:br>
            <a:r>
              <a:rPr lang="en-US" sz="2900">
                <a:solidFill>
                  <a:schemeClr val="tx1"/>
                </a:solidFill>
                <a:latin typeface="Cambria" panose="02040503050406030204" pitchFamily="18" charset="0"/>
                <a:ea typeface="Cambria" panose="02040503050406030204" pitchFamily="18" charset="0"/>
              </a:rPr>
              <a:t>OPSCR will do a post-approval audit</a:t>
            </a:r>
            <a:br>
              <a:rPr lang="en-US" sz="2900">
                <a:solidFill>
                  <a:schemeClr val="tx1"/>
                </a:solidFill>
                <a:latin typeface="Cambria" panose="02040503050406030204" pitchFamily="18" charset="0"/>
                <a:ea typeface="Cambria" panose="02040503050406030204" pitchFamily="18" charset="0"/>
              </a:rPr>
            </a:br>
            <a:r>
              <a:rPr lang="en-US" sz="2900">
                <a:solidFill>
                  <a:schemeClr val="tx1"/>
                </a:solidFill>
                <a:latin typeface="Cambria" panose="02040503050406030204" pitchFamily="18" charset="0"/>
                <a:ea typeface="Cambria" panose="02040503050406030204" pitchFamily="18" charset="0"/>
              </a:rPr>
              <a:t>for compliance with R&amp;R Section 10.1.5.</a:t>
            </a:r>
            <a:br>
              <a:rPr lang="en-US" sz="2900">
                <a:solidFill>
                  <a:schemeClr val="tx1"/>
                </a:solidFill>
                <a:latin typeface="Cambria" panose="02040503050406030204" pitchFamily="18" charset="0"/>
                <a:ea typeface="Cambria" panose="02040503050406030204" pitchFamily="18" charset="0"/>
              </a:rPr>
            </a:br>
            <a:br>
              <a:rPr lang="en-US" sz="2900">
                <a:solidFill>
                  <a:schemeClr val="tx1"/>
                </a:solidFill>
                <a:latin typeface="Cambria" panose="02040503050406030204" pitchFamily="18" charset="0"/>
                <a:ea typeface="Cambria" panose="02040503050406030204" pitchFamily="18" charset="0"/>
              </a:rPr>
            </a:br>
            <a:r>
              <a:rPr lang="en-US" sz="2900">
                <a:solidFill>
                  <a:srgbClr val="FF0000"/>
                </a:solidFill>
                <a:latin typeface="Cambria" panose="02040503050406030204" pitchFamily="18" charset="0"/>
                <a:ea typeface="Cambria" panose="02040503050406030204" pitchFamily="18" charset="0"/>
              </a:rPr>
              <a:t>OPSCR reports Emergency Contracts: </a:t>
            </a:r>
            <a:br>
              <a:rPr lang="en-US" sz="2900">
                <a:solidFill>
                  <a:srgbClr val="FF0000"/>
                </a:solidFill>
                <a:latin typeface="Cambria" panose="02040503050406030204" pitchFamily="18" charset="0"/>
                <a:ea typeface="Cambria" panose="02040503050406030204" pitchFamily="18" charset="0"/>
              </a:rPr>
            </a:br>
            <a:r>
              <a:rPr lang="en-US" sz="2900">
                <a:solidFill>
                  <a:srgbClr val="FF0000"/>
                </a:solidFill>
                <a:latin typeface="Cambria" panose="02040503050406030204" pitchFamily="18" charset="0"/>
                <a:ea typeface="Cambria" panose="02040503050406030204" pitchFamily="18" charset="0"/>
              </a:rPr>
              <a:t>PPRB (monthly) </a:t>
            </a:r>
            <a:br>
              <a:rPr lang="en-US" sz="2900">
                <a:solidFill>
                  <a:srgbClr val="FF0000"/>
                </a:solidFill>
                <a:latin typeface="Cambria" panose="02040503050406030204" pitchFamily="18" charset="0"/>
                <a:ea typeface="Cambria" panose="02040503050406030204" pitchFamily="18" charset="0"/>
              </a:rPr>
            </a:br>
            <a:r>
              <a:rPr lang="en-US" sz="2900">
                <a:solidFill>
                  <a:srgbClr val="FF0000"/>
                </a:solidFill>
                <a:latin typeface="Cambria" panose="02040503050406030204" pitchFamily="18" charset="0"/>
                <a:ea typeface="Cambria" panose="02040503050406030204" pitchFamily="18" charset="0"/>
              </a:rPr>
              <a:t>House and Senate (quarterly)</a:t>
            </a:r>
            <a:endParaRPr lang="en-US" sz="2900" b="1">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219476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5A1A1-E35A-7946-9A2E-3F21B5BBB592}"/>
              </a:ext>
            </a:extLst>
          </p:cNvPr>
          <p:cNvSpPr>
            <a:spLocks noGrp="1"/>
          </p:cNvSpPr>
          <p:nvPr>
            <p:ph type="title"/>
          </p:nvPr>
        </p:nvSpPr>
        <p:spPr/>
        <p:txBody>
          <a:bodyPr>
            <a:normAutofit/>
          </a:bodyPr>
          <a:lstStyle/>
          <a:p>
            <a:pPr algn="ctr"/>
            <a:r>
              <a:rPr lang="en-US" sz="4500" cap="small">
                <a:solidFill>
                  <a:schemeClr val="accent3"/>
                </a:solidFill>
                <a:latin typeface="Cambria" panose="02040503050406030204" pitchFamily="18" charset="0"/>
                <a:ea typeface="Cambria" panose="02040503050406030204" pitchFamily="18" charset="0"/>
              </a:rPr>
              <a:t>Exigent Circumstances</a:t>
            </a:r>
          </a:p>
        </p:txBody>
      </p:sp>
      <p:sp>
        <p:nvSpPr>
          <p:cNvPr id="3" name="Content Placeholder 2">
            <a:extLst>
              <a:ext uri="{FF2B5EF4-FFF2-40B4-BE49-F238E27FC236}">
                <a16:creationId xmlns:a16="http://schemas.microsoft.com/office/drawing/2014/main" id="{2580F670-F653-684A-E367-A0A76B6A1466}"/>
              </a:ext>
            </a:extLst>
          </p:cNvPr>
          <p:cNvSpPr>
            <a:spLocks noGrp="1"/>
          </p:cNvSpPr>
          <p:nvPr>
            <p:ph idx="1"/>
          </p:nvPr>
        </p:nvSpPr>
        <p:spPr>
          <a:xfrm>
            <a:off x="1066800" y="1607820"/>
            <a:ext cx="10058400" cy="3849624"/>
          </a:xfrm>
        </p:spPr>
        <p:txBody>
          <a:bodyPr>
            <a:noAutofit/>
          </a:bodyPr>
          <a:lstStyle/>
          <a:p>
            <a:pPr marL="0" indent="0">
              <a:buNone/>
            </a:pPr>
            <a:r>
              <a:rPr lang="en-US" sz="1800">
                <a:latin typeface="Cambria" panose="02040503050406030204" pitchFamily="18" charset="0"/>
                <a:ea typeface="Cambria" panose="02040503050406030204" pitchFamily="18" charset="0"/>
              </a:rPr>
              <a:t>Exigent Circumstances are a pressing need which cannot be met by undertaking any other method of procurement.</a:t>
            </a:r>
          </a:p>
          <a:p>
            <a:pPr marL="0" indent="0">
              <a:buNone/>
            </a:pPr>
            <a:r>
              <a:rPr lang="en-US" sz="1800">
                <a:latin typeface="Cambria" panose="02040503050406030204" pitchFamily="18" charset="0"/>
                <a:ea typeface="Cambria" panose="02040503050406030204" pitchFamily="18" charset="0"/>
              </a:rPr>
              <a:t>Required Elements of Agency Head Determination:</a:t>
            </a:r>
          </a:p>
          <a:p>
            <a:pPr lvl="1"/>
            <a:r>
              <a:rPr lang="en-US" sz="1800">
                <a:latin typeface="Cambria" panose="02040503050406030204" pitchFamily="18" charset="0"/>
                <a:ea typeface="Cambria" panose="02040503050406030204" pitchFamily="18" charset="0"/>
              </a:rPr>
              <a:t>Exigent circumstances exist</a:t>
            </a:r>
          </a:p>
          <a:p>
            <a:pPr lvl="1"/>
            <a:r>
              <a:rPr lang="en-US" sz="1800">
                <a:latin typeface="Cambria" panose="02040503050406030204" pitchFamily="18" charset="0"/>
                <a:ea typeface="Cambria" panose="02040503050406030204" pitchFamily="18" charset="0"/>
              </a:rPr>
              <a:t>Explanation of circumstances</a:t>
            </a:r>
          </a:p>
          <a:p>
            <a:pPr lvl="1"/>
            <a:r>
              <a:rPr lang="en-US" sz="1800">
                <a:latin typeface="Cambria" panose="02040503050406030204" pitchFamily="18" charset="0"/>
                <a:ea typeface="Cambria" panose="02040503050406030204" pitchFamily="18" charset="0"/>
              </a:rPr>
              <a:t>Why a competitive procurement cannot be done</a:t>
            </a:r>
          </a:p>
          <a:p>
            <a:pPr lvl="1"/>
            <a:r>
              <a:rPr lang="en-US" sz="1800">
                <a:latin typeface="Cambria" panose="02040503050406030204" pitchFamily="18" charset="0"/>
                <a:ea typeface="Cambria" panose="02040503050406030204" pitchFamily="18" charset="0"/>
              </a:rPr>
              <a:t>How the Agency maximized competition or a detailed explanation for why competition is unobtainable</a:t>
            </a:r>
          </a:p>
          <a:p>
            <a:pPr marL="0" lvl="1" indent="0" defTabSz="285750">
              <a:buNone/>
            </a:pPr>
            <a:endParaRPr lang="en-US" sz="1800">
              <a:latin typeface="Cambria" panose="02040503050406030204" pitchFamily="18" charset="0"/>
              <a:ea typeface="Cambria" panose="02040503050406030204" pitchFamily="18" charset="0"/>
            </a:endParaRPr>
          </a:p>
          <a:p>
            <a:pPr marL="0" lvl="1" indent="0" defTabSz="285750">
              <a:buNone/>
            </a:pPr>
            <a:r>
              <a:rPr lang="en-US" sz="1800">
                <a:latin typeface="Cambria" panose="02040503050406030204" pitchFamily="18" charset="0"/>
                <a:ea typeface="Cambria" panose="02040503050406030204" pitchFamily="18" charset="0"/>
              </a:rPr>
              <a:t>Incumbent vendors must agree to extend all terms and conditions in the existing contract, including price. </a:t>
            </a:r>
          </a:p>
          <a:p>
            <a:pPr marL="0" lvl="1" indent="0" defTabSz="285750">
              <a:buNone/>
            </a:pPr>
            <a:endParaRPr lang="en-US" sz="1800">
              <a:latin typeface="Cambria" panose="02040503050406030204" pitchFamily="18" charset="0"/>
              <a:ea typeface="Cambria" panose="02040503050406030204" pitchFamily="18" charset="0"/>
            </a:endParaRPr>
          </a:p>
          <a:p>
            <a:pPr marL="0" lvl="1" indent="0" defTabSz="285750">
              <a:buNone/>
            </a:pPr>
            <a:r>
              <a:rPr lang="en-US" sz="1800">
                <a:solidFill>
                  <a:schemeClr val="accent2"/>
                </a:solidFill>
                <a:latin typeface="Cambria" panose="02040503050406030204" pitchFamily="18" charset="0"/>
                <a:ea typeface="Cambria" panose="02040503050406030204" pitchFamily="18" charset="0"/>
              </a:rPr>
              <a:t>Contracts require PPRB approval prior to execution. OPSCR only advises on procedural compliance. The Agency is responsible for advocating approval of the contract to PPRB.</a:t>
            </a:r>
          </a:p>
        </p:txBody>
      </p:sp>
    </p:spTree>
    <p:extLst>
      <p:ext uri="{BB962C8B-B14F-4D97-AF65-F5344CB8AC3E}">
        <p14:creationId xmlns:p14="http://schemas.microsoft.com/office/powerpoint/2010/main" val="25497998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785" y="0"/>
            <a:ext cx="11450472" cy="6469039"/>
          </a:xfrm>
        </p:spPr>
        <p:txBody>
          <a:bodyPr>
            <a:noAutofit/>
          </a:bodyPr>
          <a:lstStyle/>
          <a:p>
            <a:pPr algn="ctr"/>
            <a:r>
              <a:rPr lang="en-US" sz="7000" cap="small">
                <a:solidFill>
                  <a:schemeClr val="tx1"/>
                </a:solidFill>
                <a:latin typeface="Cambria" panose="02040503050406030204" pitchFamily="18" charset="0"/>
                <a:ea typeface="Cambria" panose="02040503050406030204" pitchFamily="18" charset="0"/>
              </a:rPr>
              <a:t>Cooperative Procurements</a:t>
            </a:r>
            <a:br>
              <a:rPr lang="en-US" sz="7000" cap="small">
                <a:solidFill>
                  <a:schemeClr val="tx1"/>
                </a:solidFill>
                <a:latin typeface="Cambria" panose="02040503050406030204" pitchFamily="18" charset="0"/>
                <a:ea typeface="Cambria" panose="02040503050406030204" pitchFamily="18" charset="0"/>
              </a:rPr>
            </a:br>
            <a:r>
              <a:rPr lang="en-US" sz="7000" cap="small">
                <a:solidFill>
                  <a:schemeClr val="tx1"/>
                </a:solidFill>
                <a:latin typeface="Cambria" panose="02040503050406030204" pitchFamily="18" charset="0"/>
                <a:ea typeface="Cambria" panose="02040503050406030204" pitchFamily="18" charset="0"/>
              </a:rPr>
              <a:t>R&amp;R Chapter 8</a:t>
            </a:r>
          </a:p>
        </p:txBody>
      </p:sp>
    </p:spTree>
    <p:extLst>
      <p:ext uri="{BB962C8B-B14F-4D97-AF65-F5344CB8AC3E}">
        <p14:creationId xmlns:p14="http://schemas.microsoft.com/office/powerpoint/2010/main" val="1585568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371475" y="341364"/>
            <a:ext cx="11458575" cy="2373261"/>
          </a:xfrm>
        </p:spPr>
        <p:txBody>
          <a:bodyPr>
            <a:normAutofit fontScale="90000"/>
          </a:bodyPr>
          <a:lstStyle/>
          <a:p>
            <a:pPr algn="ctr"/>
            <a:r>
              <a:rPr lang="en-US" sz="5000" cap="small">
                <a:solidFill>
                  <a:schemeClr val="accent3"/>
                </a:solidFill>
                <a:latin typeface="Cambria" panose="02040503050406030204" pitchFamily="18" charset="0"/>
                <a:ea typeface="Cambria" panose="02040503050406030204" pitchFamily="18" charset="0"/>
              </a:rPr>
              <a:t>PPRB establishes the PVL</a:t>
            </a:r>
            <a:br>
              <a:rPr lang="en-US" sz="5000" cap="small">
                <a:solidFill>
                  <a:schemeClr val="accent3"/>
                </a:solidFill>
                <a:latin typeface="Cambria" panose="02040503050406030204" pitchFamily="18" charset="0"/>
                <a:ea typeface="Cambria" panose="02040503050406030204" pitchFamily="18" charset="0"/>
              </a:rPr>
            </a:br>
            <a:r>
              <a:rPr lang="en-US" sz="3000" cap="small">
                <a:solidFill>
                  <a:schemeClr val="accent3"/>
                </a:solidFill>
                <a:latin typeface="Cambria" panose="02040503050406030204" pitchFamily="18" charset="0"/>
                <a:ea typeface="Cambria" panose="02040503050406030204" pitchFamily="18" charset="0"/>
              </a:rPr>
              <a:t>Miss. Code </a:t>
            </a:r>
            <a:r>
              <a:rPr lang="en-US" sz="3000" cap="small">
                <a:solidFill>
                  <a:schemeClr val="accent3"/>
                </a:solidFill>
                <a:latin typeface="Times New Roman" panose="02020603050405020304" pitchFamily="18" charset="0"/>
                <a:ea typeface="Cambria" panose="02040503050406030204" pitchFamily="18" charset="0"/>
                <a:cs typeface="Times New Roman" panose="02020603050405020304" pitchFamily="18" charset="0"/>
              </a:rPr>
              <a:t>§ </a:t>
            </a:r>
            <a:r>
              <a:rPr lang="en-US" sz="3000" cap="small">
                <a:solidFill>
                  <a:schemeClr val="accent3"/>
                </a:solidFill>
                <a:latin typeface="Cambria" panose="02040503050406030204" pitchFamily="18" charset="0"/>
                <a:ea typeface="Cambria" panose="02040503050406030204" pitchFamily="18" charset="0"/>
              </a:rPr>
              <a:t>27-104-7(2)(</a:t>
            </a:r>
            <a:r>
              <a:rPr lang="en-US" sz="3000" err="1">
                <a:solidFill>
                  <a:schemeClr val="accent3"/>
                </a:solidFill>
                <a:latin typeface="Cambria" panose="02040503050406030204" pitchFamily="18" charset="0"/>
                <a:ea typeface="Cambria" panose="02040503050406030204" pitchFamily="18" charset="0"/>
              </a:rPr>
              <a:t>i</a:t>
            </a:r>
            <a:r>
              <a:rPr lang="en-US" sz="3000" cap="small">
                <a:solidFill>
                  <a:schemeClr val="accent3"/>
                </a:solidFill>
                <a:latin typeface="Cambria" panose="02040503050406030204" pitchFamily="18" charset="0"/>
                <a:ea typeface="Cambria" panose="02040503050406030204" pitchFamily="18" charset="0"/>
              </a:rPr>
              <a:t>)</a:t>
            </a:r>
            <a:br>
              <a:rPr lang="en-US" sz="3000" cap="small">
                <a:solidFill>
                  <a:schemeClr val="accent3"/>
                </a:solidFill>
                <a:latin typeface="Cambria" panose="02040503050406030204" pitchFamily="18" charset="0"/>
                <a:ea typeface="Cambria" panose="02040503050406030204" pitchFamily="18" charset="0"/>
              </a:rPr>
            </a:br>
            <a:br>
              <a:rPr lang="en-US" sz="3000">
                <a:solidFill>
                  <a:schemeClr val="accent2"/>
                </a:solidFill>
              </a:rPr>
            </a:br>
            <a:br>
              <a:rPr lang="en-US" sz="3000">
                <a:solidFill>
                  <a:schemeClr val="tx1"/>
                </a:solidFill>
                <a:latin typeface="Cambria" panose="02040503050406030204" pitchFamily="18" charset="0"/>
                <a:ea typeface="Cambria" panose="02040503050406030204" pitchFamily="18" charset="0"/>
              </a:rPr>
            </a:br>
            <a:endParaRPr lang="en-US" sz="3000">
              <a:solidFill>
                <a:schemeClr val="tx1"/>
              </a:solidFill>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A3A0B730-C22A-4409-B581-B14262BB2DB7}"/>
              </a:ext>
            </a:extLst>
          </p:cNvPr>
          <p:cNvSpPr txBox="1"/>
          <p:nvPr/>
        </p:nvSpPr>
        <p:spPr>
          <a:xfrm>
            <a:off x="533047" y="1737544"/>
            <a:ext cx="3829958" cy="4247317"/>
          </a:xfrm>
          <a:prstGeom prst="rect">
            <a:avLst/>
          </a:prstGeom>
          <a:noFill/>
        </p:spPr>
        <p:txBody>
          <a:bodyPr wrap="none" rtlCol="0">
            <a:spAutoFit/>
          </a:bodyPr>
          <a:lstStyle/>
          <a:p>
            <a:pPr algn="ctr"/>
            <a:r>
              <a:rPr lang="en-US" sz="2500" u="sng">
                <a:solidFill>
                  <a:srgbClr val="F03F2B"/>
                </a:solidFill>
                <a:latin typeface="Cambria" panose="02040503050406030204" pitchFamily="18" charset="0"/>
                <a:ea typeface="Cambria" panose="02040503050406030204" pitchFamily="18" charset="0"/>
              </a:rPr>
              <a:t>Current Services</a:t>
            </a:r>
          </a:p>
          <a:p>
            <a:pPr algn="ctr"/>
            <a:endParaRPr lang="en-US" sz="1000">
              <a:solidFill>
                <a:schemeClr val="tx1"/>
              </a:solidFill>
              <a:latin typeface="Cambria" panose="02040503050406030204" pitchFamily="18" charset="0"/>
              <a:ea typeface="Cambria" panose="02040503050406030204" pitchFamily="18" charset="0"/>
            </a:endParaRPr>
          </a:p>
          <a:p>
            <a:pPr algn="ctr"/>
            <a:r>
              <a:rPr lang="en-US" sz="2500">
                <a:solidFill>
                  <a:schemeClr val="tx1"/>
                </a:solidFill>
                <a:latin typeface="Cambria" panose="02040503050406030204" pitchFamily="18" charset="0"/>
                <a:ea typeface="Cambria" panose="02040503050406030204" pitchFamily="18" charset="0"/>
              </a:rPr>
              <a:t>Security</a:t>
            </a:r>
            <a:endParaRPr lang="en-US" sz="2800">
              <a:solidFill>
                <a:schemeClr val="tx1"/>
              </a:solidFill>
              <a:latin typeface="Cambria" panose="02040503050406030204" pitchFamily="18" charset="0"/>
              <a:ea typeface="Cambria" panose="02040503050406030204" pitchFamily="18" charset="0"/>
            </a:endParaRPr>
          </a:p>
          <a:p>
            <a:pPr algn="ctr"/>
            <a:br>
              <a:rPr lang="en-US" sz="1000">
                <a:solidFill>
                  <a:schemeClr val="tx1"/>
                </a:solidFill>
                <a:latin typeface="Cambria" panose="02040503050406030204" pitchFamily="18" charset="0"/>
                <a:ea typeface="Cambria" panose="02040503050406030204" pitchFamily="18" charset="0"/>
              </a:rPr>
            </a:br>
            <a:r>
              <a:rPr lang="en-US" sz="2500">
                <a:solidFill>
                  <a:schemeClr val="tx1"/>
                </a:solidFill>
                <a:latin typeface="Cambria" panose="02040503050406030204" pitchFamily="18" charset="0"/>
                <a:ea typeface="Cambria" panose="02040503050406030204" pitchFamily="18" charset="0"/>
              </a:rPr>
              <a:t>Janitorial</a:t>
            </a:r>
            <a:endParaRPr lang="en-US" sz="2800">
              <a:solidFill>
                <a:schemeClr val="tx1"/>
              </a:solidFill>
              <a:latin typeface="Cambria" panose="02040503050406030204" pitchFamily="18" charset="0"/>
              <a:ea typeface="Cambria" panose="02040503050406030204" pitchFamily="18" charset="0"/>
            </a:endParaRPr>
          </a:p>
          <a:p>
            <a:pPr algn="ctr"/>
            <a:br>
              <a:rPr lang="en-US" sz="1000">
                <a:solidFill>
                  <a:schemeClr val="tx1"/>
                </a:solidFill>
                <a:latin typeface="Cambria" panose="02040503050406030204" pitchFamily="18" charset="0"/>
                <a:ea typeface="Cambria" panose="02040503050406030204" pitchFamily="18" charset="0"/>
              </a:rPr>
            </a:br>
            <a:r>
              <a:rPr lang="en-US" sz="2500">
                <a:solidFill>
                  <a:schemeClr val="tx1"/>
                </a:solidFill>
                <a:latin typeface="Cambria" panose="02040503050406030204" pitchFamily="18" charset="0"/>
                <a:ea typeface="Cambria" panose="02040503050406030204" pitchFamily="18" charset="0"/>
              </a:rPr>
              <a:t>Nursing</a:t>
            </a:r>
            <a:br>
              <a:rPr lang="en-US" sz="2800">
                <a:solidFill>
                  <a:schemeClr val="tx1"/>
                </a:solidFill>
                <a:latin typeface="Cambria" panose="02040503050406030204" pitchFamily="18" charset="0"/>
                <a:ea typeface="Cambria" panose="02040503050406030204" pitchFamily="18" charset="0"/>
              </a:rPr>
            </a:br>
            <a:br>
              <a:rPr lang="en-US" sz="1000">
                <a:solidFill>
                  <a:schemeClr val="tx1"/>
                </a:solidFill>
                <a:latin typeface="Cambria" panose="02040503050406030204" pitchFamily="18" charset="0"/>
                <a:ea typeface="Cambria" panose="02040503050406030204" pitchFamily="18" charset="0"/>
              </a:rPr>
            </a:br>
            <a:r>
              <a:rPr lang="en-US" sz="2500">
                <a:solidFill>
                  <a:schemeClr val="tx1"/>
                </a:solidFill>
                <a:latin typeface="Cambria" panose="02040503050406030204" pitchFamily="18" charset="0"/>
                <a:ea typeface="Cambria" panose="02040503050406030204" pitchFamily="18" charset="0"/>
              </a:rPr>
              <a:t>Temporary Staffing</a:t>
            </a:r>
            <a:br>
              <a:rPr lang="en-US" sz="2500">
                <a:solidFill>
                  <a:schemeClr val="tx1"/>
                </a:solidFill>
                <a:latin typeface="Cambria" panose="02040503050406030204" pitchFamily="18" charset="0"/>
                <a:ea typeface="Cambria" panose="02040503050406030204" pitchFamily="18" charset="0"/>
              </a:rPr>
            </a:br>
            <a:endParaRPr lang="en-US" sz="1000">
              <a:solidFill>
                <a:schemeClr val="tx1"/>
              </a:solidFill>
              <a:latin typeface="Cambria" panose="02040503050406030204" pitchFamily="18" charset="0"/>
              <a:ea typeface="Cambria" panose="02040503050406030204" pitchFamily="18" charset="0"/>
            </a:endParaRPr>
          </a:p>
          <a:p>
            <a:pPr algn="ctr"/>
            <a:r>
              <a:rPr lang="en-US" sz="2500">
                <a:solidFill>
                  <a:schemeClr val="tx1"/>
                </a:solidFill>
                <a:latin typeface="Cambria" panose="02040503050406030204" pitchFamily="18" charset="0"/>
                <a:ea typeface="Cambria" panose="02040503050406030204" pitchFamily="18" charset="0"/>
              </a:rPr>
              <a:t>Lawn &amp; Landscaping</a:t>
            </a:r>
            <a:br>
              <a:rPr lang="en-US" sz="2500">
                <a:solidFill>
                  <a:schemeClr val="tx1"/>
                </a:solidFill>
                <a:latin typeface="Cambria" panose="02040503050406030204" pitchFamily="18" charset="0"/>
                <a:ea typeface="Cambria" panose="02040503050406030204" pitchFamily="18" charset="0"/>
              </a:rPr>
            </a:br>
            <a:endParaRPr lang="en-US" sz="1000">
              <a:solidFill>
                <a:schemeClr val="tx1"/>
              </a:solidFill>
              <a:latin typeface="Cambria" panose="02040503050406030204" pitchFamily="18" charset="0"/>
              <a:ea typeface="Cambria" panose="02040503050406030204" pitchFamily="18" charset="0"/>
            </a:endParaRPr>
          </a:p>
          <a:p>
            <a:pPr algn="ctr"/>
            <a:r>
              <a:rPr lang="en-US" sz="2500">
                <a:solidFill>
                  <a:schemeClr val="tx1"/>
                </a:solidFill>
                <a:latin typeface="Cambria" panose="02040503050406030204" pitchFamily="18" charset="0"/>
                <a:ea typeface="Cambria" panose="02040503050406030204" pitchFamily="18" charset="0"/>
              </a:rPr>
              <a:t>Background Screening</a:t>
            </a:r>
            <a:br>
              <a:rPr lang="en-US" sz="2500">
                <a:solidFill>
                  <a:schemeClr val="tx1"/>
                </a:solidFill>
                <a:latin typeface="Cambria" panose="02040503050406030204" pitchFamily="18" charset="0"/>
                <a:ea typeface="Cambria" panose="02040503050406030204" pitchFamily="18" charset="0"/>
              </a:rPr>
            </a:br>
            <a:endParaRPr lang="en-US" sz="1000">
              <a:solidFill>
                <a:schemeClr val="tx1"/>
              </a:solidFill>
              <a:latin typeface="Cambria" panose="02040503050406030204" pitchFamily="18" charset="0"/>
              <a:ea typeface="Cambria" panose="02040503050406030204" pitchFamily="18" charset="0"/>
            </a:endParaRPr>
          </a:p>
          <a:p>
            <a:pPr algn="ctr"/>
            <a:r>
              <a:rPr lang="en-US" sz="2500">
                <a:solidFill>
                  <a:schemeClr val="tx1"/>
                </a:solidFill>
                <a:latin typeface="Cambria" panose="02040503050406030204" pitchFamily="18" charset="0"/>
                <a:ea typeface="Cambria" panose="02040503050406030204" pitchFamily="18" charset="0"/>
              </a:rPr>
              <a:t>Remediation &amp; Emergency</a:t>
            </a:r>
            <a:endParaRPr lang="en-US" sz="2500"/>
          </a:p>
        </p:txBody>
      </p:sp>
      <p:sp>
        <p:nvSpPr>
          <p:cNvPr id="4" name="TextBox 3">
            <a:extLst>
              <a:ext uri="{FF2B5EF4-FFF2-40B4-BE49-F238E27FC236}">
                <a16:creationId xmlns:a16="http://schemas.microsoft.com/office/drawing/2014/main" id="{2AFEA392-FBA4-44C2-B90F-43A075F14ABB}"/>
              </a:ext>
            </a:extLst>
          </p:cNvPr>
          <p:cNvSpPr txBox="1"/>
          <p:nvPr/>
        </p:nvSpPr>
        <p:spPr>
          <a:xfrm>
            <a:off x="4829175" y="2023294"/>
            <a:ext cx="6649679" cy="3831818"/>
          </a:xfrm>
          <a:prstGeom prst="rect">
            <a:avLst/>
          </a:prstGeom>
          <a:noFill/>
        </p:spPr>
        <p:txBody>
          <a:bodyPr wrap="square" rtlCol="0">
            <a:spAutoFit/>
          </a:bodyPr>
          <a:lstStyle/>
          <a:p>
            <a:pPr algn="ctr"/>
            <a:r>
              <a:rPr lang="en-US" sz="2500">
                <a:solidFill>
                  <a:schemeClr val="tx1"/>
                </a:solidFill>
                <a:latin typeface="Cambria" panose="02040503050406030204" pitchFamily="18" charset="0"/>
                <a:ea typeface="Cambria" panose="02040503050406030204" pitchFamily="18" charset="0"/>
              </a:rPr>
              <a:t>OPSCR runs IFBs for various commonly </a:t>
            </a:r>
          </a:p>
          <a:p>
            <a:pPr algn="ctr"/>
            <a:r>
              <a:rPr lang="en-US" sz="2500">
                <a:latin typeface="Cambria" panose="02040503050406030204" pitchFamily="18" charset="0"/>
                <a:ea typeface="Cambria" panose="02040503050406030204" pitchFamily="18" charset="0"/>
              </a:rPr>
              <a:t>u</a:t>
            </a:r>
            <a:r>
              <a:rPr lang="en-US" sz="2500">
                <a:solidFill>
                  <a:schemeClr val="tx1"/>
                </a:solidFill>
                <a:latin typeface="Cambria" panose="02040503050406030204" pitchFamily="18" charset="0"/>
                <a:ea typeface="Cambria" panose="02040503050406030204" pitchFamily="18" charset="0"/>
              </a:rPr>
              <a:t>sed services, and PPRB approves the </a:t>
            </a:r>
          </a:p>
          <a:p>
            <a:pPr algn="ctr"/>
            <a:r>
              <a:rPr lang="en-US" sz="2500">
                <a:solidFill>
                  <a:schemeClr val="tx1"/>
                </a:solidFill>
                <a:latin typeface="Cambria" panose="02040503050406030204" pitchFamily="18" charset="0"/>
                <a:ea typeface="Cambria" panose="02040503050406030204" pitchFamily="18" charset="0"/>
              </a:rPr>
              <a:t>PVL IFBs and prices.</a:t>
            </a:r>
            <a:br>
              <a:rPr lang="en-US" sz="2500">
                <a:solidFill>
                  <a:schemeClr val="tx1"/>
                </a:solidFill>
                <a:latin typeface="Cambria" panose="02040503050406030204" pitchFamily="18" charset="0"/>
                <a:ea typeface="Cambria" panose="02040503050406030204" pitchFamily="18" charset="0"/>
              </a:rPr>
            </a:br>
            <a:br>
              <a:rPr lang="en-US" sz="2500">
                <a:solidFill>
                  <a:schemeClr val="tx1"/>
                </a:solidFill>
                <a:latin typeface="Cambria" panose="02040503050406030204" pitchFamily="18" charset="0"/>
                <a:ea typeface="Cambria" panose="02040503050406030204" pitchFamily="18" charset="0"/>
              </a:rPr>
            </a:br>
            <a:r>
              <a:rPr lang="en-US" sz="2500">
                <a:solidFill>
                  <a:schemeClr val="tx1"/>
                </a:solidFill>
                <a:latin typeface="Cambria" panose="02040503050406030204" pitchFamily="18" charset="0"/>
                <a:ea typeface="Cambria" panose="02040503050406030204" pitchFamily="18" charset="0"/>
              </a:rPr>
              <a:t>Agencies can enter their own contracts </a:t>
            </a:r>
          </a:p>
          <a:p>
            <a:pPr algn="ctr"/>
            <a:r>
              <a:rPr lang="en-US" sz="2500">
                <a:solidFill>
                  <a:schemeClr val="tx1"/>
                </a:solidFill>
                <a:latin typeface="Cambria" panose="02040503050406030204" pitchFamily="18" charset="0"/>
                <a:ea typeface="Cambria" panose="02040503050406030204" pitchFamily="18" charset="0"/>
              </a:rPr>
              <a:t>with the PVL vendors for the services and at the bid price without PPRB approval.</a:t>
            </a:r>
            <a:br>
              <a:rPr lang="en-US" sz="2500">
                <a:solidFill>
                  <a:schemeClr val="tx1"/>
                </a:solidFill>
                <a:latin typeface="Cambria" panose="02040503050406030204" pitchFamily="18" charset="0"/>
                <a:ea typeface="Cambria" panose="02040503050406030204" pitchFamily="18" charset="0"/>
              </a:rPr>
            </a:br>
            <a:br>
              <a:rPr lang="en-US" sz="2500">
                <a:solidFill>
                  <a:schemeClr val="tx1"/>
                </a:solidFill>
                <a:latin typeface="Cambria" panose="02040503050406030204" pitchFamily="18" charset="0"/>
                <a:ea typeface="Cambria" panose="02040503050406030204" pitchFamily="18" charset="0"/>
              </a:rPr>
            </a:br>
            <a:r>
              <a:rPr lang="en-US" sz="2500">
                <a:solidFill>
                  <a:schemeClr val="tx1"/>
                </a:solidFill>
                <a:latin typeface="Cambria" panose="02040503050406030204" pitchFamily="18" charset="0"/>
                <a:ea typeface="Cambria" panose="02040503050406030204" pitchFamily="18" charset="0"/>
              </a:rPr>
              <a:t>Use of the PVL is optional.</a:t>
            </a:r>
            <a:br>
              <a:rPr lang="en-US" sz="1800">
                <a:solidFill>
                  <a:schemeClr val="tx1"/>
                </a:solidFill>
                <a:latin typeface="Cambria" panose="02040503050406030204" pitchFamily="18" charset="0"/>
                <a:ea typeface="Cambria" panose="02040503050406030204" pitchFamily="18" charset="0"/>
              </a:rPr>
            </a:br>
            <a:endParaRPr lang="en-US"/>
          </a:p>
        </p:txBody>
      </p:sp>
    </p:spTree>
    <p:extLst>
      <p:ext uri="{BB962C8B-B14F-4D97-AF65-F5344CB8AC3E}">
        <p14:creationId xmlns:p14="http://schemas.microsoft.com/office/powerpoint/2010/main" val="32350669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E920A94-373A-4ED2-A26A-833DA5F5BA7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62178" y="801907"/>
            <a:ext cx="5355782" cy="2254763"/>
          </a:xfrm>
          <a:prstGeom prst="rect">
            <a:avLst/>
          </a:prstGeom>
          <a:ln>
            <a:solidFill>
              <a:schemeClr val="tx1"/>
            </a:solidFill>
          </a:ln>
        </p:spPr>
      </p:pic>
      <p:pic>
        <p:nvPicPr>
          <p:cNvPr id="8" name="Picture 7">
            <a:extLst>
              <a:ext uri="{FF2B5EF4-FFF2-40B4-BE49-F238E27FC236}">
                <a16:creationId xmlns:a16="http://schemas.microsoft.com/office/drawing/2014/main" id="{765466E6-4D3D-4AEA-B1E7-621B49C8B72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1150" y="2532323"/>
            <a:ext cx="4920073" cy="2929573"/>
          </a:xfrm>
          <a:prstGeom prst="rect">
            <a:avLst/>
          </a:prstGeom>
          <a:ln>
            <a:solidFill>
              <a:schemeClr val="tx1"/>
            </a:solidFill>
          </a:ln>
        </p:spPr>
      </p:pic>
      <p:pic>
        <p:nvPicPr>
          <p:cNvPr id="18" name="Picture 17">
            <a:extLst>
              <a:ext uri="{FF2B5EF4-FFF2-40B4-BE49-F238E27FC236}">
                <a16:creationId xmlns:a16="http://schemas.microsoft.com/office/drawing/2014/main" id="{1F0EA5C5-61F2-4A71-9B03-ED0D8671E6E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rot="588791">
            <a:off x="9339025" y="3589240"/>
            <a:ext cx="1730809" cy="2027649"/>
          </a:xfrm>
          <a:prstGeom prst="rect">
            <a:avLst/>
          </a:prstGeom>
          <a:ln>
            <a:solidFill>
              <a:schemeClr val="tx1"/>
            </a:solidFill>
          </a:ln>
        </p:spPr>
      </p:pic>
      <p:pic>
        <p:nvPicPr>
          <p:cNvPr id="28" name="Picture 27">
            <a:extLst>
              <a:ext uri="{FF2B5EF4-FFF2-40B4-BE49-F238E27FC236}">
                <a16:creationId xmlns:a16="http://schemas.microsoft.com/office/drawing/2014/main" id="{23D1C256-978A-4B54-A7A2-E506BD20BF5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rot="1538873">
            <a:off x="9784706" y="1330764"/>
            <a:ext cx="2093599" cy="1610460"/>
          </a:xfrm>
          <a:prstGeom prst="rect">
            <a:avLst/>
          </a:prstGeom>
          <a:ln>
            <a:solidFill>
              <a:schemeClr val="tx1"/>
            </a:solidFill>
          </a:ln>
        </p:spPr>
      </p:pic>
      <p:pic>
        <p:nvPicPr>
          <p:cNvPr id="22" name="Picture 21">
            <a:extLst>
              <a:ext uri="{FF2B5EF4-FFF2-40B4-BE49-F238E27FC236}">
                <a16:creationId xmlns:a16="http://schemas.microsoft.com/office/drawing/2014/main" id="{DC10B5E6-9DDB-45C9-9208-8970A0817F1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rot="20252853">
            <a:off x="4415065" y="524549"/>
            <a:ext cx="2118635" cy="2742167"/>
          </a:xfrm>
          <a:prstGeom prst="rect">
            <a:avLst/>
          </a:prstGeom>
          <a:ln>
            <a:solidFill>
              <a:schemeClr val="tx1"/>
            </a:solidFill>
          </a:ln>
        </p:spPr>
      </p:pic>
      <p:pic>
        <p:nvPicPr>
          <p:cNvPr id="26" name="Picture 25">
            <a:extLst>
              <a:ext uri="{FF2B5EF4-FFF2-40B4-BE49-F238E27FC236}">
                <a16:creationId xmlns:a16="http://schemas.microsoft.com/office/drawing/2014/main" id="{FF1A2661-DB8C-4A50-BA86-FD15B611A5BF}"/>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rot="369881">
            <a:off x="8049441" y="989313"/>
            <a:ext cx="2098124" cy="1618628"/>
          </a:xfrm>
          <a:prstGeom prst="rect">
            <a:avLst/>
          </a:prstGeom>
          <a:ln>
            <a:solidFill>
              <a:schemeClr val="tx1"/>
            </a:solidFill>
          </a:ln>
        </p:spPr>
      </p:pic>
      <p:pic>
        <p:nvPicPr>
          <p:cNvPr id="24" name="Picture 23">
            <a:extLst>
              <a:ext uri="{FF2B5EF4-FFF2-40B4-BE49-F238E27FC236}">
                <a16:creationId xmlns:a16="http://schemas.microsoft.com/office/drawing/2014/main" id="{3447EA18-EB17-4A7E-85E9-A4A1CC58FA11}"/>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rot="21134563">
            <a:off x="6070113" y="416205"/>
            <a:ext cx="2100088" cy="2713749"/>
          </a:xfrm>
          <a:prstGeom prst="rect">
            <a:avLst/>
          </a:prstGeom>
          <a:ln>
            <a:solidFill>
              <a:schemeClr val="tx1"/>
            </a:solidFill>
          </a:ln>
        </p:spPr>
      </p:pic>
      <p:sp>
        <p:nvSpPr>
          <p:cNvPr id="29" name="Arrow: Right 28">
            <a:extLst>
              <a:ext uri="{FF2B5EF4-FFF2-40B4-BE49-F238E27FC236}">
                <a16:creationId xmlns:a16="http://schemas.microsoft.com/office/drawing/2014/main" id="{589F71D7-4567-417A-B13A-844BB2BF9840}"/>
              </a:ext>
            </a:extLst>
          </p:cNvPr>
          <p:cNvSpPr/>
          <p:nvPr/>
        </p:nvSpPr>
        <p:spPr>
          <a:xfrm>
            <a:off x="3562763" y="1827688"/>
            <a:ext cx="501650" cy="203200"/>
          </a:xfrm>
          <a:prstGeom prst="rightArrow">
            <a:avLst/>
          </a:prstGeom>
          <a:solidFill>
            <a:srgbClr val="F8D2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9EB244ED-3DF0-4B51-8656-D60BCD352852}"/>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rot="21167963">
            <a:off x="7482581" y="3557452"/>
            <a:ext cx="1730809" cy="1986548"/>
          </a:xfrm>
          <a:prstGeom prst="rect">
            <a:avLst/>
          </a:prstGeom>
          <a:ln>
            <a:solidFill>
              <a:schemeClr val="tx1"/>
            </a:solidFill>
          </a:ln>
        </p:spPr>
      </p:pic>
      <p:pic>
        <p:nvPicPr>
          <p:cNvPr id="16" name="Picture 15">
            <a:extLst>
              <a:ext uri="{FF2B5EF4-FFF2-40B4-BE49-F238E27FC236}">
                <a16:creationId xmlns:a16="http://schemas.microsoft.com/office/drawing/2014/main" id="{DD0A8C8E-0597-4A0B-BF12-2EBAE71EFDAC}"/>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8356164" y="4484669"/>
            <a:ext cx="1392978" cy="2117621"/>
          </a:xfrm>
          <a:prstGeom prst="rect">
            <a:avLst/>
          </a:prstGeom>
          <a:ln>
            <a:solidFill>
              <a:schemeClr val="tx1"/>
            </a:solidFill>
          </a:ln>
        </p:spPr>
      </p:pic>
      <p:pic>
        <p:nvPicPr>
          <p:cNvPr id="10" name="Picture 9">
            <a:extLst>
              <a:ext uri="{FF2B5EF4-FFF2-40B4-BE49-F238E27FC236}">
                <a16:creationId xmlns:a16="http://schemas.microsoft.com/office/drawing/2014/main" id="{E8C7AAE0-6EB5-4588-894C-8A6ACCEB2180}"/>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rot="20737715">
            <a:off x="6225506" y="4608035"/>
            <a:ext cx="1711423" cy="2237075"/>
          </a:xfrm>
          <a:prstGeom prst="rect">
            <a:avLst/>
          </a:prstGeom>
          <a:ln>
            <a:solidFill>
              <a:schemeClr val="tx1"/>
            </a:solidFill>
          </a:ln>
        </p:spPr>
      </p:pic>
      <p:pic>
        <p:nvPicPr>
          <p:cNvPr id="20" name="Picture 19">
            <a:extLst>
              <a:ext uri="{FF2B5EF4-FFF2-40B4-BE49-F238E27FC236}">
                <a16:creationId xmlns:a16="http://schemas.microsoft.com/office/drawing/2014/main" id="{50BC76ED-2B25-4268-8655-8BAAC278CDF2}"/>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rot="669605">
            <a:off x="10088002" y="4680643"/>
            <a:ext cx="1730809" cy="2014698"/>
          </a:xfrm>
          <a:prstGeom prst="rect">
            <a:avLst/>
          </a:prstGeom>
          <a:ln>
            <a:solidFill>
              <a:schemeClr val="tx1"/>
            </a:solidFill>
          </a:ln>
        </p:spPr>
      </p:pic>
      <p:sp>
        <p:nvSpPr>
          <p:cNvPr id="2" name="Arrow: Right 1">
            <a:extLst>
              <a:ext uri="{FF2B5EF4-FFF2-40B4-BE49-F238E27FC236}">
                <a16:creationId xmlns:a16="http://schemas.microsoft.com/office/drawing/2014/main" id="{699A99B6-F620-2DE6-9C49-4E88866332B8}"/>
              </a:ext>
            </a:extLst>
          </p:cNvPr>
          <p:cNvSpPr/>
          <p:nvPr/>
        </p:nvSpPr>
        <p:spPr>
          <a:xfrm>
            <a:off x="845728" y="4495382"/>
            <a:ext cx="565007" cy="215364"/>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4" name="Picture 3" descr="A screenshot of a computer">
            <a:extLst>
              <a:ext uri="{FF2B5EF4-FFF2-40B4-BE49-F238E27FC236}">
                <a16:creationId xmlns:a16="http://schemas.microsoft.com/office/drawing/2014/main" id="{BEF04549-D4EF-DDAE-0864-F6D5D053A94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551512" y="3190116"/>
            <a:ext cx="6007539" cy="3058383"/>
          </a:xfrm>
          <a:prstGeom prst="rect">
            <a:avLst/>
          </a:prstGeom>
        </p:spPr>
      </p:pic>
      <p:sp>
        <p:nvSpPr>
          <p:cNvPr id="5" name="Arrow: Left 4">
            <a:extLst>
              <a:ext uri="{FF2B5EF4-FFF2-40B4-BE49-F238E27FC236}">
                <a16:creationId xmlns:a16="http://schemas.microsoft.com/office/drawing/2014/main" id="{F905E8D5-1013-3638-F500-9A468D827935}"/>
              </a:ext>
            </a:extLst>
          </p:cNvPr>
          <p:cNvSpPr/>
          <p:nvPr/>
        </p:nvSpPr>
        <p:spPr>
          <a:xfrm>
            <a:off x="4409423" y="5029341"/>
            <a:ext cx="588826" cy="248083"/>
          </a:xfrm>
          <a:prstGeom prst="leftArrow">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0C30072-913D-4A06-5D50-385521D8ECEA}"/>
              </a:ext>
            </a:extLst>
          </p:cNvPr>
          <p:cNvSpPr txBox="1"/>
          <p:nvPr/>
        </p:nvSpPr>
        <p:spPr>
          <a:xfrm>
            <a:off x="5021531" y="4949841"/>
            <a:ext cx="5046105" cy="369332"/>
          </a:xfrm>
          <a:prstGeom prst="rect">
            <a:avLst/>
          </a:prstGeom>
          <a:solidFill>
            <a:schemeClr val="bg1"/>
          </a:solidFill>
        </p:spPr>
        <p:txBody>
          <a:bodyPr wrap="square" rtlCol="0">
            <a:spAutoFit/>
          </a:bodyPr>
          <a:lstStyle/>
          <a:p>
            <a:r>
              <a:rPr lang="en-US">
                <a:solidFill>
                  <a:schemeClr val="accent3"/>
                </a:solidFill>
                <a:latin typeface="Cambria" panose="02040503050406030204" pitchFamily="18" charset="0"/>
                <a:ea typeface="Cambria" panose="02040503050406030204" pitchFamily="18" charset="0"/>
              </a:rPr>
              <a:t>Janitorial Services PVL (eff. 12/6/23 – 12/31/26)</a:t>
            </a:r>
          </a:p>
        </p:txBody>
      </p:sp>
      <p:sp>
        <p:nvSpPr>
          <p:cNvPr id="9" name="Arrow: Left 8">
            <a:extLst>
              <a:ext uri="{FF2B5EF4-FFF2-40B4-BE49-F238E27FC236}">
                <a16:creationId xmlns:a16="http://schemas.microsoft.com/office/drawing/2014/main" id="{1CBF4741-17EF-0001-B21E-F4DE201594BA}"/>
              </a:ext>
            </a:extLst>
          </p:cNvPr>
          <p:cNvSpPr/>
          <p:nvPr/>
        </p:nvSpPr>
        <p:spPr>
          <a:xfrm>
            <a:off x="2769743" y="5447126"/>
            <a:ext cx="652322" cy="240866"/>
          </a:xfrm>
          <a:prstGeom prst="lef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A46B75C-2D9F-4D9F-84B5-86659CB1F3F1}"/>
              </a:ext>
            </a:extLst>
          </p:cNvPr>
          <p:cNvSpPr txBox="1"/>
          <p:nvPr/>
        </p:nvSpPr>
        <p:spPr>
          <a:xfrm>
            <a:off x="3512334" y="5367831"/>
            <a:ext cx="5160611" cy="307777"/>
          </a:xfrm>
          <a:prstGeom prst="rect">
            <a:avLst/>
          </a:prstGeom>
          <a:solidFill>
            <a:schemeClr val="bg1"/>
          </a:solidFill>
        </p:spPr>
        <p:txBody>
          <a:bodyPr wrap="square" rtlCol="0">
            <a:spAutoFit/>
          </a:bodyPr>
          <a:lstStyle/>
          <a:p>
            <a:r>
              <a:rPr lang="en-US" sz="1400">
                <a:solidFill>
                  <a:schemeClr val="accent3"/>
                </a:solidFill>
                <a:latin typeface="Cambria" panose="02040503050406030204" pitchFamily="18" charset="0"/>
                <a:ea typeface="Cambria" panose="02040503050406030204" pitchFamily="18" charset="0"/>
              </a:rPr>
              <a:t>Contract Template (exp. 12/31/26; renewable through 12/31/28</a:t>
            </a:r>
          </a:p>
        </p:txBody>
      </p:sp>
      <p:sp>
        <p:nvSpPr>
          <p:cNvPr id="13" name="Arrow: Down 12">
            <a:extLst>
              <a:ext uri="{FF2B5EF4-FFF2-40B4-BE49-F238E27FC236}">
                <a16:creationId xmlns:a16="http://schemas.microsoft.com/office/drawing/2014/main" id="{15ABBC65-6DA3-E26E-F397-04B8BC96D5EA}"/>
              </a:ext>
            </a:extLst>
          </p:cNvPr>
          <p:cNvSpPr/>
          <p:nvPr/>
        </p:nvSpPr>
        <p:spPr>
          <a:xfrm>
            <a:off x="10815057" y="2603839"/>
            <a:ext cx="484632" cy="2311602"/>
          </a:xfrm>
          <a:prstGeom prst="down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010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5" grpId="0" animBg="1"/>
      <p:bldP spid="7" grpId="0" animBg="1"/>
      <p:bldP spid="9" grpId="0" animBg="1"/>
      <p:bldP spid="11"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1755648" y="457231"/>
            <a:ext cx="8613648" cy="6245126"/>
          </a:xfrm>
        </p:spPr>
        <p:txBody>
          <a:bodyPr vert="horz" lIns="91440" tIns="45720" rIns="91440" bIns="45720" rtlCol="0" anchor="t">
            <a:normAutofit/>
          </a:bodyPr>
          <a:lstStyle/>
          <a:p>
            <a:pPr algn="ctr"/>
            <a:r>
              <a:rPr lang="en-US" sz="6000" cap="small">
                <a:solidFill>
                  <a:schemeClr val="accent2"/>
                </a:solidFill>
                <a:latin typeface="Cambria"/>
                <a:ea typeface="Cambria"/>
              </a:rPr>
              <a:t>Contract Approval</a:t>
            </a:r>
            <a:br>
              <a:rPr lang="en-US" sz="6000" cap="small">
                <a:solidFill>
                  <a:schemeClr val="accent2"/>
                </a:solidFill>
                <a:latin typeface="Cambria"/>
                <a:ea typeface="Cambria"/>
              </a:rPr>
            </a:br>
            <a:r>
              <a:rPr lang="en-US" sz="6000" cap="small">
                <a:solidFill>
                  <a:schemeClr val="accent2"/>
                </a:solidFill>
                <a:latin typeface="Cambria"/>
                <a:ea typeface="Cambria"/>
              </a:rPr>
              <a:t>Types</a:t>
            </a:r>
            <a:br>
              <a:rPr lang="en-US" cap="small">
                <a:latin typeface="Cambria" panose="02040503050406030204" pitchFamily="18" charset="0"/>
                <a:ea typeface="Cambria" panose="02040503050406030204" pitchFamily="18" charset="0"/>
              </a:rPr>
            </a:br>
            <a:br>
              <a:rPr lang="en-US" sz="3000">
                <a:latin typeface="Cambria" panose="02040503050406030204" pitchFamily="18" charset="0"/>
                <a:ea typeface="Cambria" panose="02040503050406030204" pitchFamily="18" charset="0"/>
              </a:rPr>
            </a:br>
            <a:br>
              <a:rPr lang="en-US" b="1">
                <a:latin typeface="Cambria" panose="02040503050406030204" pitchFamily="18" charset="0"/>
                <a:ea typeface="Cambria" panose="02040503050406030204" pitchFamily="18" charset="0"/>
              </a:rPr>
            </a:br>
            <a:endParaRPr lang="en-US" b="1">
              <a:solidFill>
                <a:schemeClr val="tx1"/>
              </a:solidFill>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4BB8AD2C-2391-498E-A534-01D3A87A7B8A}"/>
              </a:ext>
            </a:extLst>
          </p:cNvPr>
          <p:cNvSpPr txBox="1"/>
          <p:nvPr/>
        </p:nvSpPr>
        <p:spPr>
          <a:xfrm>
            <a:off x="1279524" y="2243931"/>
            <a:ext cx="4878387" cy="39395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000" u="sng">
                <a:solidFill>
                  <a:schemeClr val="accent3"/>
                </a:solidFill>
                <a:latin typeface="Cambria"/>
                <a:ea typeface="Cambria"/>
              </a:rPr>
              <a:t>Board Approval</a:t>
            </a:r>
            <a:endParaRPr lang="en-US" sz="3000" u="sng">
              <a:solidFill>
                <a:schemeClr val="accent3"/>
              </a:solidFill>
            </a:endParaRPr>
          </a:p>
          <a:p>
            <a:pPr algn="ctr"/>
            <a:endParaRPr lang="en-US" sz="2200">
              <a:latin typeface="Cambria"/>
              <a:ea typeface="Cambria"/>
            </a:endParaRPr>
          </a:p>
          <a:p>
            <a:pPr algn="ctr"/>
            <a:r>
              <a:rPr lang="en-US" sz="2200">
                <a:latin typeface="Cambria"/>
                <a:ea typeface="Cambria"/>
              </a:rPr>
              <a:t>Contracts requiring Board approval.</a:t>
            </a:r>
          </a:p>
          <a:p>
            <a:pPr algn="ctr"/>
            <a:endParaRPr lang="en-US" sz="2200">
              <a:latin typeface="Cambria"/>
              <a:ea typeface="Cambria"/>
            </a:endParaRPr>
          </a:p>
          <a:p>
            <a:pPr algn="ctr"/>
            <a:r>
              <a:rPr lang="en-US" sz="2200" u="sng">
                <a:latin typeface="Cambria"/>
                <a:ea typeface="Cambria"/>
              </a:rPr>
              <a:t>Must</a:t>
            </a:r>
            <a:r>
              <a:rPr lang="en-US" sz="2200">
                <a:latin typeface="Cambria"/>
                <a:ea typeface="Cambria"/>
              </a:rPr>
              <a:t>  be submitted on or before the first Wednesday of the month to be approved the following month.</a:t>
            </a:r>
          </a:p>
          <a:p>
            <a:pPr algn="ctr"/>
            <a:endParaRPr lang="en-US" sz="2200">
              <a:latin typeface="Cambria"/>
              <a:ea typeface="Cambria"/>
            </a:endParaRPr>
          </a:p>
          <a:p>
            <a:pPr algn="ctr"/>
            <a:r>
              <a:rPr lang="en-US" sz="2200">
                <a:latin typeface="Cambria"/>
                <a:ea typeface="Cambria"/>
              </a:rPr>
              <a:t>Incomplete submission packets may result in the item being pushed to the following month.</a:t>
            </a:r>
          </a:p>
        </p:txBody>
      </p:sp>
      <p:sp>
        <p:nvSpPr>
          <p:cNvPr id="3" name="TextBox 2">
            <a:extLst>
              <a:ext uri="{FF2B5EF4-FFF2-40B4-BE49-F238E27FC236}">
                <a16:creationId xmlns:a16="http://schemas.microsoft.com/office/drawing/2014/main" id="{0E64E4BC-DB97-4CFA-8783-4F59FD6980D9}"/>
              </a:ext>
            </a:extLst>
          </p:cNvPr>
          <p:cNvSpPr txBox="1"/>
          <p:nvPr/>
        </p:nvSpPr>
        <p:spPr>
          <a:xfrm>
            <a:off x="6532459" y="2243931"/>
            <a:ext cx="4878387" cy="29238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000" u="sng">
                <a:solidFill>
                  <a:schemeClr val="accent3"/>
                </a:solidFill>
                <a:latin typeface="Cambria"/>
                <a:ea typeface="Cambria"/>
              </a:rPr>
              <a:t>Staff Approval</a:t>
            </a:r>
            <a:endParaRPr lang="en-US" sz="3000" u="sng">
              <a:solidFill>
                <a:schemeClr val="accent3"/>
              </a:solidFill>
            </a:endParaRPr>
          </a:p>
          <a:p>
            <a:pPr algn="ctr"/>
            <a:endParaRPr lang="en-US" sz="2200">
              <a:latin typeface="Cambria"/>
              <a:ea typeface="Cambria"/>
            </a:endParaRPr>
          </a:p>
          <a:p>
            <a:pPr algn="ctr"/>
            <a:r>
              <a:rPr lang="en-US" sz="2200">
                <a:latin typeface="Cambria"/>
                <a:ea typeface="Cambria"/>
              </a:rPr>
              <a:t>Contracts which can be approved by OPSCR staff.</a:t>
            </a:r>
          </a:p>
          <a:p>
            <a:pPr algn="ctr"/>
            <a:endParaRPr lang="en-US" sz="2200">
              <a:latin typeface="Cambria"/>
              <a:ea typeface="Cambria"/>
            </a:endParaRPr>
          </a:p>
          <a:p>
            <a:pPr algn="ctr"/>
            <a:r>
              <a:rPr lang="en-US" sz="2200">
                <a:latin typeface="Cambria"/>
                <a:ea typeface="Cambria"/>
              </a:rPr>
              <a:t>Up to 30-day approval timeline.</a:t>
            </a:r>
          </a:p>
          <a:p>
            <a:pPr algn="ctr"/>
            <a:endParaRPr lang="en-US" sz="2200"/>
          </a:p>
          <a:p>
            <a:pPr algn="ctr"/>
            <a:r>
              <a:rPr lang="en-US" sz="2200">
                <a:latin typeface="Cambria"/>
                <a:ea typeface="Cambria"/>
              </a:rPr>
              <a:t>Board items will be processed first.</a:t>
            </a:r>
          </a:p>
        </p:txBody>
      </p:sp>
    </p:spTree>
    <p:extLst>
      <p:ext uri="{BB962C8B-B14F-4D97-AF65-F5344CB8AC3E}">
        <p14:creationId xmlns:p14="http://schemas.microsoft.com/office/powerpoint/2010/main" val="206514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1DB5D-1AE6-59C5-E0DF-379EF16DA897}"/>
              </a:ext>
            </a:extLst>
          </p:cNvPr>
          <p:cNvSpPr>
            <a:spLocks noGrp="1"/>
          </p:cNvSpPr>
          <p:nvPr>
            <p:ph type="title"/>
          </p:nvPr>
        </p:nvSpPr>
        <p:spPr/>
        <p:txBody>
          <a:bodyPr>
            <a:normAutofit/>
          </a:bodyPr>
          <a:lstStyle/>
          <a:p>
            <a:pPr algn="ctr"/>
            <a:r>
              <a:rPr lang="en-US" sz="5400" cap="small">
                <a:solidFill>
                  <a:schemeClr val="accent3"/>
                </a:solidFill>
                <a:latin typeface="Cambria" panose="02040503050406030204" pitchFamily="18" charset="0"/>
                <a:ea typeface="Cambria" panose="02040503050406030204" pitchFamily="18" charset="0"/>
              </a:rPr>
              <a:t>National Cooperatives</a:t>
            </a:r>
          </a:p>
        </p:txBody>
      </p:sp>
      <p:pic>
        <p:nvPicPr>
          <p:cNvPr id="5" name="Content Placeholder 4" descr="A screenshot of a contract review">
            <a:extLst>
              <a:ext uri="{FF2B5EF4-FFF2-40B4-BE49-F238E27FC236}">
                <a16:creationId xmlns:a16="http://schemas.microsoft.com/office/drawing/2014/main" id="{E141904B-3FF8-2573-CA1F-C9D1EB2BD6E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6423" y="2722880"/>
            <a:ext cx="6347037" cy="2672079"/>
          </a:xfrm>
        </p:spPr>
      </p:pic>
      <p:sp>
        <p:nvSpPr>
          <p:cNvPr id="6" name="Arrow: Right 5">
            <a:extLst>
              <a:ext uri="{FF2B5EF4-FFF2-40B4-BE49-F238E27FC236}">
                <a16:creationId xmlns:a16="http://schemas.microsoft.com/office/drawing/2014/main" id="{A86FDFD6-E572-E6A7-7C63-4806408DDADE}"/>
              </a:ext>
            </a:extLst>
          </p:cNvPr>
          <p:cNvSpPr/>
          <p:nvPr/>
        </p:nvSpPr>
        <p:spPr>
          <a:xfrm>
            <a:off x="4439920" y="3779520"/>
            <a:ext cx="612648" cy="203200"/>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8" name="Picture 7" descr="A screenshot of a computer">
            <a:extLst>
              <a:ext uri="{FF2B5EF4-FFF2-40B4-BE49-F238E27FC236}">
                <a16:creationId xmlns:a16="http://schemas.microsoft.com/office/drawing/2014/main" id="{6306B5A4-6970-47AB-15B7-82E7ACBFF1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4960" y="2014194"/>
            <a:ext cx="5943600" cy="2858177"/>
          </a:xfrm>
          <a:prstGeom prst="rect">
            <a:avLst/>
          </a:prstGeom>
        </p:spPr>
      </p:pic>
      <p:sp>
        <p:nvSpPr>
          <p:cNvPr id="9" name="Arrow: Right 8">
            <a:extLst>
              <a:ext uri="{FF2B5EF4-FFF2-40B4-BE49-F238E27FC236}">
                <a16:creationId xmlns:a16="http://schemas.microsoft.com/office/drawing/2014/main" id="{D73FA270-0B32-931E-A8BE-C84F21C1883F}"/>
              </a:ext>
            </a:extLst>
          </p:cNvPr>
          <p:cNvSpPr/>
          <p:nvPr/>
        </p:nvSpPr>
        <p:spPr>
          <a:xfrm>
            <a:off x="3555999" y="3535680"/>
            <a:ext cx="750669" cy="294640"/>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1" name="Picture 10" descr="A document with a place for text">
            <a:extLst>
              <a:ext uri="{FF2B5EF4-FFF2-40B4-BE49-F238E27FC236}">
                <a16:creationId xmlns:a16="http://schemas.microsoft.com/office/drawing/2014/main" id="{52EA94D8-26C5-AF3E-C30E-3396FE12CC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0523" y="1659016"/>
            <a:ext cx="3557622" cy="4647407"/>
          </a:xfrm>
          <a:prstGeom prst="rect">
            <a:avLst/>
          </a:prstGeom>
        </p:spPr>
      </p:pic>
      <p:pic>
        <p:nvPicPr>
          <p:cNvPr id="13" name="Picture 12" descr="A document with a checklist&#10;&#10;Description automatically generated with medium confidence">
            <a:extLst>
              <a:ext uri="{FF2B5EF4-FFF2-40B4-BE49-F238E27FC236}">
                <a16:creationId xmlns:a16="http://schemas.microsoft.com/office/drawing/2014/main" id="{B3381A76-6192-3334-B391-03471E1090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20872" y="2369372"/>
            <a:ext cx="3771601" cy="4904572"/>
          </a:xfrm>
          <a:prstGeom prst="rect">
            <a:avLst/>
          </a:prstGeom>
        </p:spPr>
      </p:pic>
    </p:spTree>
    <p:extLst>
      <p:ext uri="{BB962C8B-B14F-4D97-AF65-F5344CB8AC3E}">
        <p14:creationId xmlns:p14="http://schemas.microsoft.com/office/powerpoint/2010/main" val="2824685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E9845-CB60-F988-BD2A-126F47279550}"/>
              </a:ext>
            </a:extLst>
          </p:cNvPr>
          <p:cNvSpPr>
            <a:spLocks noGrp="1"/>
          </p:cNvSpPr>
          <p:nvPr>
            <p:ph type="title"/>
          </p:nvPr>
        </p:nvSpPr>
        <p:spPr/>
        <p:txBody>
          <a:bodyPr>
            <a:normAutofit/>
          </a:bodyPr>
          <a:lstStyle/>
          <a:p>
            <a:pPr algn="ctr"/>
            <a:r>
              <a:rPr lang="en-US" sz="5400" cap="small">
                <a:solidFill>
                  <a:schemeClr val="accent3"/>
                </a:solidFill>
                <a:latin typeface="Cambria" panose="02040503050406030204" pitchFamily="18" charset="0"/>
                <a:ea typeface="Cambria" panose="02040503050406030204" pitchFamily="18" charset="0"/>
              </a:rPr>
              <a:t>In-State Cooperatives</a:t>
            </a:r>
          </a:p>
        </p:txBody>
      </p:sp>
      <p:sp>
        <p:nvSpPr>
          <p:cNvPr id="3" name="Content Placeholder 2">
            <a:extLst>
              <a:ext uri="{FF2B5EF4-FFF2-40B4-BE49-F238E27FC236}">
                <a16:creationId xmlns:a16="http://schemas.microsoft.com/office/drawing/2014/main" id="{018E07AB-2184-2824-95ED-73713F3E2044}"/>
              </a:ext>
            </a:extLst>
          </p:cNvPr>
          <p:cNvSpPr>
            <a:spLocks noGrp="1"/>
          </p:cNvSpPr>
          <p:nvPr>
            <p:ph idx="1"/>
          </p:nvPr>
        </p:nvSpPr>
        <p:spPr/>
        <p:txBody>
          <a:bodyPr>
            <a:noAutofit/>
          </a:bodyPr>
          <a:lstStyle/>
          <a:p>
            <a:pPr>
              <a:buFont typeface="Arial" panose="020B0604020202020204" pitchFamily="34" charset="0"/>
              <a:buChar char="•"/>
            </a:pPr>
            <a:r>
              <a:rPr lang="en-US" sz="1800">
                <a:latin typeface="Cambria" panose="02040503050406030204" pitchFamily="18" charset="0"/>
                <a:ea typeface="Cambria" panose="02040503050406030204" pitchFamily="18" charset="0"/>
              </a:rPr>
              <a:t>When an Agency under PPRB’s purview runs a solicitation in compliance with procurement laws and regulations, a different Agency may “piggyback” off that solicitation.</a:t>
            </a:r>
          </a:p>
          <a:p>
            <a:pPr>
              <a:buFont typeface="Arial" panose="020B0604020202020204" pitchFamily="34" charset="0"/>
              <a:buChar char="•"/>
            </a:pPr>
            <a:r>
              <a:rPr lang="en-US" sz="1800">
                <a:latin typeface="Cambria" panose="02040503050406030204" pitchFamily="18" charset="0"/>
                <a:ea typeface="Cambria" panose="02040503050406030204" pitchFamily="18" charset="0"/>
              </a:rPr>
              <a:t>Can use all or part of the soliciting agency’s scope of services but no additional services can be added</a:t>
            </a:r>
          </a:p>
          <a:p>
            <a:pPr>
              <a:buFont typeface="Arial" panose="020B0604020202020204" pitchFamily="34" charset="0"/>
              <a:buChar char="•"/>
            </a:pPr>
            <a:r>
              <a:rPr lang="en-US" sz="1800">
                <a:latin typeface="Cambria" panose="02040503050406030204" pitchFamily="18" charset="0"/>
                <a:ea typeface="Cambria" panose="02040503050406030204" pitchFamily="18" charset="0"/>
              </a:rPr>
              <a:t>Piggybacking Agency can ONLY contract with winning vendors. If the soliciting Agency awarded to more the one vendor, the piggybacking Agency can award to less vendors but not more. Highest scoring vendors (or lowest price if an IFB was used) MUST be awarded. </a:t>
            </a:r>
          </a:p>
          <a:p>
            <a:pPr>
              <a:buFont typeface="Arial" panose="020B0604020202020204" pitchFamily="34" charset="0"/>
              <a:buChar char="•"/>
            </a:pPr>
            <a:r>
              <a:rPr lang="en-US" sz="1800">
                <a:latin typeface="Cambria" panose="02040503050406030204" pitchFamily="18" charset="0"/>
                <a:ea typeface="Cambria" panose="02040503050406030204" pitchFamily="18" charset="0"/>
              </a:rPr>
              <a:t>Piggybacking Agency can use same or lower pricing. If there is any change in scope, the piggybacking Agency must be able to demonstrate that the price per service was available in original procurement. </a:t>
            </a:r>
          </a:p>
          <a:p>
            <a:pPr>
              <a:buFont typeface="Arial" panose="020B0604020202020204" pitchFamily="34" charset="0"/>
              <a:buChar char="•"/>
            </a:pPr>
            <a:r>
              <a:rPr lang="en-US" sz="1800">
                <a:latin typeface="Cambria" panose="02040503050406030204" pitchFamily="18" charset="0"/>
                <a:ea typeface="Cambria" panose="02040503050406030204" pitchFamily="18" charset="0"/>
              </a:rPr>
              <a:t>Contract requires PPRB approval</a:t>
            </a:r>
          </a:p>
        </p:txBody>
      </p:sp>
    </p:spTree>
    <p:extLst>
      <p:ext uri="{BB962C8B-B14F-4D97-AF65-F5344CB8AC3E}">
        <p14:creationId xmlns:p14="http://schemas.microsoft.com/office/powerpoint/2010/main" val="11058514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785" y="144379"/>
            <a:ext cx="11450472" cy="6324660"/>
          </a:xfrm>
        </p:spPr>
        <p:txBody>
          <a:bodyPr>
            <a:noAutofit/>
          </a:bodyPr>
          <a:lstStyle/>
          <a:p>
            <a:pPr algn="ctr"/>
            <a:r>
              <a:rPr lang="en-US" sz="7000" cap="small">
                <a:solidFill>
                  <a:schemeClr val="tx1"/>
                </a:solidFill>
                <a:latin typeface="Cambria" panose="02040503050406030204" pitchFamily="18" charset="0"/>
                <a:ea typeface="Cambria" panose="02040503050406030204" pitchFamily="18" charset="0"/>
              </a:rPr>
              <a:t>Other Methods to</a:t>
            </a:r>
            <a:br>
              <a:rPr lang="en-US" sz="7000" cap="small">
                <a:solidFill>
                  <a:schemeClr val="tx1"/>
                </a:solidFill>
                <a:latin typeface="Cambria" panose="02040503050406030204" pitchFamily="18" charset="0"/>
                <a:ea typeface="Cambria" panose="02040503050406030204" pitchFamily="18" charset="0"/>
              </a:rPr>
            </a:br>
            <a:r>
              <a:rPr lang="en-US" sz="7000" cap="small">
                <a:solidFill>
                  <a:schemeClr val="tx1"/>
                </a:solidFill>
                <a:latin typeface="Cambria" panose="02040503050406030204" pitchFamily="18" charset="0"/>
                <a:ea typeface="Cambria" panose="02040503050406030204" pitchFamily="18" charset="0"/>
              </a:rPr>
              <a:t>Procure Services</a:t>
            </a:r>
            <a:br>
              <a:rPr lang="en-US" sz="7000" cap="small">
                <a:solidFill>
                  <a:schemeClr val="tx1"/>
                </a:solidFill>
                <a:latin typeface="Cambria" panose="02040503050406030204" pitchFamily="18" charset="0"/>
                <a:ea typeface="Cambria" panose="02040503050406030204" pitchFamily="18" charset="0"/>
              </a:rPr>
            </a:br>
            <a:r>
              <a:rPr lang="en-US" sz="7000" cap="small">
                <a:solidFill>
                  <a:schemeClr val="tx1"/>
                </a:solidFill>
                <a:latin typeface="Cambria" panose="02040503050406030204" pitchFamily="18" charset="0"/>
                <a:ea typeface="Cambria" panose="02040503050406030204" pitchFamily="18" charset="0"/>
              </a:rPr>
              <a:t>R&amp;R Chapters 11 &amp; 12</a:t>
            </a:r>
          </a:p>
        </p:txBody>
      </p:sp>
    </p:spTree>
    <p:extLst>
      <p:ext uri="{BB962C8B-B14F-4D97-AF65-F5344CB8AC3E}">
        <p14:creationId xmlns:p14="http://schemas.microsoft.com/office/powerpoint/2010/main" val="26036999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677785C2-D514-4718-A984-1A640C0CA7C8}"/>
              </a:ext>
            </a:extLst>
          </p:cNvPr>
          <p:cNvGrpSpPr/>
          <p:nvPr/>
        </p:nvGrpSpPr>
        <p:grpSpPr>
          <a:xfrm>
            <a:off x="8077363" y="575103"/>
            <a:ext cx="3693533" cy="5707794"/>
            <a:chOff x="7495834" y="575103"/>
            <a:chExt cx="3693533" cy="5707794"/>
          </a:xfrm>
        </p:grpSpPr>
        <p:sp>
          <p:nvSpPr>
            <p:cNvPr id="16" name="Freeform: Shape 15">
              <a:extLst>
                <a:ext uri="{FF2B5EF4-FFF2-40B4-BE49-F238E27FC236}">
                  <a16:creationId xmlns:a16="http://schemas.microsoft.com/office/drawing/2014/main" id="{259F57E9-76B7-4831-81DA-D2223CD7BFD7}"/>
                </a:ext>
              </a:extLst>
            </p:cNvPr>
            <p:cNvSpPr/>
            <p:nvPr/>
          </p:nvSpPr>
          <p:spPr>
            <a:xfrm>
              <a:off x="7907179" y="2703222"/>
              <a:ext cx="2870842" cy="3579675"/>
            </a:xfrm>
            <a:custGeom>
              <a:avLst/>
              <a:gdLst>
                <a:gd name="connsiteX0" fmla="*/ 250698 w 2387600"/>
                <a:gd name="connsiteY0" fmla="*/ 0 h 2980266"/>
                <a:gd name="connsiteX1" fmla="*/ 2136902 w 2387600"/>
                <a:gd name="connsiteY1" fmla="*/ 0 h 2980266"/>
                <a:gd name="connsiteX2" fmla="*/ 2387600 w 2387600"/>
                <a:gd name="connsiteY2" fmla="*/ 250698 h 2980266"/>
                <a:gd name="connsiteX3" fmla="*/ 2387600 w 2387600"/>
                <a:gd name="connsiteY3" fmla="*/ 2980266 h 2980266"/>
                <a:gd name="connsiteX4" fmla="*/ 2387600 w 2387600"/>
                <a:gd name="connsiteY4" fmla="*/ 2980266 h 2980266"/>
                <a:gd name="connsiteX5" fmla="*/ 0 w 2387600"/>
                <a:gd name="connsiteY5" fmla="*/ 2980266 h 2980266"/>
                <a:gd name="connsiteX6" fmla="*/ 0 w 2387600"/>
                <a:gd name="connsiteY6" fmla="*/ 2980266 h 2980266"/>
                <a:gd name="connsiteX7" fmla="*/ 0 w 2387600"/>
                <a:gd name="connsiteY7" fmla="*/ 250698 h 2980266"/>
                <a:gd name="connsiteX8" fmla="*/ 250698 w 2387600"/>
                <a:gd name="connsiteY8" fmla="*/ 0 h 2980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7600" h="2980266">
                  <a:moveTo>
                    <a:pt x="2136902" y="2980266"/>
                  </a:moveTo>
                  <a:lnTo>
                    <a:pt x="250698" y="2980266"/>
                  </a:lnTo>
                  <a:cubicBezTo>
                    <a:pt x="112241" y="2980266"/>
                    <a:pt x="0" y="2868025"/>
                    <a:pt x="0" y="2729568"/>
                  </a:cubicBezTo>
                  <a:lnTo>
                    <a:pt x="0" y="0"/>
                  </a:lnTo>
                  <a:lnTo>
                    <a:pt x="0" y="0"/>
                  </a:lnTo>
                  <a:lnTo>
                    <a:pt x="2387600" y="0"/>
                  </a:lnTo>
                  <a:lnTo>
                    <a:pt x="2387600" y="0"/>
                  </a:lnTo>
                  <a:lnTo>
                    <a:pt x="2387600" y="2729568"/>
                  </a:lnTo>
                  <a:cubicBezTo>
                    <a:pt x="2387600" y="2868025"/>
                    <a:pt x="2275359" y="2980266"/>
                    <a:pt x="2136902" y="2980266"/>
                  </a:cubicBez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407691" tIns="334264" rIns="407692" bIns="407691" numCol="1" spcCol="1270" anchor="t" anchorCtr="0">
              <a:noAutofit/>
            </a:bodyPr>
            <a:lstStyle/>
            <a:p>
              <a:pPr marL="0" lvl="0" indent="0" algn="ctr" defTabSz="2089150">
                <a:lnSpc>
                  <a:spcPct val="90000"/>
                </a:lnSpc>
                <a:spcBef>
                  <a:spcPct val="0"/>
                </a:spcBef>
                <a:spcAft>
                  <a:spcPct val="35000"/>
                </a:spcAft>
                <a:buNone/>
              </a:pPr>
              <a:endParaRPr lang="en-US" sz="2400" kern="1200">
                <a:solidFill>
                  <a:schemeClr val="tx1"/>
                </a:solidFill>
                <a:latin typeface="Cambria" panose="02040503050406030204" pitchFamily="18" charset="0"/>
                <a:ea typeface="Cambria" panose="02040503050406030204" pitchFamily="18" charset="0"/>
              </a:endParaRPr>
            </a:p>
            <a:p>
              <a:pPr marL="0" lvl="0" indent="0" algn="ctr" defTabSz="2089150">
                <a:lnSpc>
                  <a:spcPct val="90000"/>
                </a:lnSpc>
                <a:spcBef>
                  <a:spcPct val="0"/>
                </a:spcBef>
                <a:spcAft>
                  <a:spcPct val="35000"/>
                </a:spcAft>
                <a:buNone/>
              </a:pPr>
              <a:r>
                <a:rPr lang="en-US" sz="2400" kern="1200">
                  <a:solidFill>
                    <a:schemeClr val="tx1"/>
                  </a:solidFill>
                  <a:latin typeface="Cambria" panose="02040503050406030204" pitchFamily="18" charset="0"/>
                  <a:ea typeface="Cambria" panose="02040503050406030204" pitchFamily="18" charset="0"/>
                </a:rPr>
                <a:t>No expenditure of State funds</a:t>
              </a:r>
            </a:p>
            <a:p>
              <a:pPr marL="0" lvl="0" indent="0" algn="ctr" defTabSz="2089150">
                <a:lnSpc>
                  <a:spcPct val="90000"/>
                </a:lnSpc>
                <a:spcBef>
                  <a:spcPct val="0"/>
                </a:spcBef>
                <a:spcAft>
                  <a:spcPct val="35000"/>
                </a:spcAft>
                <a:buNone/>
              </a:pPr>
              <a:endParaRPr lang="en-US" sz="1000">
                <a:solidFill>
                  <a:schemeClr val="tx1"/>
                </a:solidFill>
                <a:latin typeface="Cambria" panose="02040503050406030204" pitchFamily="18" charset="0"/>
                <a:ea typeface="Cambria" panose="02040503050406030204" pitchFamily="18" charset="0"/>
              </a:endParaRPr>
            </a:p>
            <a:p>
              <a:pPr marL="0" lvl="0" indent="0" algn="ctr" defTabSz="2089150">
                <a:lnSpc>
                  <a:spcPct val="90000"/>
                </a:lnSpc>
                <a:spcBef>
                  <a:spcPct val="0"/>
                </a:spcBef>
                <a:spcAft>
                  <a:spcPct val="35000"/>
                </a:spcAft>
                <a:buNone/>
              </a:pPr>
              <a:r>
                <a:rPr lang="en-US" sz="2500" kern="1200">
                  <a:solidFill>
                    <a:schemeClr val="tx1"/>
                  </a:solidFill>
                  <a:latin typeface="Cambria" panose="02040503050406030204" pitchFamily="18" charset="0"/>
                  <a:ea typeface="Cambria" panose="02040503050406030204" pitchFamily="18" charset="0"/>
                </a:rPr>
                <a:t>Not under PPRB purview</a:t>
              </a:r>
            </a:p>
          </p:txBody>
        </p:sp>
        <p:sp>
          <p:nvSpPr>
            <p:cNvPr id="8" name="Rectangle: Rounded Corners 7">
              <a:extLst>
                <a:ext uri="{FF2B5EF4-FFF2-40B4-BE49-F238E27FC236}">
                  <a16:creationId xmlns:a16="http://schemas.microsoft.com/office/drawing/2014/main" id="{B53AAED2-6914-4924-9C7C-D023C75EEB07}"/>
                </a:ext>
              </a:extLst>
            </p:cNvPr>
            <p:cNvSpPr/>
            <p:nvPr/>
          </p:nvSpPr>
          <p:spPr>
            <a:xfrm>
              <a:off x="7495834" y="575103"/>
              <a:ext cx="3693533" cy="2264350"/>
            </a:xfrm>
            <a:prstGeom prst="roundRect">
              <a:avLst/>
            </a:prstGeom>
            <a:solidFill>
              <a:srgbClr val="FBE8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cap="small">
                  <a:solidFill>
                    <a:schemeClr val="tx1"/>
                  </a:solidFill>
                  <a:latin typeface="Cambria" panose="02040503050406030204" pitchFamily="18" charset="0"/>
                  <a:ea typeface="Cambria" panose="02040503050406030204" pitchFamily="18" charset="0"/>
                </a:rPr>
                <a:t>No Cost</a:t>
              </a:r>
            </a:p>
          </p:txBody>
        </p:sp>
      </p:grpSp>
      <p:grpSp>
        <p:nvGrpSpPr>
          <p:cNvPr id="18" name="Group 17">
            <a:extLst>
              <a:ext uri="{FF2B5EF4-FFF2-40B4-BE49-F238E27FC236}">
                <a16:creationId xmlns:a16="http://schemas.microsoft.com/office/drawing/2014/main" id="{1DB5F480-1034-40CB-A23B-268F41EC08F5}"/>
              </a:ext>
            </a:extLst>
          </p:cNvPr>
          <p:cNvGrpSpPr/>
          <p:nvPr/>
        </p:nvGrpSpPr>
        <p:grpSpPr>
          <a:xfrm>
            <a:off x="4234446" y="575103"/>
            <a:ext cx="3693532" cy="5707794"/>
            <a:chOff x="4557885" y="575103"/>
            <a:chExt cx="3693532" cy="5707794"/>
          </a:xfrm>
        </p:grpSpPr>
        <p:sp>
          <p:nvSpPr>
            <p:cNvPr id="14" name="Freeform: Shape 13">
              <a:extLst>
                <a:ext uri="{FF2B5EF4-FFF2-40B4-BE49-F238E27FC236}">
                  <a16:creationId xmlns:a16="http://schemas.microsoft.com/office/drawing/2014/main" id="{873D10F6-C161-4F5F-AE1F-EA2C3D865C4A}"/>
                </a:ext>
              </a:extLst>
            </p:cNvPr>
            <p:cNvSpPr/>
            <p:nvPr/>
          </p:nvSpPr>
          <p:spPr>
            <a:xfrm>
              <a:off x="4969230" y="2839453"/>
              <a:ext cx="2870841" cy="3443444"/>
            </a:xfrm>
            <a:custGeom>
              <a:avLst/>
              <a:gdLst>
                <a:gd name="connsiteX0" fmla="*/ 250698 w 2387600"/>
                <a:gd name="connsiteY0" fmla="*/ 0 h 2980266"/>
                <a:gd name="connsiteX1" fmla="*/ 2136902 w 2387600"/>
                <a:gd name="connsiteY1" fmla="*/ 0 h 2980266"/>
                <a:gd name="connsiteX2" fmla="*/ 2387600 w 2387600"/>
                <a:gd name="connsiteY2" fmla="*/ 250698 h 2980266"/>
                <a:gd name="connsiteX3" fmla="*/ 2387600 w 2387600"/>
                <a:gd name="connsiteY3" fmla="*/ 2980266 h 2980266"/>
                <a:gd name="connsiteX4" fmla="*/ 2387600 w 2387600"/>
                <a:gd name="connsiteY4" fmla="*/ 2980266 h 2980266"/>
                <a:gd name="connsiteX5" fmla="*/ 0 w 2387600"/>
                <a:gd name="connsiteY5" fmla="*/ 2980266 h 2980266"/>
                <a:gd name="connsiteX6" fmla="*/ 0 w 2387600"/>
                <a:gd name="connsiteY6" fmla="*/ 2980266 h 2980266"/>
                <a:gd name="connsiteX7" fmla="*/ 0 w 2387600"/>
                <a:gd name="connsiteY7" fmla="*/ 250698 h 2980266"/>
                <a:gd name="connsiteX8" fmla="*/ 250698 w 2387600"/>
                <a:gd name="connsiteY8" fmla="*/ 0 h 2980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7600" h="2980266">
                  <a:moveTo>
                    <a:pt x="2136902" y="2980266"/>
                  </a:moveTo>
                  <a:lnTo>
                    <a:pt x="250698" y="2980266"/>
                  </a:lnTo>
                  <a:cubicBezTo>
                    <a:pt x="112241" y="2980266"/>
                    <a:pt x="0" y="2868025"/>
                    <a:pt x="0" y="2729568"/>
                  </a:cubicBezTo>
                  <a:lnTo>
                    <a:pt x="0" y="0"/>
                  </a:lnTo>
                  <a:lnTo>
                    <a:pt x="0" y="0"/>
                  </a:lnTo>
                  <a:lnTo>
                    <a:pt x="2387600" y="0"/>
                  </a:lnTo>
                  <a:lnTo>
                    <a:pt x="2387600" y="0"/>
                  </a:lnTo>
                  <a:lnTo>
                    <a:pt x="2387600" y="2729568"/>
                  </a:lnTo>
                  <a:cubicBezTo>
                    <a:pt x="2387600" y="2868025"/>
                    <a:pt x="2275359" y="2980266"/>
                    <a:pt x="2136902" y="2980266"/>
                  </a:cubicBez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407691" tIns="334265" rIns="407691" bIns="407691" numCol="1" spcCol="1270" anchor="t" anchorCtr="0">
              <a:noAutofit/>
            </a:bodyPr>
            <a:lstStyle/>
            <a:p>
              <a:pPr marL="0" lvl="0" indent="0" algn="ctr" defTabSz="2089150">
                <a:lnSpc>
                  <a:spcPct val="90000"/>
                </a:lnSpc>
                <a:spcBef>
                  <a:spcPct val="0"/>
                </a:spcBef>
                <a:spcAft>
                  <a:spcPct val="35000"/>
                </a:spcAft>
                <a:buNone/>
              </a:pPr>
              <a:r>
                <a:rPr lang="en-US" sz="2200">
                  <a:solidFill>
                    <a:schemeClr val="tx1"/>
                  </a:solidFill>
                  <a:latin typeface="Cambria" panose="02040503050406030204" pitchFamily="18" charset="0"/>
                  <a:ea typeface="Cambria" panose="02040503050406030204" pitchFamily="18" charset="0"/>
                </a:rPr>
                <a:t>Contract with PPRB Agency - PPRB approval not required</a:t>
              </a:r>
            </a:p>
            <a:p>
              <a:pPr marL="0" lvl="0" indent="0" algn="ctr" defTabSz="2089150">
                <a:lnSpc>
                  <a:spcPct val="90000"/>
                </a:lnSpc>
                <a:spcBef>
                  <a:spcPct val="0"/>
                </a:spcBef>
                <a:spcAft>
                  <a:spcPct val="35000"/>
                </a:spcAft>
                <a:buNone/>
              </a:pPr>
              <a:endParaRPr lang="en-US" sz="800">
                <a:solidFill>
                  <a:schemeClr val="tx1"/>
                </a:solidFill>
                <a:latin typeface="Cambria" panose="02040503050406030204" pitchFamily="18" charset="0"/>
                <a:ea typeface="Cambria" panose="02040503050406030204" pitchFamily="18" charset="0"/>
              </a:endParaRPr>
            </a:p>
            <a:p>
              <a:pPr marL="0" lvl="0" indent="0" algn="ctr" defTabSz="2089150">
                <a:lnSpc>
                  <a:spcPct val="90000"/>
                </a:lnSpc>
                <a:spcBef>
                  <a:spcPct val="0"/>
                </a:spcBef>
                <a:spcAft>
                  <a:spcPct val="35000"/>
                </a:spcAft>
                <a:buNone/>
              </a:pPr>
              <a:r>
                <a:rPr lang="en-US" sz="2200">
                  <a:solidFill>
                    <a:schemeClr val="tx1"/>
                  </a:solidFill>
                  <a:latin typeface="Cambria" panose="02040503050406030204" pitchFamily="18" charset="0"/>
                  <a:ea typeface="Cambria" panose="02040503050406030204" pitchFamily="18" charset="0"/>
                </a:rPr>
                <a:t>Contract with non-PPRB State entity – Fair Market Value Determination</a:t>
              </a:r>
            </a:p>
            <a:p>
              <a:pPr marL="0" lvl="0" indent="0" algn="ctr" defTabSz="2089150">
                <a:lnSpc>
                  <a:spcPct val="90000"/>
                </a:lnSpc>
                <a:spcBef>
                  <a:spcPct val="0"/>
                </a:spcBef>
                <a:spcAft>
                  <a:spcPct val="35000"/>
                </a:spcAft>
                <a:buNone/>
              </a:pPr>
              <a:endParaRPr lang="en-US" sz="2500">
                <a:solidFill>
                  <a:schemeClr val="tx1"/>
                </a:solidFill>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781FA86C-8A7F-47FB-B38D-3A7E88F5485C}"/>
                </a:ext>
              </a:extLst>
            </p:cNvPr>
            <p:cNvSpPr/>
            <p:nvPr/>
          </p:nvSpPr>
          <p:spPr>
            <a:xfrm>
              <a:off x="4557885" y="575103"/>
              <a:ext cx="3693532" cy="2264350"/>
            </a:xfrm>
            <a:prstGeom prst="roundRect">
              <a:avLst/>
            </a:prstGeom>
            <a:solidFill>
              <a:srgbClr val="91CB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cap="small">
                  <a:solidFill>
                    <a:schemeClr val="tx1"/>
                  </a:solidFill>
                  <a:latin typeface="Cambria" panose="02040503050406030204" pitchFamily="18" charset="0"/>
                  <a:ea typeface="Cambria" panose="02040503050406030204" pitchFamily="18" charset="0"/>
                </a:rPr>
                <a:t>Government to government</a:t>
              </a:r>
              <a:endParaRPr lang="en-US" sz="4500" cap="small">
                <a:ln>
                  <a:solidFill>
                    <a:schemeClr val="bg1"/>
                  </a:solidFill>
                </a:ln>
              </a:endParaRPr>
            </a:p>
          </p:txBody>
        </p:sp>
      </p:grpSp>
      <p:grpSp>
        <p:nvGrpSpPr>
          <p:cNvPr id="19" name="Group 18">
            <a:extLst>
              <a:ext uri="{FF2B5EF4-FFF2-40B4-BE49-F238E27FC236}">
                <a16:creationId xmlns:a16="http://schemas.microsoft.com/office/drawing/2014/main" id="{172AE9F6-C34F-4592-BF87-90CA073AB9F6}"/>
              </a:ext>
            </a:extLst>
          </p:cNvPr>
          <p:cNvGrpSpPr/>
          <p:nvPr/>
        </p:nvGrpSpPr>
        <p:grpSpPr>
          <a:xfrm>
            <a:off x="396580" y="575103"/>
            <a:ext cx="3693532" cy="5707796"/>
            <a:chOff x="4562934" y="575102"/>
            <a:chExt cx="3693532" cy="5707796"/>
          </a:xfrm>
        </p:grpSpPr>
        <p:sp>
          <p:nvSpPr>
            <p:cNvPr id="12" name="Freeform: Shape 11">
              <a:extLst>
                <a:ext uri="{FF2B5EF4-FFF2-40B4-BE49-F238E27FC236}">
                  <a16:creationId xmlns:a16="http://schemas.microsoft.com/office/drawing/2014/main" id="{95456338-F26A-4E32-83F1-6884EE850E53}"/>
                </a:ext>
              </a:extLst>
            </p:cNvPr>
            <p:cNvSpPr/>
            <p:nvPr/>
          </p:nvSpPr>
          <p:spPr>
            <a:xfrm>
              <a:off x="4957987" y="2839454"/>
              <a:ext cx="2882083" cy="3443444"/>
            </a:xfrm>
            <a:custGeom>
              <a:avLst/>
              <a:gdLst>
                <a:gd name="connsiteX0" fmla="*/ 250698 w 2387600"/>
                <a:gd name="connsiteY0" fmla="*/ 0 h 2980266"/>
                <a:gd name="connsiteX1" fmla="*/ 2136902 w 2387600"/>
                <a:gd name="connsiteY1" fmla="*/ 0 h 2980266"/>
                <a:gd name="connsiteX2" fmla="*/ 2387600 w 2387600"/>
                <a:gd name="connsiteY2" fmla="*/ 250698 h 2980266"/>
                <a:gd name="connsiteX3" fmla="*/ 2387600 w 2387600"/>
                <a:gd name="connsiteY3" fmla="*/ 2980266 h 2980266"/>
                <a:gd name="connsiteX4" fmla="*/ 2387600 w 2387600"/>
                <a:gd name="connsiteY4" fmla="*/ 2980266 h 2980266"/>
                <a:gd name="connsiteX5" fmla="*/ 0 w 2387600"/>
                <a:gd name="connsiteY5" fmla="*/ 2980266 h 2980266"/>
                <a:gd name="connsiteX6" fmla="*/ 0 w 2387600"/>
                <a:gd name="connsiteY6" fmla="*/ 2980266 h 2980266"/>
                <a:gd name="connsiteX7" fmla="*/ 0 w 2387600"/>
                <a:gd name="connsiteY7" fmla="*/ 250698 h 2980266"/>
                <a:gd name="connsiteX8" fmla="*/ 250698 w 2387600"/>
                <a:gd name="connsiteY8" fmla="*/ 0 h 2980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7600" h="2980266">
                  <a:moveTo>
                    <a:pt x="2136902" y="2980266"/>
                  </a:moveTo>
                  <a:lnTo>
                    <a:pt x="250698" y="2980266"/>
                  </a:lnTo>
                  <a:cubicBezTo>
                    <a:pt x="112241" y="2980266"/>
                    <a:pt x="0" y="2868025"/>
                    <a:pt x="0" y="2729568"/>
                  </a:cubicBezTo>
                  <a:lnTo>
                    <a:pt x="0" y="0"/>
                  </a:lnTo>
                  <a:lnTo>
                    <a:pt x="0" y="0"/>
                  </a:lnTo>
                  <a:lnTo>
                    <a:pt x="2387600" y="0"/>
                  </a:lnTo>
                  <a:lnTo>
                    <a:pt x="2387600" y="0"/>
                  </a:lnTo>
                  <a:lnTo>
                    <a:pt x="2387600" y="2729568"/>
                  </a:lnTo>
                  <a:cubicBezTo>
                    <a:pt x="2387600" y="2868025"/>
                    <a:pt x="2275359" y="2980266"/>
                    <a:pt x="2136902" y="2980266"/>
                  </a:cubicBez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07691" tIns="334264" rIns="407691" bIns="407691" numCol="1" spcCol="1270" anchor="t" anchorCtr="0">
              <a:noAutofit/>
            </a:bodyPr>
            <a:lstStyle/>
            <a:p>
              <a:pPr marL="0" lvl="0" indent="0" algn="ctr" defTabSz="2089150">
                <a:lnSpc>
                  <a:spcPct val="90000"/>
                </a:lnSpc>
                <a:spcBef>
                  <a:spcPct val="0"/>
                </a:spcBef>
                <a:spcAft>
                  <a:spcPct val="35000"/>
                </a:spcAft>
                <a:buNone/>
              </a:pPr>
              <a:r>
                <a:rPr lang="en-US" sz="2500" kern="1200">
                  <a:solidFill>
                    <a:schemeClr val="tx1"/>
                  </a:solidFill>
                  <a:latin typeface="Cambria" panose="02040503050406030204" pitchFamily="18" charset="0"/>
                  <a:ea typeface="Cambria" panose="02040503050406030204" pitchFamily="18" charset="0"/>
                </a:rPr>
                <a:t>Professional Exemptions </a:t>
              </a:r>
              <a:r>
                <a:rPr lang="en-US" sz="1600">
                  <a:solidFill>
                    <a:schemeClr val="tx1"/>
                  </a:solidFill>
                  <a:latin typeface="Cambria" panose="02040503050406030204" pitchFamily="18" charset="0"/>
                  <a:ea typeface="Cambria" panose="02040503050406030204" pitchFamily="18" charset="0"/>
                  <a:cs typeface="Times New Roman" panose="02020603050405020304" pitchFamily="18" charset="0"/>
                </a:rPr>
                <a:t>Miss. Code § 27-104-7</a:t>
              </a:r>
            </a:p>
            <a:p>
              <a:pPr marL="0" lvl="0" indent="0" algn="ctr" defTabSz="2089150">
                <a:lnSpc>
                  <a:spcPct val="90000"/>
                </a:lnSpc>
                <a:spcBef>
                  <a:spcPct val="0"/>
                </a:spcBef>
                <a:spcAft>
                  <a:spcPct val="35000"/>
                </a:spcAft>
                <a:buNone/>
              </a:pPr>
              <a:endParaRPr lang="en-US" sz="1000" kern="1200">
                <a:solidFill>
                  <a:schemeClr val="tx1"/>
                </a:solidFill>
                <a:latin typeface="Cambria" panose="02040503050406030204" pitchFamily="18" charset="0"/>
                <a:ea typeface="Cambria" panose="02040503050406030204" pitchFamily="18" charset="0"/>
              </a:endParaRPr>
            </a:p>
            <a:p>
              <a:pPr marL="0" lvl="0" indent="0" algn="ctr" defTabSz="2089150">
                <a:lnSpc>
                  <a:spcPct val="90000"/>
                </a:lnSpc>
                <a:spcBef>
                  <a:spcPct val="0"/>
                </a:spcBef>
                <a:spcAft>
                  <a:spcPct val="35000"/>
                </a:spcAft>
                <a:buNone/>
              </a:pPr>
              <a:r>
                <a:rPr lang="en-US" sz="2400">
                  <a:solidFill>
                    <a:schemeClr val="tx1"/>
                  </a:solidFill>
                  <a:latin typeface="Cambria" panose="02040503050406030204" pitchFamily="18" charset="0"/>
                  <a:ea typeface="Cambria" panose="02040503050406030204" pitchFamily="18" charset="0"/>
                </a:rPr>
                <a:t>Agency-Specific</a:t>
              </a:r>
              <a:r>
                <a:rPr lang="en-US" sz="2500">
                  <a:solidFill>
                    <a:schemeClr val="tx1"/>
                  </a:solidFill>
                  <a:latin typeface="Cambria" panose="02040503050406030204" pitchFamily="18" charset="0"/>
                  <a:ea typeface="Cambria" panose="02040503050406030204" pitchFamily="18" charset="0"/>
                </a:rPr>
                <a:t> Exemptions</a:t>
              </a:r>
            </a:p>
            <a:p>
              <a:pPr marL="0" lvl="0" indent="0" algn="ctr" defTabSz="2089150">
                <a:lnSpc>
                  <a:spcPct val="90000"/>
                </a:lnSpc>
                <a:spcBef>
                  <a:spcPct val="0"/>
                </a:spcBef>
                <a:spcAft>
                  <a:spcPct val="35000"/>
                </a:spcAft>
                <a:buNone/>
              </a:pPr>
              <a:endParaRPr lang="en-US" sz="1000">
                <a:solidFill>
                  <a:schemeClr val="tx1"/>
                </a:solidFill>
                <a:latin typeface="Cambria" panose="02040503050406030204" pitchFamily="18" charset="0"/>
                <a:ea typeface="Cambria" panose="02040503050406030204" pitchFamily="18" charset="0"/>
              </a:endParaRPr>
            </a:p>
            <a:p>
              <a:pPr marL="0" lvl="0" indent="0" algn="ctr" defTabSz="2089150">
                <a:lnSpc>
                  <a:spcPct val="90000"/>
                </a:lnSpc>
                <a:spcBef>
                  <a:spcPct val="0"/>
                </a:spcBef>
                <a:spcAft>
                  <a:spcPct val="35000"/>
                </a:spcAft>
                <a:buNone/>
              </a:pPr>
              <a:r>
                <a:rPr lang="en-US" sz="2500" kern="1200">
                  <a:solidFill>
                    <a:schemeClr val="tx1"/>
                  </a:solidFill>
                  <a:latin typeface="Cambria" panose="02040503050406030204" pitchFamily="18" charset="0"/>
                  <a:ea typeface="Cambria" panose="02040503050406030204" pitchFamily="18" charset="0"/>
                </a:rPr>
                <a:t>Upl</a:t>
              </a:r>
              <a:r>
                <a:rPr lang="en-US" sz="2500">
                  <a:solidFill>
                    <a:schemeClr val="tx1"/>
                  </a:solidFill>
                  <a:latin typeface="Cambria" panose="02040503050406030204" pitchFamily="18" charset="0"/>
                  <a:ea typeface="Cambria" panose="02040503050406030204" pitchFamily="18" charset="0"/>
                </a:rPr>
                <a:t>oad to MAGIC</a:t>
              </a:r>
              <a:endParaRPr lang="en-US" sz="2500" kern="1200">
                <a:solidFill>
                  <a:schemeClr val="tx1"/>
                </a:solidFill>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A1D51000-1046-4DE7-9039-1338C4F6796F}"/>
                </a:ext>
              </a:extLst>
            </p:cNvPr>
            <p:cNvSpPr/>
            <p:nvPr/>
          </p:nvSpPr>
          <p:spPr>
            <a:xfrm>
              <a:off x="4562934" y="575102"/>
              <a:ext cx="3693532" cy="2264352"/>
            </a:xfrm>
            <a:prstGeom prst="roundRect">
              <a:avLst/>
            </a:prstGeom>
            <a:solidFill>
              <a:srgbClr val="F9B8B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cap="small">
                  <a:solidFill>
                    <a:schemeClr val="tx1"/>
                  </a:solidFill>
                  <a:latin typeface="Cambria" panose="02040503050406030204" pitchFamily="18" charset="0"/>
                  <a:ea typeface="Cambria" panose="02040503050406030204" pitchFamily="18" charset="0"/>
                </a:rPr>
                <a:t>Statutory Exemptions</a:t>
              </a:r>
            </a:p>
          </p:txBody>
        </p:sp>
      </p:grpSp>
    </p:spTree>
    <p:extLst>
      <p:ext uri="{BB962C8B-B14F-4D97-AF65-F5344CB8AC3E}">
        <p14:creationId xmlns:p14="http://schemas.microsoft.com/office/powerpoint/2010/main" val="113869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785" y="156411"/>
            <a:ext cx="11450472" cy="6312628"/>
          </a:xfrm>
          <a:ln>
            <a:noFill/>
          </a:ln>
        </p:spPr>
        <p:txBody>
          <a:bodyPr>
            <a:noAutofit/>
          </a:bodyPr>
          <a:lstStyle/>
          <a:p>
            <a:pPr algn="ctr"/>
            <a:r>
              <a:rPr lang="en-US" sz="7000" cap="small">
                <a:solidFill>
                  <a:schemeClr val="tx1"/>
                </a:solidFill>
                <a:latin typeface="Cambria" panose="02040503050406030204" pitchFamily="18" charset="0"/>
                <a:ea typeface="Cambria" panose="02040503050406030204" pitchFamily="18" charset="0"/>
              </a:rPr>
              <a:t>Requests for </a:t>
            </a:r>
            <a:br>
              <a:rPr lang="en-US" sz="7000" cap="small">
                <a:solidFill>
                  <a:schemeClr val="tx1"/>
                </a:solidFill>
                <a:latin typeface="Cambria" panose="02040503050406030204" pitchFamily="18" charset="0"/>
                <a:ea typeface="Cambria" panose="02040503050406030204" pitchFamily="18" charset="0"/>
              </a:rPr>
            </a:br>
            <a:r>
              <a:rPr lang="en-US" sz="7000" cap="small">
                <a:solidFill>
                  <a:schemeClr val="tx1"/>
                </a:solidFill>
                <a:latin typeface="Cambria" panose="02040503050406030204" pitchFamily="18" charset="0"/>
                <a:ea typeface="Cambria" panose="02040503050406030204" pitchFamily="18" charset="0"/>
              </a:rPr>
              <a:t>Proposals and </a:t>
            </a:r>
            <a:br>
              <a:rPr lang="en-US" sz="7000" cap="small">
                <a:solidFill>
                  <a:schemeClr val="tx1"/>
                </a:solidFill>
                <a:latin typeface="Cambria" panose="02040503050406030204" pitchFamily="18" charset="0"/>
                <a:ea typeface="Cambria" panose="02040503050406030204" pitchFamily="18" charset="0"/>
              </a:rPr>
            </a:br>
            <a:r>
              <a:rPr lang="en-US" sz="7000" cap="small">
                <a:solidFill>
                  <a:schemeClr val="tx1"/>
                </a:solidFill>
                <a:latin typeface="Cambria" panose="02040503050406030204" pitchFamily="18" charset="0"/>
                <a:ea typeface="Cambria" panose="02040503050406030204" pitchFamily="18" charset="0"/>
              </a:rPr>
              <a:t>Qualifications</a:t>
            </a:r>
            <a:br>
              <a:rPr lang="en-US" sz="7000" cap="small">
                <a:solidFill>
                  <a:schemeClr val="tx1"/>
                </a:solidFill>
                <a:latin typeface="Cambria" panose="02040503050406030204" pitchFamily="18" charset="0"/>
                <a:ea typeface="Cambria" panose="02040503050406030204" pitchFamily="18" charset="0"/>
              </a:rPr>
            </a:br>
            <a:r>
              <a:rPr lang="en-US" sz="3000" cap="small">
                <a:solidFill>
                  <a:schemeClr val="tx1"/>
                </a:solidFill>
                <a:latin typeface="Cambria" panose="02040503050406030204" pitchFamily="18" charset="0"/>
                <a:ea typeface="Cambria" panose="02040503050406030204" pitchFamily="18" charset="0"/>
              </a:rPr>
              <a:t>R&amp;R Chapter 6</a:t>
            </a:r>
            <a:br>
              <a:rPr lang="en-US" sz="3000" cap="small">
                <a:solidFill>
                  <a:schemeClr val="tx1"/>
                </a:solidFill>
                <a:latin typeface="Cambria" panose="02040503050406030204" pitchFamily="18" charset="0"/>
                <a:ea typeface="Cambria" panose="02040503050406030204" pitchFamily="18" charset="0"/>
              </a:rPr>
            </a:br>
            <a:r>
              <a:rPr lang="en-US" sz="3000" cap="small">
                <a:solidFill>
                  <a:schemeClr val="tx1"/>
                </a:solidFill>
                <a:latin typeface="Cambria" panose="02040503050406030204" pitchFamily="18" charset="0"/>
                <a:ea typeface="Cambria" panose="02040503050406030204" pitchFamily="18" charset="0"/>
              </a:rPr>
              <a:t>Miss. Code </a:t>
            </a:r>
            <a:r>
              <a:rPr lang="en-US" sz="3000" cap="small">
                <a:solidFill>
                  <a:schemeClr val="tx1"/>
                </a:solidFill>
                <a:latin typeface="Times New Roman" panose="02020603050405020304" pitchFamily="18" charset="0"/>
                <a:ea typeface="Cambria" panose="02040503050406030204" pitchFamily="18" charset="0"/>
                <a:cs typeface="Times New Roman" panose="02020603050405020304" pitchFamily="18" charset="0"/>
              </a:rPr>
              <a:t>§ 31-7-400, </a:t>
            </a:r>
            <a:r>
              <a:rPr lang="en-US" sz="3000" i="1">
                <a:solidFill>
                  <a:schemeClr val="tx1"/>
                </a:solidFill>
                <a:latin typeface="Times New Roman" panose="02020603050405020304" pitchFamily="18" charset="0"/>
                <a:ea typeface="Cambria" panose="02040503050406030204" pitchFamily="18" charset="0"/>
                <a:cs typeface="Times New Roman" panose="02020603050405020304" pitchFamily="18" charset="0"/>
              </a:rPr>
              <a:t>et seq.</a:t>
            </a:r>
            <a:endParaRPr lang="en-US" sz="3000" b="1">
              <a:solidFill>
                <a:srgbClr val="F8D22F"/>
              </a:solidFill>
              <a:latin typeface="Baskerville Old Face" panose="02020602080505020303" pitchFamily="18" charset="0"/>
            </a:endParaRPr>
          </a:p>
        </p:txBody>
      </p:sp>
    </p:spTree>
    <p:extLst>
      <p:ext uri="{BB962C8B-B14F-4D97-AF65-F5344CB8AC3E}">
        <p14:creationId xmlns:p14="http://schemas.microsoft.com/office/powerpoint/2010/main" val="37711653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785" y="382137"/>
            <a:ext cx="11450472" cy="1502081"/>
          </a:xfrm>
        </p:spPr>
        <p:txBody>
          <a:bodyPr>
            <a:noAutofit/>
          </a:bodyPr>
          <a:lstStyle/>
          <a:p>
            <a:pPr algn="ctr"/>
            <a:r>
              <a:rPr lang="en-US" sz="5000" cap="small">
                <a:solidFill>
                  <a:srgbClr val="3488A0"/>
                </a:solidFill>
                <a:latin typeface="Cambria" panose="02040503050406030204" pitchFamily="18" charset="0"/>
                <a:ea typeface="Cambria" panose="02040503050406030204" pitchFamily="18" charset="0"/>
              </a:rPr>
              <a:t>Why use an RFP/RFQ instead of an IFB?</a:t>
            </a:r>
            <a:br>
              <a:rPr lang="en-US">
                <a:solidFill>
                  <a:srgbClr val="F03F2B"/>
                </a:solidFill>
                <a:latin typeface="Baskerville Old Face" panose="02020602080505020303" pitchFamily="18" charset="0"/>
              </a:rPr>
            </a:br>
            <a:endParaRPr lang="en-US">
              <a:solidFill>
                <a:srgbClr val="F03F2B"/>
              </a:solidFill>
              <a:latin typeface="Baskerville Old Face" panose="02020602080505020303" pitchFamily="18" charset="0"/>
            </a:endParaRPr>
          </a:p>
        </p:txBody>
      </p:sp>
      <p:sp>
        <p:nvSpPr>
          <p:cNvPr id="5" name="TextBox 4">
            <a:extLst>
              <a:ext uri="{FF2B5EF4-FFF2-40B4-BE49-F238E27FC236}">
                <a16:creationId xmlns:a16="http://schemas.microsoft.com/office/drawing/2014/main" id="{FDB68199-6799-43B7-85BF-838200956F86}"/>
              </a:ext>
            </a:extLst>
          </p:cNvPr>
          <p:cNvSpPr txBox="1"/>
          <p:nvPr/>
        </p:nvSpPr>
        <p:spPr>
          <a:xfrm>
            <a:off x="395785" y="3149354"/>
            <a:ext cx="11450472" cy="553998"/>
          </a:xfrm>
          <a:prstGeom prst="rect">
            <a:avLst/>
          </a:prstGeom>
          <a:noFill/>
        </p:spPr>
        <p:txBody>
          <a:bodyPr wrap="square" rtlCol="0">
            <a:spAutoFit/>
          </a:bodyPr>
          <a:lstStyle/>
          <a:p>
            <a:pPr algn="ctr"/>
            <a:r>
              <a:rPr lang="en-US" sz="3000">
                <a:latin typeface="Cambria" panose="02040503050406030204" pitchFamily="18" charset="0"/>
                <a:ea typeface="Cambria" panose="02040503050406030204" pitchFamily="18" charset="0"/>
              </a:rPr>
              <a:t>After the submission deadline, RFP/RFQ allows:</a:t>
            </a:r>
          </a:p>
        </p:txBody>
      </p:sp>
      <p:sp>
        <p:nvSpPr>
          <p:cNvPr id="14" name="TextBox 13">
            <a:extLst>
              <a:ext uri="{FF2B5EF4-FFF2-40B4-BE49-F238E27FC236}">
                <a16:creationId xmlns:a16="http://schemas.microsoft.com/office/drawing/2014/main" id="{CF59E340-9685-4BB4-B851-40C5CEE286EB}"/>
              </a:ext>
            </a:extLst>
          </p:cNvPr>
          <p:cNvSpPr txBox="1"/>
          <p:nvPr/>
        </p:nvSpPr>
        <p:spPr>
          <a:xfrm>
            <a:off x="4786397" y="4308104"/>
            <a:ext cx="1834021" cy="1477328"/>
          </a:xfrm>
          <a:prstGeom prst="rect">
            <a:avLst/>
          </a:prstGeom>
          <a:noFill/>
        </p:spPr>
        <p:txBody>
          <a:bodyPr wrap="square" rtlCol="0">
            <a:spAutoFit/>
          </a:bodyPr>
          <a:lstStyle/>
          <a:p>
            <a:pPr algn="ctr"/>
            <a:r>
              <a:rPr lang="en-US" sz="3000">
                <a:latin typeface="Cambria" panose="02040503050406030204" pitchFamily="18" charset="0"/>
                <a:ea typeface="Cambria" panose="02040503050406030204" pitchFamily="18" charset="0"/>
              </a:rPr>
              <a:t>Best and Final Offer</a:t>
            </a:r>
            <a:endParaRPr lang="en-US" sz="3000"/>
          </a:p>
        </p:txBody>
      </p:sp>
      <p:sp>
        <p:nvSpPr>
          <p:cNvPr id="15" name="TextBox 14">
            <a:extLst>
              <a:ext uri="{FF2B5EF4-FFF2-40B4-BE49-F238E27FC236}">
                <a16:creationId xmlns:a16="http://schemas.microsoft.com/office/drawing/2014/main" id="{A559E704-6D9A-400F-9F9D-B3E372E9A13A}"/>
              </a:ext>
            </a:extLst>
          </p:cNvPr>
          <p:cNvSpPr txBox="1"/>
          <p:nvPr/>
        </p:nvSpPr>
        <p:spPr>
          <a:xfrm>
            <a:off x="7212328" y="4308104"/>
            <a:ext cx="3486028" cy="1477328"/>
          </a:xfrm>
          <a:prstGeom prst="rect">
            <a:avLst/>
          </a:prstGeom>
          <a:noFill/>
        </p:spPr>
        <p:txBody>
          <a:bodyPr wrap="square" rtlCol="0">
            <a:spAutoFit/>
          </a:bodyPr>
          <a:lstStyle/>
          <a:p>
            <a:pPr algn="ctr"/>
            <a:r>
              <a:rPr lang="en-US" sz="3000">
                <a:latin typeface="Cambria" panose="02040503050406030204" pitchFamily="18" charset="0"/>
                <a:ea typeface="Cambria" panose="02040503050406030204" pitchFamily="18" charset="0"/>
              </a:rPr>
              <a:t>Agencies to engage in discussions </a:t>
            </a:r>
          </a:p>
          <a:p>
            <a:pPr algn="ctr"/>
            <a:r>
              <a:rPr lang="en-US" sz="3000">
                <a:latin typeface="Cambria" panose="02040503050406030204" pitchFamily="18" charset="0"/>
                <a:ea typeface="Cambria" panose="02040503050406030204" pitchFamily="18" charset="0"/>
              </a:rPr>
              <a:t>with offerors</a:t>
            </a:r>
            <a:endParaRPr lang="en-US"/>
          </a:p>
        </p:txBody>
      </p:sp>
      <p:grpSp>
        <p:nvGrpSpPr>
          <p:cNvPr id="20" name="Group 19">
            <a:extLst>
              <a:ext uri="{FF2B5EF4-FFF2-40B4-BE49-F238E27FC236}">
                <a16:creationId xmlns:a16="http://schemas.microsoft.com/office/drawing/2014/main" id="{FDBC9A24-F4C8-4E4A-B726-D7EE6E942681}"/>
              </a:ext>
            </a:extLst>
          </p:cNvPr>
          <p:cNvGrpSpPr/>
          <p:nvPr/>
        </p:nvGrpSpPr>
        <p:grpSpPr>
          <a:xfrm>
            <a:off x="370764" y="1278353"/>
            <a:ext cx="11400430" cy="1886924"/>
            <a:chOff x="370764" y="1278353"/>
            <a:chExt cx="11400430" cy="1886924"/>
          </a:xfrm>
        </p:grpSpPr>
        <p:sp>
          <p:nvSpPr>
            <p:cNvPr id="4" name="TextBox 3">
              <a:extLst>
                <a:ext uri="{FF2B5EF4-FFF2-40B4-BE49-F238E27FC236}">
                  <a16:creationId xmlns:a16="http://schemas.microsoft.com/office/drawing/2014/main" id="{07C8B87E-01D4-45B3-870D-52952C8B5A31}"/>
                </a:ext>
              </a:extLst>
            </p:cNvPr>
            <p:cNvSpPr txBox="1"/>
            <p:nvPr/>
          </p:nvSpPr>
          <p:spPr>
            <a:xfrm>
              <a:off x="370764" y="1393555"/>
              <a:ext cx="11400430" cy="1477328"/>
            </a:xfrm>
            <a:prstGeom prst="rect">
              <a:avLst/>
            </a:prstGeom>
            <a:noFill/>
          </p:spPr>
          <p:txBody>
            <a:bodyPr wrap="square" rtlCol="0">
              <a:spAutoFit/>
            </a:bodyPr>
            <a:lstStyle/>
            <a:p>
              <a:pPr algn="ctr"/>
              <a:r>
                <a:rPr lang="en-US" sz="3000">
                  <a:latin typeface="Cambria" panose="02040503050406030204" pitchFamily="18" charset="0"/>
                  <a:ea typeface="Cambria" panose="02040503050406030204" pitchFamily="18" charset="0"/>
                </a:rPr>
                <a:t>An IFB is evaluated on price alone, </a:t>
              </a:r>
            </a:p>
            <a:p>
              <a:pPr algn="ctr"/>
              <a:r>
                <a:rPr lang="en-US" sz="3000">
                  <a:latin typeface="Cambria" panose="02040503050406030204" pitchFamily="18" charset="0"/>
                  <a:ea typeface="Cambria" panose="02040503050406030204" pitchFamily="18" charset="0"/>
                </a:rPr>
                <a:t>while an RFP/RFQ allows </a:t>
              </a:r>
            </a:p>
            <a:p>
              <a:pPr algn="ctr"/>
              <a:r>
                <a:rPr lang="en-US" sz="3000">
                  <a:latin typeface="Cambria" panose="02040503050406030204" pitchFamily="18" charset="0"/>
                  <a:ea typeface="Cambria" panose="02040503050406030204" pitchFamily="18" charset="0"/>
                </a:rPr>
                <a:t>evaluation factors in addition to price.</a:t>
              </a:r>
            </a:p>
          </p:txBody>
        </p:sp>
        <p:sp>
          <p:nvSpPr>
            <p:cNvPr id="11" name="Oval 10">
              <a:extLst>
                <a:ext uri="{FF2B5EF4-FFF2-40B4-BE49-F238E27FC236}">
                  <a16:creationId xmlns:a16="http://schemas.microsoft.com/office/drawing/2014/main" id="{B3538A5C-8BE5-4B99-A461-0EAEA00810ED}"/>
                </a:ext>
              </a:extLst>
            </p:cNvPr>
            <p:cNvSpPr/>
            <p:nvPr/>
          </p:nvSpPr>
          <p:spPr>
            <a:xfrm>
              <a:off x="621029" y="1315171"/>
              <a:ext cx="2069920" cy="1821854"/>
            </a:xfrm>
            <a:prstGeom prst="ellipse">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a:solidFill>
                    <a:schemeClr val="tx1"/>
                  </a:solidFill>
                  <a:latin typeface="Cambria" panose="02040503050406030204" pitchFamily="18" charset="0"/>
                  <a:ea typeface="Cambria" panose="02040503050406030204" pitchFamily="18" charset="0"/>
                </a:rPr>
                <a:t>Lowest Price</a:t>
              </a:r>
            </a:p>
          </p:txBody>
        </p:sp>
        <p:grpSp>
          <p:nvGrpSpPr>
            <p:cNvPr id="19" name="Group 18">
              <a:extLst>
                <a:ext uri="{FF2B5EF4-FFF2-40B4-BE49-F238E27FC236}">
                  <a16:creationId xmlns:a16="http://schemas.microsoft.com/office/drawing/2014/main" id="{73183A9A-B0C9-48FC-80AF-701CF2F8B44F}"/>
                </a:ext>
              </a:extLst>
            </p:cNvPr>
            <p:cNvGrpSpPr/>
            <p:nvPr/>
          </p:nvGrpSpPr>
          <p:grpSpPr>
            <a:xfrm>
              <a:off x="9501051" y="1278353"/>
              <a:ext cx="2069920" cy="1886924"/>
              <a:chOff x="9501051" y="1422873"/>
              <a:chExt cx="2069920" cy="1886924"/>
            </a:xfrm>
          </p:grpSpPr>
          <p:grpSp>
            <p:nvGrpSpPr>
              <p:cNvPr id="13" name="Group 12">
                <a:extLst>
                  <a:ext uri="{FF2B5EF4-FFF2-40B4-BE49-F238E27FC236}">
                    <a16:creationId xmlns:a16="http://schemas.microsoft.com/office/drawing/2014/main" id="{95CF19C2-530F-432A-82EF-D9661A59D5C1}"/>
                  </a:ext>
                </a:extLst>
              </p:cNvPr>
              <p:cNvGrpSpPr/>
              <p:nvPr/>
            </p:nvGrpSpPr>
            <p:grpSpPr>
              <a:xfrm>
                <a:off x="9501051" y="1487942"/>
                <a:ext cx="2069920" cy="1821855"/>
                <a:chOff x="6764603" y="2413716"/>
                <a:chExt cx="1665426" cy="1665426"/>
              </a:xfrm>
            </p:grpSpPr>
            <p:sp>
              <p:nvSpPr>
                <p:cNvPr id="8" name="Freeform: Shape 7">
                  <a:extLst>
                    <a:ext uri="{FF2B5EF4-FFF2-40B4-BE49-F238E27FC236}">
                      <a16:creationId xmlns:a16="http://schemas.microsoft.com/office/drawing/2014/main" id="{9AC3E7EA-A0CA-4374-A120-EEF0533A28BF}"/>
                    </a:ext>
                  </a:extLst>
                </p:cNvPr>
                <p:cNvSpPr/>
                <p:nvPr/>
              </p:nvSpPr>
              <p:spPr>
                <a:xfrm>
                  <a:off x="6764603" y="2413716"/>
                  <a:ext cx="1665426" cy="1665426"/>
                </a:xfrm>
                <a:custGeom>
                  <a:avLst/>
                  <a:gdLst>
                    <a:gd name="connsiteX0" fmla="*/ 832713 w 1665426"/>
                    <a:gd name="connsiteY0" fmla="*/ 0 h 1665426"/>
                    <a:gd name="connsiteX1" fmla="*/ 1553864 w 1665426"/>
                    <a:gd name="connsiteY1" fmla="*/ 416356 h 1665426"/>
                    <a:gd name="connsiteX2" fmla="*/ 1553864 w 1665426"/>
                    <a:gd name="connsiteY2" fmla="*/ 1249069 h 1665426"/>
                    <a:gd name="connsiteX3" fmla="*/ 832713 w 1665426"/>
                    <a:gd name="connsiteY3" fmla="*/ 832713 h 1665426"/>
                    <a:gd name="connsiteX4" fmla="*/ 832713 w 1665426"/>
                    <a:gd name="connsiteY4" fmla="*/ 0 h 1665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5426" h="1665426">
                      <a:moveTo>
                        <a:pt x="832713" y="0"/>
                      </a:moveTo>
                      <a:cubicBezTo>
                        <a:pt x="1130213" y="0"/>
                        <a:pt x="1405114" y="158714"/>
                        <a:pt x="1553864" y="416356"/>
                      </a:cubicBezTo>
                      <a:cubicBezTo>
                        <a:pt x="1702614" y="673998"/>
                        <a:pt x="1702614" y="991427"/>
                        <a:pt x="1553864" y="1249069"/>
                      </a:cubicBezTo>
                      <a:lnTo>
                        <a:pt x="832713" y="832713"/>
                      </a:lnTo>
                      <a:lnTo>
                        <a:pt x="832713"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18177" tIns="320011" rIns="207594" bIns="815673" numCol="1" spcCol="1270" anchor="t" anchorCtr="0">
                  <a:noAutofit/>
                </a:bodyPr>
                <a:lstStyle/>
                <a:p>
                  <a:pPr marL="0" lvl="0" indent="0" algn="ctr" defTabSz="444500">
                    <a:lnSpc>
                      <a:spcPct val="90000"/>
                    </a:lnSpc>
                    <a:spcBef>
                      <a:spcPct val="0"/>
                    </a:spcBef>
                    <a:spcAft>
                      <a:spcPct val="35000"/>
                    </a:spcAft>
                    <a:buNone/>
                  </a:pPr>
                  <a:endParaRPr lang="en-US" sz="1000" kern="1200">
                    <a:solidFill>
                      <a:schemeClr val="tx1"/>
                    </a:solidFill>
                    <a:latin typeface="Cambria" panose="02040503050406030204" pitchFamily="18" charset="0"/>
                    <a:ea typeface="Cambria" panose="02040503050406030204" pitchFamily="18" charset="0"/>
                  </a:endParaRPr>
                </a:p>
                <a:p>
                  <a:pPr marL="0" lvl="0" indent="0" algn="ctr" defTabSz="444500">
                    <a:lnSpc>
                      <a:spcPct val="90000"/>
                    </a:lnSpc>
                    <a:spcBef>
                      <a:spcPct val="0"/>
                    </a:spcBef>
                    <a:spcAft>
                      <a:spcPct val="35000"/>
                    </a:spcAft>
                    <a:buNone/>
                  </a:pPr>
                  <a:r>
                    <a:rPr lang="en-US" sz="1600" kern="1200">
                      <a:solidFill>
                        <a:schemeClr val="tx1"/>
                      </a:solidFill>
                      <a:latin typeface="Cambria" panose="02040503050406030204" pitchFamily="18" charset="0"/>
                      <a:ea typeface="Cambria" panose="02040503050406030204" pitchFamily="18" charset="0"/>
                    </a:rPr>
                    <a:t> </a:t>
                  </a:r>
                </a:p>
              </p:txBody>
            </p:sp>
            <p:grpSp>
              <p:nvGrpSpPr>
                <p:cNvPr id="12" name="Group 11">
                  <a:extLst>
                    <a:ext uri="{FF2B5EF4-FFF2-40B4-BE49-F238E27FC236}">
                      <a16:creationId xmlns:a16="http://schemas.microsoft.com/office/drawing/2014/main" id="{5136ABB3-D125-4503-A72A-FD8E0B2A23E4}"/>
                    </a:ext>
                  </a:extLst>
                </p:cNvPr>
                <p:cNvGrpSpPr/>
                <p:nvPr/>
              </p:nvGrpSpPr>
              <p:grpSpPr>
                <a:xfrm>
                  <a:off x="6764603" y="2413716"/>
                  <a:ext cx="1665426" cy="1665426"/>
                  <a:chOff x="4369746" y="2918630"/>
                  <a:chExt cx="1665426" cy="1665426"/>
                </a:xfrm>
              </p:grpSpPr>
              <p:sp>
                <p:nvSpPr>
                  <p:cNvPr id="9" name="Freeform: Shape 8">
                    <a:extLst>
                      <a:ext uri="{FF2B5EF4-FFF2-40B4-BE49-F238E27FC236}">
                        <a16:creationId xmlns:a16="http://schemas.microsoft.com/office/drawing/2014/main" id="{E8F2C16A-146E-410E-8326-31BB67B25952}"/>
                      </a:ext>
                    </a:extLst>
                  </p:cNvPr>
                  <p:cNvSpPr/>
                  <p:nvPr/>
                </p:nvSpPr>
                <p:spPr>
                  <a:xfrm>
                    <a:off x="4369746" y="2918630"/>
                    <a:ext cx="1665426" cy="1665426"/>
                  </a:xfrm>
                  <a:custGeom>
                    <a:avLst/>
                    <a:gdLst>
                      <a:gd name="connsiteX0" fmla="*/ 1553864 w 1665426"/>
                      <a:gd name="connsiteY0" fmla="*/ 1249070 h 1665426"/>
                      <a:gd name="connsiteX1" fmla="*/ 832713 w 1665426"/>
                      <a:gd name="connsiteY1" fmla="*/ 1665427 h 1665426"/>
                      <a:gd name="connsiteX2" fmla="*/ 111562 w 1665426"/>
                      <a:gd name="connsiteY2" fmla="*/ 1249071 h 1665426"/>
                      <a:gd name="connsiteX3" fmla="*/ 832713 w 1665426"/>
                      <a:gd name="connsiteY3" fmla="*/ 832713 h 1665426"/>
                      <a:gd name="connsiteX4" fmla="*/ 1553864 w 1665426"/>
                      <a:gd name="connsiteY4" fmla="*/ 1249070 h 1665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5426" h="1665426">
                        <a:moveTo>
                          <a:pt x="1553864" y="1249070"/>
                        </a:moveTo>
                        <a:cubicBezTo>
                          <a:pt x="1405114" y="1506712"/>
                          <a:pt x="1130213" y="1665427"/>
                          <a:pt x="832713" y="1665427"/>
                        </a:cubicBezTo>
                        <a:cubicBezTo>
                          <a:pt x="535213" y="1665427"/>
                          <a:pt x="260312" y="1506713"/>
                          <a:pt x="111562" y="1249071"/>
                        </a:cubicBezTo>
                        <a:lnTo>
                          <a:pt x="832713" y="832713"/>
                        </a:lnTo>
                        <a:lnTo>
                          <a:pt x="1553864" y="124907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468710" tIns="1063505" rIns="468709" bIns="111832" numCol="1" spcCol="1270" anchor="ctr" anchorCtr="0">
                    <a:noAutofit/>
                  </a:bodyPr>
                  <a:lstStyle/>
                  <a:p>
                    <a:pPr marL="0" lvl="0" indent="0" algn="ctr" defTabSz="444500">
                      <a:lnSpc>
                        <a:spcPct val="90000"/>
                      </a:lnSpc>
                      <a:spcBef>
                        <a:spcPct val="0"/>
                      </a:spcBef>
                      <a:spcAft>
                        <a:spcPct val="35000"/>
                      </a:spcAft>
                      <a:buNone/>
                    </a:pPr>
                    <a:endParaRPr lang="en-US" sz="1400" kern="1200">
                      <a:solidFill>
                        <a:schemeClr val="tx1"/>
                      </a:solidFill>
                      <a:latin typeface="Cambria" panose="02040503050406030204" pitchFamily="18" charset="0"/>
                      <a:ea typeface="Cambria" panose="02040503050406030204" pitchFamily="18" charset="0"/>
                    </a:endParaRPr>
                  </a:p>
                </p:txBody>
              </p:sp>
              <p:sp>
                <p:nvSpPr>
                  <p:cNvPr id="10" name="Freeform: Shape 9">
                    <a:extLst>
                      <a:ext uri="{FF2B5EF4-FFF2-40B4-BE49-F238E27FC236}">
                        <a16:creationId xmlns:a16="http://schemas.microsoft.com/office/drawing/2014/main" id="{FD083A4C-410A-4EC3-A18E-2964E6245495}"/>
                      </a:ext>
                    </a:extLst>
                  </p:cNvPr>
                  <p:cNvSpPr/>
                  <p:nvPr/>
                </p:nvSpPr>
                <p:spPr>
                  <a:xfrm>
                    <a:off x="4369746" y="2918630"/>
                    <a:ext cx="1665426" cy="1665426"/>
                  </a:xfrm>
                  <a:custGeom>
                    <a:avLst/>
                    <a:gdLst>
                      <a:gd name="connsiteX0" fmla="*/ 111562 w 1665426"/>
                      <a:gd name="connsiteY0" fmla="*/ 1249070 h 1665426"/>
                      <a:gd name="connsiteX1" fmla="*/ 111562 w 1665426"/>
                      <a:gd name="connsiteY1" fmla="*/ 416357 h 1665426"/>
                      <a:gd name="connsiteX2" fmla="*/ 832713 w 1665426"/>
                      <a:gd name="connsiteY2" fmla="*/ 1 h 1665426"/>
                      <a:gd name="connsiteX3" fmla="*/ 832713 w 1665426"/>
                      <a:gd name="connsiteY3" fmla="*/ 832713 h 1665426"/>
                      <a:gd name="connsiteX4" fmla="*/ 111562 w 1665426"/>
                      <a:gd name="connsiteY4" fmla="*/ 1249070 h 1665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5426" h="1665426">
                        <a:moveTo>
                          <a:pt x="111562" y="1249070"/>
                        </a:moveTo>
                        <a:cubicBezTo>
                          <a:pt x="-37188" y="991428"/>
                          <a:pt x="-37188" y="673999"/>
                          <a:pt x="111562" y="416357"/>
                        </a:cubicBezTo>
                        <a:cubicBezTo>
                          <a:pt x="260312" y="158715"/>
                          <a:pt x="535213" y="1"/>
                          <a:pt x="832713" y="1"/>
                        </a:cubicBezTo>
                        <a:lnTo>
                          <a:pt x="832713" y="832713"/>
                        </a:lnTo>
                        <a:lnTo>
                          <a:pt x="111562" y="124907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91139" tIns="339837" rIns="934632" bIns="795847" numCol="1" spcCol="1270" anchor="ctr" anchorCtr="0">
                    <a:noAutofit/>
                  </a:bodyPr>
                  <a:lstStyle/>
                  <a:p>
                    <a:pPr marL="0" lvl="0" indent="0" algn="ctr" defTabSz="444500">
                      <a:lnSpc>
                        <a:spcPct val="90000"/>
                      </a:lnSpc>
                      <a:spcBef>
                        <a:spcPct val="0"/>
                      </a:spcBef>
                      <a:spcAft>
                        <a:spcPct val="35000"/>
                      </a:spcAft>
                      <a:buNone/>
                    </a:pPr>
                    <a:endParaRPr lang="en-US" sz="2400" kern="1200">
                      <a:solidFill>
                        <a:schemeClr val="tx1"/>
                      </a:solidFill>
                      <a:latin typeface="Cambria" panose="02040503050406030204" pitchFamily="18" charset="0"/>
                      <a:ea typeface="Cambria" panose="02040503050406030204" pitchFamily="18" charset="0"/>
                    </a:endParaRPr>
                  </a:p>
                </p:txBody>
              </p:sp>
            </p:grpSp>
          </p:grpSp>
          <p:sp>
            <p:nvSpPr>
              <p:cNvPr id="16" name="TextBox 15">
                <a:extLst>
                  <a:ext uri="{FF2B5EF4-FFF2-40B4-BE49-F238E27FC236}">
                    <a16:creationId xmlns:a16="http://schemas.microsoft.com/office/drawing/2014/main" id="{4252C8CE-7FA9-4FC0-89DB-1B77A003B190}"/>
                  </a:ext>
                </a:extLst>
              </p:cNvPr>
              <p:cNvSpPr txBox="1"/>
              <p:nvPr/>
            </p:nvSpPr>
            <p:spPr>
              <a:xfrm rot="18651407">
                <a:off x="9625094" y="1780167"/>
                <a:ext cx="1114698" cy="400110"/>
              </a:xfrm>
              <a:prstGeom prst="rect">
                <a:avLst/>
              </a:prstGeom>
              <a:noFill/>
            </p:spPr>
            <p:txBody>
              <a:bodyPr wrap="square" rtlCol="0">
                <a:spAutoFit/>
              </a:bodyPr>
              <a:lstStyle/>
              <a:p>
                <a:r>
                  <a:rPr lang="en-US" sz="2000">
                    <a:latin typeface="Cambria" panose="02040503050406030204" pitchFamily="18" charset="0"/>
                    <a:ea typeface="Cambria" panose="02040503050406030204" pitchFamily="18" charset="0"/>
                  </a:rPr>
                  <a:t>Cost</a:t>
                </a:r>
              </a:p>
            </p:txBody>
          </p:sp>
          <p:sp>
            <p:nvSpPr>
              <p:cNvPr id="17" name="TextBox 16">
                <a:extLst>
                  <a:ext uri="{FF2B5EF4-FFF2-40B4-BE49-F238E27FC236}">
                    <a16:creationId xmlns:a16="http://schemas.microsoft.com/office/drawing/2014/main" id="{02E58605-F48D-4965-B47F-16B1471C2E3F}"/>
                  </a:ext>
                </a:extLst>
              </p:cNvPr>
              <p:cNvSpPr txBox="1"/>
              <p:nvPr/>
            </p:nvSpPr>
            <p:spPr>
              <a:xfrm>
                <a:off x="9751316" y="2712497"/>
                <a:ext cx="1622078" cy="400110"/>
              </a:xfrm>
              <a:prstGeom prst="rect">
                <a:avLst/>
              </a:prstGeom>
              <a:noFill/>
            </p:spPr>
            <p:txBody>
              <a:bodyPr wrap="square" rtlCol="0">
                <a:spAutoFit/>
              </a:bodyPr>
              <a:lstStyle/>
              <a:p>
                <a:r>
                  <a:rPr lang="en-US" sz="2000">
                    <a:latin typeface="Cambria" panose="02040503050406030204" pitchFamily="18" charset="0"/>
                    <a:ea typeface="Cambria" panose="02040503050406030204" pitchFamily="18" charset="0"/>
                  </a:rPr>
                  <a:t>Management</a:t>
                </a:r>
              </a:p>
            </p:txBody>
          </p:sp>
          <p:sp>
            <p:nvSpPr>
              <p:cNvPr id="18" name="TextBox 17">
                <a:extLst>
                  <a:ext uri="{FF2B5EF4-FFF2-40B4-BE49-F238E27FC236}">
                    <a16:creationId xmlns:a16="http://schemas.microsoft.com/office/drawing/2014/main" id="{C6A4BA36-04FA-4DCF-9F36-290EDBF38445}"/>
                  </a:ext>
                </a:extLst>
              </p:cNvPr>
              <p:cNvSpPr txBox="1"/>
              <p:nvPr/>
            </p:nvSpPr>
            <p:spPr>
              <a:xfrm rot="3212603">
                <a:off x="10447828" y="1956230"/>
                <a:ext cx="1270688" cy="400110"/>
              </a:xfrm>
              <a:prstGeom prst="rect">
                <a:avLst/>
              </a:prstGeom>
              <a:noFill/>
            </p:spPr>
            <p:txBody>
              <a:bodyPr wrap="square" rtlCol="0">
                <a:spAutoFit/>
              </a:bodyPr>
              <a:lstStyle/>
              <a:p>
                <a:r>
                  <a:rPr lang="en-US" sz="2000">
                    <a:latin typeface="Cambria" panose="02040503050406030204" pitchFamily="18" charset="0"/>
                    <a:ea typeface="Cambria" panose="02040503050406030204" pitchFamily="18" charset="0"/>
                  </a:rPr>
                  <a:t>Technical</a:t>
                </a:r>
              </a:p>
            </p:txBody>
          </p:sp>
        </p:grpSp>
      </p:grpSp>
      <p:sp>
        <p:nvSpPr>
          <p:cNvPr id="22" name="TextBox 21">
            <a:extLst>
              <a:ext uri="{FF2B5EF4-FFF2-40B4-BE49-F238E27FC236}">
                <a16:creationId xmlns:a16="http://schemas.microsoft.com/office/drawing/2014/main" id="{73CE52C6-2C4A-4FA5-8D3C-CAB1201E3ED4}"/>
              </a:ext>
            </a:extLst>
          </p:cNvPr>
          <p:cNvSpPr txBox="1"/>
          <p:nvPr/>
        </p:nvSpPr>
        <p:spPr>
          <a:xfrm>
            <a:off x="1924593" y="4229824"/>
            <a:ext cx="2269894" cy="1477328"/>
          </a:xfrm>
          <a:prstGeom prst="rect">
            <a:avLst/>
          </a:prstGeom>
          <a:noFill/>
        </p:spPr>
        <p:txBody>
          <a:bodyPr wrap="square">
            <a:spAutoFit/>
          </a:bodyPr>
          <a:lstStyle/>
          <a:p>
            <a:pPr algn="ctr"/>
            <a:r>
              <a:rPr lang="en-US" sz="3000">
                <a:latin typeface="Cambria" panose="02040503050406030204" pitchFamily="18" charset="0"/>
                <a:ea typeface="Cambria" panose="02040503050406030204" pitchFamily="18" charset="0"/>
              </a:rPr>
              <a:t>Offerors to </a:t>
            </a:r>
          </a:p>
          <a:p>
            <a:pPr algn="ctr"/>
            <a:r>
              <a:rPr lang="en-US" sz="3000">
                <a:latin typeface="Cambria" panose="02040503050406030204" pitchFamily="18" charset="0"/>
                <a:ea typeface="Cambria" panose="02040503050406030204" pitchFamily="18" charset="0"/>
              </a:rPr>
              <a:t>change their Responses</a:t>
            </a:r>
            <a:endParaRPr lang="en-US" sz="1800">
              <a:latin typeface="Cambria" panose="02040503050406030204" pitchFamily="18" charset="0"/>
              <a:ea typeface="Cambria" panose="02040503050406030204" pitchFamily="18" charset="0"/>
            </a:endParaRPr>
          </a:p>
        </p:txBody>
      </p:sp>
      <p:cxnSp>
        <p:nvCxnSpPr>
          <p:cNvPr id="24" name="Straight Arrow Connector 23">
            <a:extLst>
              <a:ext uri="{FF2B5EF4-FFF2-40B4-BE49-F238E27FC236}">
                <a16:creationId xmlns:a16="http://schemas.microsoft.com/office/drawing/2014/main" id="{E12E7E29-89ED-41A8-AED8-D45D723B804E}"/>
              </a:ext>
            </a:extLst>
          </p:cNvPr>
          <p:cNvCxnSpPr/>
          <p:nvPr/>
        </p:nvCxnSpPr>
        <p:spPr>
          <a:xfrm>
            <a:off x="2952206" y="3715681"/>
            <a:ext cx="0" cy="6560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00BDDF58-FC2A-4869-9F04-762696B10968}"/>
              </a:ext>
            </a:extLst>
          </p:cNvPr>
          <p:cNvCxnSpPr/>
          <p:nvPr/>
        </p:nvCxnSpPr>
        <p:spPr>
          <a:xfrm>
            <a:off x="5733887" y="3715681"/>
            <a:ext cx="0" cy="6560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9EF7E6F-7916-40CD-8B90-59D6DA386220}"/>
              </a:ext>
            </a:extLst>
          </p:cNvPr>
          <p:cNvCxnSpPr/>
          <p:nvPr/>
        </p:nvCxnSpPr>
        <p:spPr>
          <a:xfrm>
            <a:off x="8955342" y="3715681"/>
            <a:ext cx="0" cy="6560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4238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15" grpId="0"/>
      <p:bldP spid="2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785" y="382137"/>
            <a:ext cx="11450472" cy="1502081"/>
          </a:xfrm>
        </p:spPr>
        <p:txBody>
          <a:bodyPr>
            <a:noAutofit/>
          </a:bodyPr>
          <a:lstStyle/>
          <a:p>
            <a:pPr algn="ctr"/>
            <a:r>
              <a:rPr lang="en-US" sz="5000" cap="small">
                <a:solidFill>
                  <a:srgbClr val="3488A0"/>
                </a:solidFill>
                <a:latin typeface="Cambria" panose="02040503050406030204" pitchFamily="18" charset="0"/>
                <a:ea typeface="Cambria" panose="02040503050406030204" pitchFamily="18" charset="0"/>
              </a:rPr>
              <a:t>Deciding between an RFP and an RFQ</a:t>
            </a:r>
            <a:br>
              <a:rPr lang="en-US">
                <a:solidFill>
                  <a:srgbClr val="F03F2B"/>
                </a:solidFill>
                <a:latin typeface="Baskerville Old Face" panose="02020602080505020303" pitchFamily="18" charset="0"/>
              </a:rPr>
            </a:br>
            <a:endParaRPr lang="en-US">
              <a:solidFill>
                <a:srgbClr val="F03F2B"/>
              </a:solidFill>
              <a:latin typeface="Baskerville Old Face" panose="02020602080505020303" pitchFamily="18" charset="0"/>
            </a:endParaRPr>
          </a:p>
        </p:txBody>
      </p:sp>
      <p:sp>
        <p:nvSpPr>
          <p:cNvPr id="4" name="TextBox 3">
            <a:extLst>
              <a:ext uri="{FF2B5EF4-FFF2-40B4-BE49-F238E27FC236}">
                <a16:creationId xmlns:a16="http://schemas.microsoft.com/office/drawing/2014/main" id="{07C8B87E-01D4-45B3-870D-52952C8B5A31}"/>
              </a:ext>
            </a:extLst>
          </p:cNvPr>
          <p:cNvSpPr txBox="1"/>
          <p:nvPr/>
        </p:nvSpPr>
        <p:spPr>
          <a:xfrm>
            <a:off x="395785" y="6008662"/>
            <a:ext cx="11400430" cy="477054"/>
          </a:xfrm>
          <a:prstGeom prst="rect">
            <a:avLst/>
          </a:prstGeom>
          <a:noFill/>
        </p:spPr>
        <p:txBody>
          <a:bodyPr wrap="square" rtlCol="0">
            <a:spAutoFit/>
          </a:bodyPr>
          <a:lstStyle/>
          <a:p>
            <a:pPr algn="ctr"/>
            <a:r>
              <a:rPr lang="en-US" sz="2500">
                <a:latin typeface="Cambria" panose="02040503050406030204" pitchFamily="18" charset="0"/>
                <a:ea typeface="Cambria" panose="02040503050406030204" pitchFamily="18" charset="0"/>
              </a:rPr>
              <a:t>Agencies have </a:t>
            </a:r>
            <a:r>
              <a:rPr lang="en-US" sz="2500">
                <a:solidFill>
                  <a:schemeClr val="accent2"/>
                </a:solidFill>
                <a:latin typeface="Cambria" panose="02040503050406030204" pitchFamily="18" charset="0"/>
                <a:ea typeface="Cambria" panose="02040503050406030204" pitchFamily="18" charset="0"/>
              </a:rPr>
              <a:t>discretion</a:t>
            </a:r>
            <a:r>
              <a:rPr lang="en-US" sz="2500">
                <a:latin typeface="Cambria" panose="02040503050406030204" pitchFamily="18" charset="0"/>
                <a:ea typeface="Cambria" panose="02040503050406030204" pitchFamily="18" charset="0"/>
              </a:rPr>
              <a:t> to choose solicitation type.</a:t>
            </a:r>
          </a:p>
        </p:txBody>
      </p:sp>
      <p:sp>
        <p:nvSpPr>
          <p:cNvPr id="3" name="TextBox 2">
            <a:extLst>
              <a:ext uri="{FF2B5EF4-FFF2-40B4-BE49-F238E27FC236}">
                <a16:creationId xmlns:a16="http://schemas.microsoft.com/office/drawing/2014/main" id="{9D1C3194-B0E9-4975-960F-8AD45F63B575}"/>
              </a:ext>
            </a:extLst>
          </p:cNvPr>
          <p:cNvSpPr txBox="1"/>
          <p:nvPr/>
        </p:nvSpPr>
        <p:spPr>
          <a:xfrm>
            <a:off x="395785" y="1219200"/>
            <a:ext cx="5700215" cy="4708981"/>
          </a:xfrm>
          <a:prstGeom prst="rect">
            <a:avLst/>
          </a:prstGeom>
          <a:noFill/>
        </p:spPr>
        <p:txBody>
          <a:bodyPr wrap="square" rtlCol="0">
            <a:spAutoFit/>
          </a:bodyPr>
          <a:lstStyle/>
          <a:p>
            <a:pPr algn="ctr"/>
            <a:r>
              <a:rPr lang="en-US" sz="3000" u="sng">
                <a:solidFill>
                  <a:schemeClr val="accent2"/>
                </a:solidFill>
                <a:latin typeface="Cambria" panose="02040503050406030204" pitchFamily="18" charset="0"/>
                <a:ea typeface="Cambria" panose="02040503050406030204" pitchFamily="18" charset="0"/>
              </a:rPr>
              <a:t>Requests for Proposals</a:t>
            </a:r>
          </a:p>
          <a:p>
            <a:pPr algn="ctr"/>
            <a:endParaRPr lang="en-US" sz="1500" u="sng">
              <a:solidFill>
                <a:schemeClr val="accent2"/>
              </a:solidFill>
              <a:latin typeface="Cambria" panose="02040503050406030204" pitchFamily="18" charset="0"/>
              <a:ea typeface="Cambria" panose="02040503050406030204" pitchFamily="18" charset="0"/>
            </a:endParaRPr>
          </a:p>
          <a:p>
            <a:pPr algn="ctr"/>
            <a:r>
              <a:rPr lang="en-US" sz="2500">
                <a:latin typeface="Cambria" panose="02040503050406030204" pitchFamily="18" charset="0"/>
                <a:ea typeface="Cambria" panose="02040503050406030204" pitchFamily="18" charset="0"/>
              </a:rPr>
              <a:t>Can the service be performed</a:t>
            </a:r>
          </a:p>
          <a:p>
            <a:pPr algn="ctr"/>
            <a:r>
              <a:rPr lang="en-US" sz="2500">
                <a:latin typeface="Cambria" panose="02040503050406030204" pitchFamily="18" charset="0"/>
                <a:ea typeface="Cambria" panose="02040503050406030204" pitchFamily="18" charset="0"/>
              </a:rPr>
              <a:t>differently depending on </a:t>
            </a:r>
          </a:p>
          <a:p>
            <a:pPr algn="ctr"/>
            <a:r>
              <a:rPr lang="en-US" sz="2500">
                <a:latin typeface="Cambria" panose="02040503050406030204" pitchFamily="18" charset="0"/>
                <a:ea typeface="Cambria" panose="02040503050406030204" pitchFamily="18" charset="0"/>
              </a:rPr>
              <a:t>which vendor is selected?</a:t>
            </a:r>
          </a:p>
          <a:p>
            <a:pPr algn="ctr"/>
            <a:endParaRPr lang="en-US" sz="1500">
              <a:latin typeface="Cambria" panose="02040503050406030204" pitchFamily="18" charset="0"/>
              <a:ea typeface="Cambria" panose="02040503050406030204" pitchFamily="18" charset="0"/>
            </a:endParaRPr>
          </a:p>
          <a:p>
            <a:pPr algn="ctr"/>
            <a:r>
              <a:rPr lang="en-US" sz="2500">
                <a:latin typeface="Cambria" panose="02040503050406030204" pitchFamily="18" charset="0"/>
                <a:ea typeface="Cambria" panose="02040503050406030204" pitchFamily="18" charset="0"/>
              </a:rPr>
              <a:t>Would the agency benefit</a:t>
            </a:r>
          </a:p>
          <a:p>
            <a:pPr algn="ctr"/>
            <a:r>
              <a:rPr lang="en-US" sz="2500">
                <a:latin typeface="Cambria" panose="02040503050406030204" pitchFamily="18" charset="0"/>
                <a:ea typeface="Cambria" panose="02040503050406030204" pitchFamily="18" charset="0"/>
              </a:rPr>
              <a:t>from receiving various ideas</a:t>
            </a:r>
          </a:p>
          <a:p>
            <a:pPr algn="ctr"/>
            <a:r>
              <a:rPr lang="en-US" sz="2500">
                <a:latin typeface="Cambria" panose="02040503050406030204" pitchFamily="18" charset="0"/>
                <a:ea typeface="Cambria" panose="02040503050406030204" pitchFamily="18" charset="0"/>
              </a:rPr>
              <a:t>and approaches?</a:t>
            </a:r>
          </a:p>
          <a:p>
            <a:pPr algn="ctr"/>
            <a:endParaRPr lang="en-US" sz="1500">
              <a:latin typeface="Cambria" panose="02040503050406030204" pitchFamily="18" charset="0"/>
              <a:ea typeface="Cambria" panose="02040503050406030204" pitchFamily="18" charset="0"/>
            </a:endParaRPr>
          </a:p>
          <a:p>
            <a:pPr algn="ctr"/>
            <a:r>
              <a:rPr lang="en-US" sz="2500">
                <a:latin typeface="Cambria" panose="02040503050406030204" pitchFamily="18" charset="0"/>
                <a:ea typeface="Cambria" panose="02040503050406030204" pitchFamily="18" charset="0"/>
              </a:rPr>
              <a:t>Does the agency have an end goal in mind but want different proposals as to how a vendor would achieve it?</a:t>
            </a:r>
          </a:p>
        </p:txBody>
      </p:sp>
      <p:sp>
        <p:nvSpPr>
          <p:cNvPr id="23" name="TextBox 22">
            <a:extLst>
              <a:ext uri="{FF2B5EF4-FFF2-40B4-BE49-F238E27FC236}">
                <a16:creationId xmlns:a16="http://schemas.microsoft.com/office/drawing/2014/main" id="{0E8C70B3-3160-48C8-A2E2-F21B5E0858E7}"/>
              </a:ext>
            </a:extLst>
          </p:cNvPr>
          <p:cNvSpPr txBox="1"/>
          <p:nvPr/>
        </p:nvSpPr>
        <p:spPr>
          <a:xfrm>
            <a:off x="6096000" y="1219200"/>
            <a:ext cx="5700215" cy="4555093"/>
          </a:xfrm>
          <a:prstGeom prst="rect">
            <a:avLst/>
          </a:prstGeom>
          <a:noFill/>
        </p:spPr>
        <p:txBody>
          <a:bodyPr wrap="square" rtlCol="0">
            <a:spAutoFit/>
          </a:bodyPr>
          <a:lstStyle/>
          <a:p>
            <a:pPr algn="ctr"/>
            <a:r>
              <a:rPr lang="en-US" sz="3000" u="sng">
                <a:solidFill>
                  <a:schemeClr val="accent2"/>
                </a:solidFill>
                <a:latin typeface="Cambria" panose="02040503050406030204" pitchFamily="18" charset="0"/>
                <a:ea typeface="Cambria" panose="02040503050406030204" pitchFamily="18" charset="0"/>
              </a:rPr>
              <a:t>Requests for Qualifications</a:t>
            </a:r>
          </a:p>
          <a:p>
            <a:pPr algn="ctr"/>
            <a:endParaRPr lang="en-US" sz="1500">
              <a:latin typeface="Cambria" panose="02040503050406030204" pitchFamily="18" charset="0"/>
              <a:ea typeface="Cambria" panose="02040503050406030204" pitchFamily="18" charset="0"/>
            </a:endParaRPr>
          </a:p>
          <a:p>
            <a:pPr algn="ctr"/>
            <a:r>
              <a:rPr lang="en-US" sz="2500">
                <a:latin typeface="Cambria" panose="02040503050406030204" pitchFamily="18" charset="0"/>
                <a:ea typeface="Cambria" panose="02040503050406030204" pitchFamily="18" charset="0"/>
              </a:rPr>
              <a:t>Is the offeror’s personnel </a:t>
            </a:r>
          </a:p>
          <a:p>
            <a:pPr algn="ctr"/>
            <a:r>
              <a:rPr lang="en-US" sz="2500">
                <a:latin typeface="Cambria" panose="02040503050406030204" pitchFamily="18" charset="0"/>
                <a:ea typeface="Cambria" panose="02040503050406030204" pitchFamily="18" charset="0"/>
              </a:rPr>
              <a:t>and experience the most </a:t>
            </a:r>
          </a:p>
          <a:p>
            <a:pPr algn="ctr"/>
            <a:r>
              <a:rPr lang="en-US" sz="2500">
                <a:latin typeface="Cambria" panose="02040503050406030204" pitchFamily="18" charset="0"/>
                <a:ea typeface="Cambria" panose="02040503050406030204" pitchFamily="18" charset="0"/>
              </a:rPr>
              <a:t>important factor to consider?</a:t>
            </a:r>
          </a:p>
          <a:p>
            <a:pPr algn="ctr"/>
            <a:endParaRPr lang="en-US" sz="1500">
              <a:latin typeface="Cambria" panose="02040503050406030204" pitchFamily="18" charset="0"/>
              <a:ea typeface="Cambria" panose="02040503050406030204" pitchFamily="18" charset="0"/>
            </a:endParaRPr>
          </a:p>
          <a:p>
            <a:pPr algn="ctr"/>
            <a:r>
              <a:rPr lang="en-US" sz="2500">
                <a:latin typeface="Cambria" panose="02040503050406030204" pitchFamily="18" charset="0"/>
                <a:ea typeface="Cambria" panose="02040503050406030204" pitchFamily="18" charset="0"/>
              </a:rPr>
              <a:t>Does the agency set the price?</a:t>
            </a:r>
          </a:p>
          <a:p>
            <a:pPr algn="ctr"/>
            <a:endParaRPr lang="en-US" sz="1500">
              <a:latin typeface="Cambria" panose="02040503050406030204" pitchFamily="18" charset="0"/>
              <a:ea typeface="Cambria" panose="02040503050406030204" pitchFamily="18" charset="0"/>
            </a:endParaRPr>
          </a:p>
          <a:p>
            <a:pPr algn="ctr"/>
            <a:r>
              <a:rPr lang="en-US" sz="2500">
                <a:latin typeface="Cambria" panose="02040503050406030204" pitchFamily="18" charset="0"/>
                <a:ea typeface="Cambria" panose="02040503050406030204" pitchFamily="18" charset="0"/>
              </a:rPr>
              <a:t>A unique or creative approach</a:t>
            </a:r>
          </a:p>
          <a:p>
            <a:pPr algn="ctr"/>
            <a:r>
              <a:rPr lang="en-US" sz="2500">
                <a:latin typeface="Cambria" panose="02040503050406030204" pitchFamily="18" charset="0"/>
                <a:ea typeface="Cambria" panose="02040503050406030204" pitchFamily="18" charset="0"/>
              </a:rPr>
              <a:t>to the work is not needed.</a:t>
            </a:r>
          </a:p>
          <a:p>
            <a:pPr algn="ctr"/>
            <a:endParaRPr lang="en-US" sz="1500">
              <a:latin typeface="Cambria" panose="02040503050406030204" pitchFamily="18" charset="0"/>
              <a:ea typeface="Cambria" panose="02040503050406030204" pitchFamily="18" charset="0"/>
            </a:endParaRPr>
          </a:p>
          <a:p>
            <a:pPr algn="ctr"/>
            <a:r>
              <a:rPr lang="en-US" sz="2500">
                <a:latin typeface="Cambria" panose="02040503050406030204" pitchFamily="18" charset="0"/>
                <a:ea typeface="Cambria" panose="02040503050406030204" pitchFamily="18" charset="0"/>
              </a:rPr>
              <a:t>The most highly qualified</a:t>
            </a:r>
          </a:p>
          <a:p>
            <a:pPr algn="ctr"/>
            <a:r>
              <a:rPr lang="en-US" sz="2500">
                <a:latin typeface="Cambria" panose="02040503050406030204" pitchFamily="18" charset="0"/>
                <a:ea typeface="Cambria" panose="02040503050406030204" pitchFamily="18" charset="0"/>
              </a:rPr>
              <a:t>offeror is needed.</a:t>
            </a:r>
          </a:p>
        </p:txBody>
      </p:sp>
    </p:spTree>
    <p:extLst>
      <p:ext uri="{BB962C8B-B14F-4D97-AF65-F5344CB8AC3E}">
        <p14:creationId xmlns:p14="http://schemas.microsoft.com/office/powerpoint/2010/main" val="2045722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2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763" y="506194"/>
            <a:ext cx="11450472" cy="866775"/>
          </a:xfrm>
        </p:spPr>
        <p:txBody>
          <a:bodyPr>
            <a:noAutofit/>
          </a:bodyPr>
          <a:lstStyle/>
          <a:p>
            <a:pPr algn="ctr"/>
            <a:r>
              <a:rPr lang="en-US" sz="5000" cap="small">
                <a:solidFill>
                  <a:srgbClr val="3488A0"/>
                </a:solidFill>
                <a:latin typeface="Cambria" panose="02040503050406030204" pitchFamily="18" charset="0"/>
                <a:ea typeface="Cambria" panose="02040503050406030204" pitchFamily="18" charset="0"/>
              </a:rPr>
              <a:t>Petition for Relief</a:t>
            </a:r>
            <a:br>
              <a:rPr lang="en-US" sz="7000" cap="small">
                <a:solidFill>
                  <a:srgbClr val="3488A0"/>
                </a:solidFill>
                <a:latin typeface="Cambria" panose="02040503050406030204" pitchFamily="18" charset="0"/>
                <a:ea typeface="Cambria" panose="02040503050406030204" pitchFamily="18" charset="0"/>
              </a:rPr>
            </a:br>
            <a:r>
              <a:rPr lang="en-US" sz="2500" cap="small">
                <a:solidFill>
                  <a:schemeClr val="accent2"/>
                </a:solidFill>
                <a:latin typeface="Cambria" panose="02040503050406030204" pitchFamily="18" charset="0"/>
                <a:ea typeface="Cambria" panose="02040503050406030204" pitchFamily="18" charset="0"/>
              </a:rPr>
              <a:t>R&amp;R Section 6.3</a:t>
            </a:r>
          </a:p>
        </p:txBody>
      </p:sp>
      <p:sp>
        <p:nvSpPr>
          <p:cNvPr id="3" name="TextBox 2">
            <a:extLst>
              <a:ext uri="{FF2B5EF4-FFF2-40B4-BE49-F238E27FC236}">
                <a16:creationId xmlns:a16="http://schemas.microsoft.com/office/drawing/2014/main" id="{3A5A76F4-207D-4280-83DC-2E34E266384E}"/>
              </a:ext>
            </a:extLst>
          </p:cNvPr>
          <p:cNvSpPr txBox="1"/>
          <p:nvPr/>
        </p:nvSpPr>
        <p:spPr>
          <a:xfrm>
            <a:off x="370762" y="1509300"/>
            <a:ext cx="11450472" cy="707886"/>
          </a:xfrm>
          <a:prstGeom prst="rect">
            <a:avLst/>
          </a:prstGeom>
          <a:noFill/>
        </p:spPr>
        <p:txBody>
          <a:bodyPr wrap="square" rtlCol="0">
            <a:spAutoFit/>
          </a:bodyPr>
          <a:lstStyle/>
          <a:p>
            <a:pPr algn="ctr"/>
            <a:r>
              <a:rPr lang="en-US" sz="2000">
                <a:latin typeface="Cambria" panose="02040503050406030204" pitchFamily="18" charset="0"/>
                <a:ea typeface="Cambria" panose="02040503050406030204" pitchFamily="18" charset="0"/>
              </a:rPr>
              <a:t>An agency seeking to use an RFP or RFQ must obtain approval from the PPRB </a:t>
            </a:r>
          </a:p>
          <a:p>
            <a:pPr algn="ctr"/>
            <a:r>
              <a:rPr lang="en-US" sz="2000">
                <a:latin typeface="Cambria" panose="02040503050406030204" pitchFamily="18" charset="0"/>
                <a:ea typeface="Cambria" panose="02040503050406030204" pitchFamily="18" charset="0"/>
              </a:rPr>
              <a:t>by filing a Petition for Relief from the requirement to use Competitive Sealed Bidding.</a:t>
            </a:r>
          </a:p>
        </p:txBody>
      </p:sp>
      <p:sp>
        <p:nvSpPr>
          <p:cNvPr id="5" name="TextBox 4">
            <a:extLst>
              <a:ext uri="{FF2B5EF4-FFF2-40B4-BE49-F238E27FC236}">
                <a16:creationId xmlns:a16="http://schemas.microsoft.com/office/drawing/2014/main" id="{A97592FC-D8CB-4015-B1B0-3B75AD836535}"/>
              </a:ext>
            </a:extLst>
          </p:cNvPr>
          <p:cNvSpPr txBox="1"/>
          <p:nvPr/>
        </p:nvSpPr>
        <p:spPr>
          <a:xfrm>
            <a:off x="370762" y="2348399"/>
            <a:ext cx="11450471" cy="1938992"/>
          </a:xfrm>
          <a:prstGeom prst="rect">
            <a:avLst/>
          </a:prstGeom>
          <a:noFill/>
        </p:spPr>
        <p:txBody>
          <a:bodyPr wrap="square">
            <a:spAutoFit/>
          </a:bodyPr>
          <a:lstStyle/>
          <a:p>
            <a:pPr algn="ctr"/>
            <a:r>
              <a:rPr lang="en-US" sz="2000" u="sng" cap="small">
                <a:solidFill>
                  <a:schemeClr val="accent2"/>
                </a:solidFill>
                <a:latin typeface="Cambria" panose="02040503050406030204" pitchFamily="18" charset="0"/>
                <a:ea typeface="Cambria" panose="02040503050406030204" pitchFamily="18" charset="0"/>
              </a:rPr>
              <a:t>Requirements</a:t>
            </a:r>
          </a:p>
          <a:p>
            <a:pPr algn="ctr"/>
            <a:r>
              <a:rPr lang="en-US" sz="2000">
                <a:latin typeface="Cambria" panose="02040503050406030204" pitchFamily="18" charset="0"/>
                <a:ea typeface="Cambria" panose="02040503050406030204" pitchFamily="18" charset="0"/>
              </a:rPr>
              <a:t>Submit using the form on DFA website</a:t>
            </a:r>
          </a:p>
          <a:p>
            <a:pPr algn="ctr"/>
            <a:r>
              <a:rPr lang="en-US" sz="2000">
                <a:latin typeface="Cambria" panose="02040503050406030204" pitchFamily="18" charset="0"/>
                <a:ea typeface="Cambria" panose="02040503050406030204" pitchFamily="18" charset="0"/>
              </a:rPr>
              <a:t>Explain why using an IFB is not practicable or advantageous</a:t>
            </a:r>
          </a:p>
          <a:p>
            <a:pPr algn="ctr"/>
            <a:r>
              <a:rPr lang="en-US" sz="2000">
                <a:latin typeface="Cambria" panose="02040503050406030204" pitchFamily="18" charset="0"/>
                <a:ea typeface="Cambria" panose="02040503050406030204" pitchFamily="18" charset="0"/>
              </a:rPr>
              <a:t>Include agency plan for alternative procurement</a:t>
            </a:r>
          </a:p>
          <a:p>
            <a:pPr algn="ctr"/>
            <a:r>
              <a:rPr lang="en-US" sz="2000">
                <a:latin typeface="Cambria" panose="02040503050406030204" pitchFamily="18" charset="0"/>
                <a:ea typeface="Cambria" panose="02040503050406030204" pitchFamily="18" charset="0"/>
              </a:rPr>
              <a:t>Include categories of evaluation factors</a:t>
            </a:r>
          </a:p>
          <a:p>
            <a:pPr algn="ctr"/>
            <a:r>
              <a:rPr lang="en-US" sz="2000">
                <a:latin typeface="Cambria" panose="02040503050406030204" pitchFamily="18" charset="0"/>
                <a:ea typeface="Cambria" panose="02040503050406030204" pitchFamily="18" charset="0"/>
              </a:rPr>
              <a:t>Signed by the Agency Head or Designee</a:t>
            </a:r>
          </a:p>
        </p:txBody>
      </p:sp>
      <p:sp>
        <p:nvSpPr>
          <p:cNvPr id="6" name="TextBox 5">
            <a:extLst>
              <a:ext uri="{FF2B5EF4-FFF2-40B4-BE49-F238E27FC236}">
                <a16:creationId xmlns:a16="http://schemas.microsoft.com/office/drawing/2014/main" id="{CDEE4AAC-CC8E-49E9-9027-0D3024B55BCC}"/>
              </a:ext>
            </a:extLst>
          </p:cNvPr>
          <p:cNvSpPr txBox="1"/>
          <p:nvPr/>
        </p:nvSpPr>
        <p:spPr>
          <a:xfrm>
            <a:off x="370763" y="4432739"/>
            <a:ext cx="11450471" cy="1938992"/>
          </a:xfrm>
          <a:prstGeom prst="rect">
            <a:avLst/>
          </a:prstGeom>
          <a:noFill/>
        </p:spPr>
        <p:txBody>
          <a:bodyPr wrap="square" rtlCol="0">
            <a:spAutoFit/>
          </a:bodyPr>
          <a:lstStyle/>
          <a:p>
            <a:pPr algn="ctr"/>
            <a:r>
              <a:rPr lang="en-US" sz="2000" u="sng" cap="small">
                <a:solidFill>
                  <a:schemeClr val="accent2"/>
                </a:solidFill>
                <a:latin typeface="Cambria" panose="02040503050406030204" pitchFamily="18" charset="0"/>
                <a:ea typeface="Cambria" panose="02040503050406030204" pitchFamily="18" charset="0"/>
              </a:rPr>
              <a:t>Timing</a:t>
            </a:r>
          </a:p>
          <a:p>
            <a:pPr algn="ctr"/>
            <a:r>
              <a:rPr lang="en-US" sz="2000">
                <a:latin typeface="Cambria" panose="02040503050406030204" pitchFamily="18" charset="0"/>
                <a:ea typeface="Cambria" panose="02040503050406030204" pitchFamily="18" charset="0"/>
              </a:rPr>
              <a:t>Submit Petition by regular submission deadline for PPRB approval</a:t>
            </a:r>
          </a:p>
          <a:p>
            <a:pPr algn="ctr"/>
            <a:r>
              <a:rPr lang="en-US" sz="2000">
                <a:latin typeface="Cambria" panose="02040503050406030204" pitchFamily="18" charset="0"/>
                <a:ea typeface="Cambria" panose="02040503050406030204" pitchFamily="18" charset="0"/>
              </a:rPr>
              <a:t>The RFP/RFQ cannot be released </a:t>
            </a:r>
            <a:r>
              <a:rPr lang="en-US" sz="2000" u="sng">
                <a:latin typeface="Cambria" panose="02040503050406030204" pitchFamily="18" charset="0"/>
                <a:ea typeface="Cambria" panose="02040503050406030204" pitchFamily="18" charset="0"/>
              </a:rPr>
              <a:t>until</a:t>
            </a:r>
            <a:r>
              <a:rPr lang="en-US" sz="2000">
                <a:latin typeface="Cambria" panose="02040503050406030204" pitchFamily="18" charset="0"/>
                <a:ea typeface="Cambria" panose="02040503050406030204" pitchFamily="18" charset="0"/>
              </a:rPr>
              <a:t> Petition has been approved</a:t>
            </a:r>
          </a:p>
          <a:p>
            <a:pPr algn="ctr"/>
            <a:r>
              <a:rPr lang="en-US" sz="2000">
                <a:latin typeface="Cambria" panose="02040503050406030204" pitchFamily="18" charset="0"/>
                <a:ea typeface="Cambria" panose="02040503050406030204" pitchFamily="18" charset="0"/>
              </a:rPr>
              <a:t>PPRB can revoke approval at any time</a:t>
            </a:r>
          </a:p>
          <a:p>
            <a:pPr algn="ctr"/>
            <a:r>
              <a:rPr lang="en-US" sz="2000">
                <a:latin typeface="Cambria" panose="02040503050406030204" pitchFamily="18" charset="0"/>
                <a:ea typeface="Cambria" panose="02040503050406030204" pitchFamily="18" charset="0"/>
              </a:rPr>
              <a:t>Determination should be reviewed for applicability from time-to-time</a:t>
            </a:r>
          </a:p>
          <a:p>
            <a:pPr algn="ctr"/>
            <a:r>
              <a:rPr lang="en-US" sz="2000">
                <a:latin typeface="Cambria" panose="02040503050406030204" pitchFamily="18" charset="0"/>
                <a:ea typeface="Cambria" panose="02040503050406030204" pitchFamily="18" charset="0"/>
              </a:rPr>
              <a:t>PPRB’s approval expires after one year</a:t>
            </a:r>
          </a:p>
        </p:txBody>
      </p:sp>
    </p:spTree>
    <p:extLst>
      <p:ext uri="{BB962C8B-B14F-4D97-AF65-F5344CB8AC3E}">
        <p14:creationId xmlns:p14="http://schemas.microsoft.com/office/powerpoint/2010/main" val="111249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rcRect/>
          <a:stretch/>
        </p:blipFill>
        <p:spPr>
          <a:xfrm rot="581197">
            <a:off x="9730289" y="3645791"/>
            <a:ext cx="1526118" cy="2006785"/>
          </a:xfrm>
          <a:prstGeom prst="rect">
            <a:avLst/>
          </a:prstGeom>
          <a:ln>
            <a:solidFill>
              <a:srgbClr val="2B3922"/>
            </a:solidFill>
          </a:ln>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rcRect/>
          <a:stretch/>
        </p:blipFill>
        <p:spPr>
          <a:xfrm rot="21418559">
            <a:off x="8731173" y="4104225"/>
            <a:ext cx="1548981" cy="2021603"/>
          </a:xfrm>
          <a:prstGeom prst="rect">
            <a:avLst/>
          </a:prstGeom>
          <a:ln>
            <a:solidFill>
              <a:srgbClr val="2B3922"/>
            </a:solid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rcRect/>
          <a:stretch/>
        </p:blipFill>
        <p:spPr>
          <a:xfrm>
            <a:off x="605311" y="1663450"/>
            <a:ext cx="4133571" cy="2666322"/>
          </a:xfrm>
          <a:prstGeom prst="rect">
            <a:avLst/>
          </a:prstGeom>
          <a:ln>
            <a:solidFill>
              <a:srgbClr val="2B3922"/>
            </a:solidFill>
          </a:ln>
        </p:spPr>
      </p:pic>
      <p:sp>
        <p:nvSpPr>
          <p:cNvPr id="7" name="Rectangle 6"/>
          <p:cNvSpPr/>
          <p:nvPr/>
        </p:nvSpPr>
        <p:spPr>
          <a:xfrm>
            <a:off x="483476" y="606978"/>
            <a:ext cx="11225047" cy="754053"/>
          </a:xfrm>
          <a:prstGeom prst="rect">
            <a:avLst/>
          </a:prstGeom>
        </p:spPr>
        <p:txBody>
          <a:bodyPr wrap="square">
            <a:spAutoFit/>
          </a:bodyPr>
          <a:lstStyle/>
          <a:p>
            <a:pPr algn="ctr"/>
            <a:r>
              <a:rPr lang="en-US" sz="2500">
                <a:latin typeface="Cambria" panose="02040503050406030204" pitchFamily="18" charset="0"/>
                <a:ea typeface="Cambria" panose="02040503050406030204" pitchFamily="18" charset="0"/>
              </a:rPr>
              <a:t>The Petition for Relief form can be obtained on the DFA website:</a:t>
            </a:r>
            <a:r>
              <a:rPr lang="en-US" sz="2500">
                <a:solidFill>
                  <a:schemeClr val="accent2"/>
                </a:solidFill>
                <a:latin typeface="Cambria" panose="02040503050406030204" pitchFamily="18" charset="0"/>
                <a:ea typeface="Cambria" panose="02040503050406030204" pitchFamily="18" charset="0"/>
              </a:rPr>
              <a:t> </a:t>
            </a:r>
            <a:r>
              <a:rPr lang="en-US" sz="2500">
                <a:solidFill>
                  <a:schemeClr val="accent2"/>
                </a:solidFill>
                <a:latin typeface="Cambria" panose="02040503050406030204" pitchFamily="18" charset="0"/>
                <a:ea typeface="Cambria" panose="02040503050406030204" pitchFamily="18" charset="0"/>
                <a:hlinkClick r:id="rId5"/>
              </a:rPr>
              <a:t>www.dfa.ms.gov</a:t>
            </a:r>
            <a:endParaRPr lang="en-US" sz="2500">
              <a:solidFill>
                <a:schemeClr val="accent2"/>
              </a:solidFill>
              <a:latin typeface="Cambria" panose="02040503050406030204" pitchFamily="18" charset="0"/>
              <a:ea typeface="Cambria" panose="02040503050406030204" pitchFamily="18" charset="0"/>
            </a:endParaRPr>
          </a:p>
          <a:p>
            <a:endParaRPr lang="en-US"/>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rcRect/>
          <a:stretch/>
        </p:blipFill>
        <p:spPr>
          <a:xfrm>
            <a:off x="1698651" y="3620679"/>
            <a:ext cx="4545341" cy="2777655"/>
          </a:xfrm>
          <a:prstGeom prst="rect">
            <a:avLst/>
          </a:prstGeom>
          <a:ln>
            <a:solidFill>
              <a:schemeClr val="tx1"/>
            </a:solidFill>
          </a:ln>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rcRect/>
          <a:stretch/>
        </p:blipFill>
        <p:spPr>
          <a:xfrm rot="20564270">
            <a:off x="7582623" y="3997535"/>
            <a:ext cx="1523260" cy="1986473"/>
          </a:xfrm>
          <a:prstGeom prst="rect">
            <a:avLst/>
          </a:prstGeom>
          <a:ln>
            <a:solidFill>
              <a:srgbClr val="2E3722"/>
            </a:solidFill>
          </a:ln>
        </p:spPr>
      </p:pic>
      <p:sp>
        <p:nvSpPr>
          <p:cNvPr id="15" name="Down Arrow 14"/>
          <p:cNvSpPr/>
          <p:nvPr/>
        </p:nvSpPr>
        <p:spPr>
          <a:xfrm>
            <a:off x="4085361" y="1310584"/>
            <a:ext cx="213657" cy="432686"/>
          </a:xfrm>
          <a:prstGeom prst="downArrow">
            <a:avLst/>
          </a:prstGeom>
          <a:solidFill>
            <a:schemeClr val="accent4"/>
          </a:solidFill>
          <a:ln>
            <a:solidFill>
              <a:srgbClr val="2B39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rot="16200000">
            <a:off x="4295607" y="4415848"/>
            <a:ext cx="213657" cy="432686"/>
          </a:xfrm>
          <a:prstGeom prst="downArrow">
            <a:avLst/>
          </a:prstGeom>
          <a:solidFill>
            <a:schemeClr val="accent4"/>
          </a:solidFill>
          <a:ln>
            <a:solidFill>
              <a:srgbClr val="2B39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8">
            <a:extLst>
              <a:ext uri="{28A0092B-C50C-407E-A947-70E740481C1C}">
                <a14:useLocalDpi xmlns:a14="http://schemas.microsoft.com/office/drawing/2010/main" val="0"/>
              </a:ext>
            </a:extLst>
          </a:blip>
          <a:srcRect/>
          <a:stretch/>
        </p:blipFill>
        <p:spPr>
          <a:xfrm>
            <a:off x="5089540" y="1279236"/>
            <a:ext cx="4757856" cy="2552483"/>
          </a:xfrm>
          <a:prstGeom prst="rect">
            <a:avLst/>
          </a:prstGeom>
          <a:ln>
            <a:solidFill>
              <a:srgbClr val="2B3922"/>
            </a:solidFill>
          </a:ln>
        </p:spPr>
      </p:pic>
      <p:sp>
        <p:nvSpPr>
          <p:cNvPr id="17" name="Down Arrow 16"/>
          <p:cNvSpPr/>
          <p:nvPr/>
        </p:nvSpPr>
        <p:spPr>
          <a:xfrm rot="16200000">
            <a:off x="5422576" y="1934916"/>
            <a:ext cx="213657" cy="432686"/>
          </a:xfrm>
          <a:prstGeom prst="downArrow">
            <a:avLst/>
          </a:prstGeom>
          <a:solidFill>
            <a:schemeClr val="accent4"/>
          </a:solidFill>
          <a:ln>
            <a:solidFill>
              <a:srgbClr val="2B39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rrow: Right 1">
            <a:extLst>
              <a:ext uri="{FF2B5EF4-FFF2-40B4-BE49-F238E27FC236}">
                <a16:creationId xmlns:a16="http://schemas.microsoft.com/office/drawing/2014/main" id="{C824EFA6-61DD-0201-379B-A635FB1A7C71}"/>
              </a:ext>
            </a:extLst>
          </p:cNvPr>
          <p:cNvSpPr/>
          <p:nvPr/>
        </p:nvSpPr>
        <p:spPr>
          <a:xfrm>
            <a:off x="3159760" y="3531704"/>
            <a:ext cx="470408" cy="251503"/>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311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361950" y="469232"/>
            <a:ext cx="11487150" cy="6036342"/>
          </a:xfrm>
        </p:spPr>
        <p:txBody>
          <a:bodyPr anchor="t">
            <a:normAutofit fontScale="90000"/>
          </a:bodyPr>
          <a:lstStyle/>
          <a:p>
            <a:pPr algn="ctr"/>
            <a:r>
              <a:rPr lang="en-US" sz="4500" cap="small">
                <a:solidFill>
                  <a:schemeClr val="accent3"/>
                </a:solidFill>
                <a:latin typeface="Cambria" panose="02040503050406030204" pitchFamily="18" charset="0"/>
                <a:ea typeface="Cambria" panose="02040503050406030204" pitchFamily="18" charset="0"/>
              </a:rPr>
              <a:t>Advantageous, Practicable, &amp; Other Factors</a:t>
            </a:r>
            <a:br>
              <a:rPr lang="en-US" cap="small">
                <a:solidFill>
                  <a:schemeClr val="accent3"/>
                </a:solidFill>
              </a:rPr>
            </a:br>
            <a:br>
              <a:rPr lang="en-US" cap="small">
                <a:solidFill>
                  <a:schemeClr val="accent3"/>
                </a:solidFill>
              </a:rPr>
            </a:br>
            <a:br>
              <a:rPr lang="en-US" cap="small">
                <a:solidFill>
                  <a:schemeClr val="accent3"/>
                </a:solidFill>
              </a:rPr>
            </a:br>
            <a:br>
              <a:rPr lang="en-US" cap="small">
                <a:solidFill>
                  <a:schemeClr val="accent3"/>
                </a:solidFill>
              </a:rPr>
            </a:br>
            <a:br>
              <a:rPr lang="en-US" cap="small">
                <a:solidFill>
                  <a:schemeClr val="accent3"/>
                </a:solidFill>
              </a:rPr>
            </a:br>
            <a:br>
              <a:rPr lang="en-US" cap="small">
                <a:solidFill>
                  <a:schemeClr val="accent3"/>
                </a:solidFill>
              </a:rPr>
            </a:br>
            <a:br>
              <a:rPr lang="en-US" cap="small">
                <a:solidFill>
                  <a:schemeClr val="accent3"/>
                </a:solidFill>
              </a:rPr>
            </a:br>
            <a:br>
              <a:rPr lang="en-US" cap="small">
                <a:solidFill>
                  <a:schemeClr val="accent3"/>
                </a:solidFill>
              </a:rPr>
            </a:br>
            <a:br>
              <a:rPr lang="en-US" cap="small">
                <a:solidFill>
                  <a:schemeClr val="accent3"/>
                </a:solidFill>
              </a:rPr>
            </a:br>
            <a:br>
              <a:rPr lang="en-US" sz="2200" cap="small">
                <a:solidFill>
                  <a:schemeClr val="accent3"/>
                </a:solidFill>
              </a:rPr>
            </a:br>
            <a:br>
              <a:rPr lang="en-US" sz="3300" cap="small">
                <a:solidFill>
                  <a:schemeClr val="accent3"/>
                </a:solidFill>
              </a:rPr>
            </a:br>
            <a:br>
              <a:rPr lang="en-US" sz="100">
                <a:solidFill>
                  <a:schemeClr val="accent2"/>
                </a:solidFill>
                <a:latin typeface="Baskerville Old Face" panose="02020602080505020303" pitchFamily="18" charset="0"/>
              </a:rPr>
            </a:br>
            <a:br>
              <a:rPr lang="en-US" b="1">
                <a:solidFill>
                  <a:schemeClr val="accent3"/>
                </a:solidFill>
              </a:rPr>
            </a:br>
            <a:endParaRPr lang="en-US" b="1">
              <a:solidFill>
                <a:schemeClr val="accent3"/>
              </a:solidFill>
            </a:endParaRPr>
          </a:p>
        </p:txBody>
      </p:sp>
      <p:sp>
        <p:nvSpPr>
          <p:cNvPr id="9" name="Freeform: Shape 8">
            <a:extLst>
              <a:ext uri="{FF2B5EF4-FFF2-40B4-BE49-F238E27FC236}">
                <a16:creationId xmlns:a16="http://schemas.microsoft.com/office/drawing/2014/main" id="{B6C7CB7E-35C2-45E9-A7FB-B9D9A99AA67B}"/>
              </a:ext>
            </a:extLst>
          </p:cNvPr>
          <p:cNvSpPr/>
          <p:nvPr/>
        </p:nvSpPr>
        <p:spPr>
          <a:xfrm rot="16200000">
            <a:off x="-1312233" y="3142348"/>
            <a:ext cx="4226560" cy="492830"/>
          </a:xfrm>
          <a:custGeom>
            <a:avLst/>
            <a:gdLst>
              <a:gd name="connsiteX0" fmla="*/ 0 w 4226560"/>
              <a:gd name="connsiteY0" fmla="*/ 0 h 462802"/>
              <a:gd name="connsiteX1" fmla="*/ 4226560 w 4226560"/>
              <a:gd name="connsiteY1" fmla="*/ 0 h 462802"/>
              <a:gd name="connsiteX2" fmla="*/ 4226560 w 4226560"/>
              <a:gd name="connsiteY2" fmla="*/ 462802 h 462802"/>
              <a:gd name="connsiteX3" fmla="*/ 0 w 4226560"/>
              <a:gd name="connsiteY3" fmla="*/ 462802 h 462802"/>
              <a:gd name="connsiteX4" fmla="*/ 0 w 4226560"/>
              <a:gd name="connsiteY4" fmla="*/ 0 h 462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6560" h="462802">
                <a:moveTo>
                  <a:pt x="0" y="0"/>
                </a:moveTo>
                <a:lnTo>
                  <a:pt x="4226560" y="0"/>
                </a:lnTo>
                <a:lnTo>
                  <a:pt x="4226560" y="462802"/>
                </a:lnTo>
                <a:lnTo>
                  <a:pt x="0" y="46280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408166" bIns="0" numCol="1" spcCol="1270" anchor="ctr" anchorCtr="0">
            <a:noAutofit/>
          </a:bodyPr>
          <a:lstStyle/>
          <a:p>
            <a:pPr marL="0" lvl="0" indent="0" defTabSz="1066800">
              <a:lnSpc>
                <a:spcPct val="90000"/>
              </a:lnSpc>
              <a:spcBef>
                <a:spcPct val="0"/>
              </a:spcBef>
              <a:spcAft>
                <a:spcPct val="35000"/>
              </a:spcAft>
              <a:buNone/>
            </a:pPr>
            <a:r>
              <a:rPr lang="en-US" sz="3500" kern="1200">
                <a:latin typeface="Cambria" panose="02040503050406030204" pitchFamily="18" charset="0"/>
                <a:ea typeface="Cambria" panose="02040503050406030204" pitchFamily="18" charset="0"/>
              </a:rPr>
              <a:t> Advantageous</a:t>
            </a:r>
          </a:p>
        </p:txBody>
      </p:sp>
      <p:sp>
        <p:nvSpPr>
          <p:cNvPr id="10" name="Freeform: Shape 9">
            <a:extLst>
              <a:ext uri="{FF2B5EF4-FFF2-40B4-BE49-F238E27FC236}">
                <a16:creationId xmlns:a16="http://schemas.microsoft.com/office/drawing/2014/main" id="{AA1736A2-7279-40C1-8467-D90FD2917842}"/>
              </a:ext>
            </a:extLst>
          </p:cNvPr>
          <p:cNvSpPr/>
          <p:nvPr/>
        </p:nvSpPr>
        <p:spPr>
          <a:xfrm>
            <a:off x="1046748" y="1253928"/>
            <a:ext cx="2779294" cy="4226560"/>
          </a:xfrm>
          <a:custGeom>
            <a:avLst/>
            <a:gdLst>
              <a:gd name="connsiteX0" fmla="*/ 0 w 2305245"/>
              <a:gd name="connsiteY0" fmla="*/ 0 h 4226560"/>
              <a:gd name="connsiteX1" fmla="*/ 2305245 w 2305245"/>
              <a:gd name="connsiteY1" fmla="*/ 0 h 4226560"/>
              <a:gd name="connsiteX2" fmla="*/ 2305245 w 2305245"/>
              <a:gd name="connsiteY2" fmla="*/ 4226560 h 4226560"/>
              <a:gd name="connsiteX3" fmla="*/ 0 w 2305245"/>
              <a:gd name="connsiteY3" fmla="*/ 4226560 h 4226560"/>
              <a:gd name="connsiteX4" fmla="*/ 0 w 2305245"/>
              <a:gd name="connsiteY4" fmla="*/ 0 h 4226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245" h="4226560">
                <a:moveTo>
                  <a:pt x="0" y="0"/>
                </a:moveTo>
                <a:lnTo>
                  <a:pt x="2305245" y="0"/>
                </a:lnTo>
                <a:lnTo>
                  <a:pt x="2305245" y="4226560"/>
                </a:lnTo>
                <a:lnTo>
                  <a:pt x="0" y="4226560"/>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55600" tIns="408166" rIns="355600" bIns="355600" numCol="1" spcCol="1270" anchor="ctr" anchorCtr="0">
            <a:noAutofit/>
          </a:bodyPr>
          <a:lstStyle/>
          <a:p>
            <a:pPr marL="0" lvl="1" algn="ctr" defTabSz="1733550">
              <a:lnSpc>
                <a:spcPct val="90000"/>
              </a:lnSpc>
              <a:spcBef>
                <a:spcPct val="0"/>
              </a:spcBef>
              <a:spcAft>
                <a:spcPct val="15000"/>
              </a:spcAft>
            </a:pPr>
            <a:r>
              <a:rPr lang="en-US">
                <a:solidFill>
                  <a:schemeClr val="tx1"/>
                </a:solidFill>
                <a:latin typeface="Cambria" panose="02040503050406030204" pitchFamily="18" charset="0"/>
                <a:ea typeface="Cambria" panose="02040503050406030204" pitchFamily="18" charset="0"/>
              </a:rPr>
              <a:t>Need for flexibility</a:t>
            </a:r>
          </a:p>
          <a:p>
            <a:pPr marL="0" lvl="1" algn="ctr" defTabSz="1733550">
              <a:lnSpc>
                <a:spcPct val="90000"/>
              </a:lnSpc>
              <a:spcBef>
                <a:spcPct val="0"/>
              </a:spcBef>
              <a:spcAft>
                <a:spcPct val="15000"/>
              </a:spcAft>
            </a:pPr>
            <a:endParaRPr lang="en-US" kern="1200">
              <a:solidFill>
                <a:schemeClr val="tx1"/>
              </a:solidFill>
              <a:latin typeface="Cambria" panose="02040503050406030204" pitchFamily="18" charset="0"/>
              <a:ea typeface="Cambria" panose="02040503050406030204" pitchFamily="18" charset="0"/>
            </a:endParaRPr>
          </a:p>
          <a:p>
            <a:pPr marL="0" lvl="1" algn="ctr" defTabSz="1733550">
              <a:lnSpc>
                <a:spcPct val="90000"/>
              </a:lnSpc>
              <a:spcBef>
                <a:spcPct val="0"/>
              </a:spcBef>
              <a:spcAft>
                <a:spcPct val="15000"/>
              </a:spcAft>
            </a:pPr>
            <a:r>
              <a:rPr lang="en-US" kern="1200">
                <a:solidFill>
                  <a:schemeClr val="tx1"/>
                </a:solidFill>
                <a:latin typeface="Cambria" panose="02040503050406030204" pitchFamily="18" charset="0"/>
                <a:ea typeface="Cambria" panose="02040503050406030204" pitchFamily="18" charset="0"/>
              </a:rPr>
              <a:t>Use of </a:t>
            </a:r>
            <a:r>
              <a:rPr lang="en-US">
                <a:solidFill>
                  <a:schemeClr val="tx1"/>
                </a:solidFill>
                <a:latin typeface="Cambria" panose="02040503050406030204" pitchFamily="18" charset="0"/>
                <a:ea typeface="Cambria" panose="02040503050406030204" pitchFamily="18" charset="0"/>
              </a:rPr>
              <a:t>c</a:t>
            </a:r>
            <a:r>
              <a:rPr lang="en-US" kern="1200">
                <a:solidFill>
                  <a:schemeClr val="tx1"/>
                </a:solidFill>
                <a:latin typeface="Cambria" panose="02040503050406030204" pitchFamily="18" charset="0"/>
                <a:ea typeface="Cambria" panose="02040503050406030204" pitchFamily="18" charset="0"/>
              </a:rPr>
              <a:t>omparative judgment (relative ability of offerors) may </a:t>
            </a:r>
            <a:r>
              <a:rPr lang="en-US">
                <a:solidFill>
                  <a:schemeClr val="tx1"/>
                </a:solidFill>
                <a:latin typeface="Cambria" panose="02040503050406030204" pitchFamily="18" charset="0"/>
                <a:ea typeface="Cambria" panose="02040503050406030204" pitchFamily="18" charset="0"/>
              </a:rPr>
              <a:t>result in more beneficial contracts</a:t>
            </a:r>
          </a:p>
          <a:p>
            <a:pPr marL="0" lvl="1" algn="ctr" defTabSz="1733550">
              <a:lnSpc>
                <a:spcPct val="90000"/>
              </a:lnSpc>
              <a:spcBef>
                <a:spcPct val="0"/>
              </a:spcBef>
              <a:spcAft>
                <a:spcPct val="15000"/>
              </a:spcAft>
            </a:pPr>
            <a:endParaRPr lang="en-US" kern="1200">
              <a:solidFill>
                <a:schemeClr val="tx1"/>
              </a:solidFill>
              <a:latin typeface="Cambria" panose="02040503050406030204" pitchFamily="18" charset="0"/>
              <a:ea typeface="Cambria" panose="02040503050406030204" pitchFamily="18" charset="0"/>
            </a:endParaRPr>
          </a:p>
          <a:p>
            <a:pPr marL="0" lvl="1" algn="ctr" defTabSz="1733550">
              <a:lnSpc>
                <a:spcPct val="90000"/>
              </a:lnSpc>
              <a:spcBef>
                <a:spcPct val="0"/>
              </a:spcBef>
              <a:spcAft>
                <a:spcPct val="15000"/>
              </a:spcAft>
            </a:pPr>
            <a:r>
              <a:rPr lang="en-US">
                <a:solidFill>
                  <a:schemeClr val="tx1"/>
                </a:solidFill>
                <a:latin typeface="Cambria" panose="02040503050406030204" pitchFamily="18" charset="0"/>
                <a:ea typeface="Cambria" panose="02040503050406030204" pitchFamily="18" charset="0"/>
              </a:rPr>
              <a:t>Need to weigh artistic and aesthetic value such that price is a secondary factor</a:t>
            </a:r>
          </a:p>
        </p:txBody>
      </p:sp>
      <p:sp>
        <p:nvSpPr>
          <p:cNvPr id="12" name="Freeform: Shape 11">
            <a:extLst>
              <a:ext uri="{FF2B5EF4-FFF2-40B4-BE49-F238E27FC236}">
                <a16:creationId xmlns:a16="http://schemas.microsoft.com/office/drawing/2014/main" id="{893F58BE-483C-47FC-A1BE-E1CBA5409560}"/>
              </a:ext>
            </a:extLst>
          </p:cNvPr>
          <p:cNvSpPr/>
          <p:nvPr/>
        </p:nvSpPr>
        <p:spPr>
          <a:xfrm rot="16200000">
            <a:off x="2327099" y="2938997"/>
            <a:ext cx="4590152" cy="492830"/>
          </a:xfrm>
          <a:custGeom>
            <a:avLst/>
            <a:gdLst>
              <a:gd name="connsiteX0" fmla="*/ 0 w 4226560"/>
              <a:gd name="connsiteY0" fmla="*/ 0 h 462802"/>
              <a:gd name="connsiteX1" fmla="*/ 4226560 w 4226560"/>
              <a:gd name="connsiteY1" fmla="*/ 0 h 462802"/>
              <a:gd name="connsiteX2" fmla="*/ 4226560 w 4226560"/>
              <a:gd name="connsiteY2" fmla="*/ 462802 h 462802"/>
              <a:gd name="connsiteX3" fmla="*/ 0 w 4226560"/>
              <a:gd name="connsiteY3" fmla="*/ 462802 h 462802"/>
              <a:gd name="connsiteX4" fmla="*/ 0 w 4226560"/>
              <a:gd name="connsiteY4" fmla="*/ 0 h 462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6560" h="462802">
                <a:moveTo>
                  <a:pt x="0" y="0"/>
                </a:moveTo>
                <a:lnTo>
                  <a:pt x="4226560" y="0"/>
                </a:lnTo>
                <a:lnTo>
                  <a:pt x="4226560" y="462802"/>
                </a:lnTo>
                <a:lnTo>
                  <a:pt x="0" y="46280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408166" bIns="0" numCol="1" spcCol="1270" anchor="t" anchorCtr="0">
            <a:noAutofit/>
          </a:bodyPr>
          <a:lstStyle/>
          <a:p>
            <a:pPr marL="0" lvl="0" indent="0" defTabSz="1066800">
              <a:lnSpc>
                <a:spcPct val="90000"/>
              </a:lnSpc>
              <a:spcBef>
                <a:spcPct val="0"/>
              </a:spcBef>
              <a:spcAft>
                <a:spcPct val="35000"/>
              </a:spcAft>
              <a:buNone/>
            </a:pPr>
            <a:r>
              <a:rPr lang="en-US" sz="3500" kern="1200">
                <a:latin typeface="Cambria" panose="02040503050406030204" pitchFamily="18" charset="0"/>
                <a:ea typeface="Cambria" panose="02040503050406030204" pitchFamily="18" charset="0"/>
              </a:rPr>
              <a:t>Practicable</a:t>
            </a:r>
          </a:p>
        </p:txBody>
      </p:sp>
      <p:sp>
        <p:nvSpPr>
          <p:cNvPr id="13" name="Freeform: Shape 12">
            <a:extLst>
              <a:ext uri="{FF2B5EF4-FFF2-40B4-BE49-F238E27FC236}">
                <a16:creationId xmlns:a16="http://schemas.microsoft.com/office/drawing/2014/main" id="{76F27EF1-F741-41E2-85AE-F53535A4E661}"/>
              </a:ext>
            </a:extLst>
          </p:cNvPr>
          <p:cNvSpPr/>
          <p:nvPr/>
        </p:nvSpPr>
        <p:spPr>
          <a:xfrm>
            <a:off x="4868590" y="1253928"/>
            <a:ext cx="2876525" cy="4226560"/>
          </a:xfrm>
          <a:custGeom>
            <a:avLst/>
            <a:gdLst>
              <a:gd name="connsiteX0" fmla="*/ 0 w 2305245"/>
              <a:gd name="connsiteY0" fmla="*/ 0 h 4226560"/>
              <a:gd name="connsiteX1" fmla="*/ 2305245 w 2305245"/>
              <a:gd name="connsiteY1" fmla="*/ 0 h 4226560"/>
              <a:gd name="connsiteX2" fmla="*/ 2305245 w 2305245"/>
              <a:gd name="connsiteY2" fmla="*/ 4226560 h 4226560"/>
              <a:gd name="connsiteX3" fmla="*/ 0 w 2305245"/>
              <a:gd name="connsiteY3" fmla="*/ 4226560 h 4226560"/>
              <a:gd name="connsiteX4" fmla="*/ 0 w 2305245"/>
              <a:gd name="connsiteY4" fmla="*/ 0 h 4226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245" h="4226560">
                <a:moveTo>
                  <a:pt x="0" y="0"/>
                </a:moveTo>
                <a:lnTo>
                  <a:pt x="2305245" y="0"/>
                </a:lnTo>
                <a:lnTo>
                  <a:pt x="2305245" y="4226560"/>
                </a:lnTo>
                <a:lnTo>
                  <a:pt x="0" y="4226560"/>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355600" tIns="408166" rIns="355600" bIns="355600" numCol="1" spcCol="1270" anchor="ctr" anchorCtr="0">
            <a:noAutofit/>
          </a:bodyPr>
          <a:lstStyle/>
          <a:p>
            <a:pPr marL="0" lvl="1" algn="ctr" defTabSz="1733550">
              <a:lnSpc>
                <a:spcPct val="90000"/>
              </a:lnSpc>
              <a:spcBef>
                <a:spcPct val="0"/>
              </a:spcBef>
              <a:spcAft>
                <a:spcPct val="15000"/>
              </a:spcAft>
            </a:pPr>
            <a:r>
              <a:rPr lang="en-US" kern="1200">
                <a:solidFill>
                  <a:schemeClr val="tx1"/>
                </a:solidFill>
                <a:latin typeface="Cambria" panose="02040503050406030204" pitchFamily="18" charset="0"/>
                <a:ea typeface="Cambria" panose="02040503050406030204" pitchFamily="18" charset="0"/>
              </a:rPr>
              <a:t>Not a fixed price contract</a:t>
            </a:r>
          </a:p>
          <a:p>
            <a:pPr marL="0" lvl="1" algn="ctr" defTabSz="1733550">
              <a:lnSpc>
                <a:spcPct val="90000"/>
              </a:lnSpc>
              <a:spcBef>
                <a:spcPct val="0"/>
              </a:spcBef>
              <a:spcAft>
                <a:spcPct val="15000"/>
              </a:spcAft>
            </a:pPr>
            <a:endParaRPr lang="en-US">
              <a:solidFill>
                <a:schemeClr val="tx1"/>
              </a:solidFill>
              <a:latin typeface="Cambria" panose="02040503050406030204" pitchFamily="18" charset="0"/>
              <a:ea typeface="Cambria" panose="02040503050406030204" pitchFamily="18" charset="0"/>
            </a:endParaRPr>
          </a:p>
          <a:p>
            <a:pPr marL="0" lvl="1" algn="ctr" defTabSz="1733550">
              <a:lnSpc>
                <a:spcPct val="90000"/>
              </a:lnSpc>
              <a:spcBef>
                <a:spcPct val="0"/>
              </a:spcBef>
              <a:spcAft>
                <a:spcPct val="15000"/>
              </a:spcAft>
            </a:pPr>
            <a:r>
              <a:rPr lang="en-US" kern="1200">
                <a:solidFill>
                  <a:schemeClr val="tx1"/>
                </a:solidFill>
                <a:latin typeface="Cambria" panose="02040503050406030204" pitchFamily="18" charset="0"/>
                <a:ea typeface="Cambria" panose="02040503050406030204" pitchFamily="18" charset="0"/>
              </a:rPr>
              <a:t>Discussions needed to be conducted with offerors</a:t>
            </a:r>
          </a:p>
          <a:p>
            <a:pPr marL="0" lvl="1" algn="ctr" defTabSz="1733550">
              <a:lnSpc>
                <a:spcPct val="90000"/>
              </a:lnSpc>
              <a:spcBef>
                <a:spcPct val="0"/>
              </a:spcBef>
              <a:spcAft>
                <a:spcPct val="15000"/>
              </a:spcAft>
            </a:pPr>
            <a:endParaRPr lang="en-US">
              <a:solidFill>
                <a:schemeClr val="tx1"/>
              </a:solidFill>
              <a:latin typeface="Cambria" panose="02040503050406030204" pitchFamily="18" charset="0"/>
              <a:ea typeface="Cambria" panose="02040503050406030204" pitchFamily="18" charset="0"/>
            </a:endParaRPr>
          </a:p>
          <a:p>
            <a:pPr marL="0" lvl="1" algn="ctr" defTabSz="1733550">
              <a:lnSpc>
                <a:spcPct val="90000"/>
              </a:lnSpc>
              <a:spcBef>
                <a:spcPct val="0"/>
              </a:spcBef>
              <a:spcAft>
                <a:spcPct val="15000"/>
              </a:spcAft>
            </a:pPr>
            <a:r>
              <a:rPr lang="en-US" kern="1200">
                <a:solidFill>
                  <a:schemeClr val="tx1"/>
                </a:solidFill>
                <a:latin typeface="Cambria" panose="02040503050406030204" pitchFamily="18" charset="0"/>
                <a:ea typeface="Cambria" panose="02040503050406030204" pitchFamily="18" charset="0"/>
              </a:rPr>
              <a:t>Need to offer opportunity to revise proposals</a:t>
            </a:r>
          </a:p>
          <a:p>
            <a:pPr marL="0" lvl="1" algn="ctr" defTabSz="1733550">
              <a:lnSpc>
                <a:spcPct val="90000"/>
              </a:lnSpc>
              <a:spcBef>
                <a:spcPct val="0"/>
              </a:spcBef>
              <a:spcAft>
                <a:spcPct val="15000"/>
              </a:spcAft>
            </a:pPr>
            <a:endParaRPr lang="en-US">
              <a:solidFill>
                <a:schemeClr val="tx1"/>
              </a:solidFill>
              <a:latin typeface="Cambria" panose="02040503050406030204" pitchFamily="18" charset="0"/>
              <a:ea typeface="Cambria" panose="02040503050406030204" pitchFamily="18" charset="0"/>
            </a:endParaRPr>
          </a:p>
          <a:p>
            <a:pPr marL="0" lvl="1" algn="ctr" defTabSz="1733550">
              <a:lnSpc>
                <a:spcPct val="90000"/>
              </a:lnSpc>
              <a:spcBef>
                <a:spcPct val="0"/>
              </a:spcBef>
              <a:spcAft>
                <a:spcPct val="15000"/>
              </a:spcAft>
            </a:pPr>
            <a:r>
              <a:rPr lang="en-US">
                <a:solidFill>
                  <a:schemeClr val="tx1"/>
                </a:solidFill>
                <a:latin typeface="Cambria" panose="02040503050406030204" pitchFamily="18" charset="0"/>
                <a:ea typeface="Cambria" panose="02040503050406030204" pitchFamily="18" charset="0"/>
              </a:rPr>
              <a:t>Price is not primary consideration in determining award</a:t>
            </a:r>
          </a:p>
        </p:txBody>
      </p:sp>
      <p:sp>
        <p:nvSpPr>
          <p:cNvPr id="15" name="Freeform: Shape 14">
            <a:extLst>
              <a:ext uri="{FF2B5EF4-FFF2-40B4-BE49-F238E27FC236}">
                <a16:creationId xmlns:a16="http://schemas.microsoft.com/office/drawing/2014/main" id="{DE260198-209D-49D3-85C9-1E8CB7BDD75F}"/>
              </a:ext>
            </a:extLst>
          </p:cNvPr>
          <p:cNvSpPr/>
          <p:nvPr/>
        </p:nvSpPr>
        <p:spPr>
          <a:xfrm rot="16200000">
            <a:off x="6235282" y="2960552"/>
            <a:ext cx="4590151" cy="492830"/>
          </a:xfrm>
          <a:custGeom>
            <a:avLst/>
            <a:gdLst>
              <a:gd name="connsiteX0" fmla="*/ 0 w 4226560"/>
              <a:gd name="connsiteY0" fmla="*/ 0 h 462802"/>
              <a:gd name="connsiteX1" fmla="*/ 4226560 w 4226560"/>
              <a:gd name="connsiteY1" fmla="*/ 0 h 462802"/>
              <a:gd name="connsiteX2" fmla="*/ 4226560 w 4226560"/>
              <a:gd name="connsiteY2" fmla="*/ 462802 h 462802"/>
              <a:gd name="connsiteX3" fmla="*/ 0 w 4226560"/>
              <a:gd name="connsiteY3" fmla="*/ 462802 h 462802"/>
              <a:gd name="connsiteX4" fmla="*/ 0 w 4226560"/>
              <a:gd name="connsiteY4" fmla="*/ 0 h 462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6560" h="462802">
                <a:moveTo>
                  <a:pt x="0" y="0"/>
                </a:moveTo>
                <a:lnTo>
                  <a:pt x="4226560" y="0"/>
                </a:lnTo>
                <a:lnTo>
                  <a:pt x="4226560" y="462802"/>
                </a:lnTo>
                <a:lnTo>
                  <a:pt x="0" y="46280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408166" bIns="-1" numCol="1" spcCol="1270" anchor="t" anchorCtr="0">
            <a:noAutofit/>
          </a:bodyPr>
          <a:lstStyle/>
          <a:p>
            <a:pPr marL="0" lvl="0" indent="0" defTabSz="1066800">
              <a:lnSpc>
                <a:spcPct val="90000"/>
              </a:lnSpc>
              <a:spcBef>
                <a:spcPct val="0"/>
              </a:spcBef>
              <a:spcAft>
                <a:spcPct val="35000"/>
              </a:spcAft>
              <a:buNone/>
            </a:pPr>
            <a:r>
              <a:rPr lang="en-US" sz="3000" kern="1200">
                <a:latin typeface="Cambria" panose="02040503050406030204" pitchFamily="18" charset="0"/>
                <a:ea typeface="Cambria" panose="02040503050406030204" pitchFamily="18" charset="0"/>
              </a:rPr>
              <a:t>Other Factors to Consider</a:t>
            </a:r>
          </a:p>
        </p:txBody>
      </p:sp>
      <p:sp>
        <p:nvSpPr>
          <p:cNvPr id="16" name="Freeform: Shape 15">
            <a:extLst>
              <a:ext uri="{FF2B5EF4-FFF2-40B4-BE49-F238E27FC236}">
                <a16:creationId xmlns:a16="http://schemas.microsoft.com/office/drawing/2014/main" id="{7C7EB852-05D3-4DB9-819F-28312CDC071F}"/>
              </a:ext>
            </a:extLst>
          </p:cNvPr>
          <p:cNvSpPr/>
          <p:nvPr/>
        </p:nvSpPr>
        <p:spPr>
          <a:xfrm>
            <a:off x="8776773" y="1275484"/>
            <a:ext cx="2860596" cy="4226560"/>
          </a:xfrm>
          <a:custGeom>
            <a:avLst/>
            <a:gdLst>
              <a:gd name="connsiteX0" fmla="*/ 0 w 2305245"/>
              <a:gd name="connsiteY0" fmla="*/ 0 h 4226560"/>
              <a:gd name="connsiteX1" fmla="*/ 2305245 w 2305245"/>
              <a:gd name="connsiteY1" fmla="*/ 0 h 4226560"/>
              <a:gd name="connsiteX2" fmla="*/ 2305245 w 2305245"/>
              <a:gd name="connsiteY2" fmla="*/ 4226560 h 4226560"/>
              <a:gd name="connsiteX3" fmla="*/ 0 w 2305245"/>
              <a:gd name="connsiteY3" fmla="*/ 4226560 h 4226560"/>
              <a:gd name="connsiteX4" fmla="*/ 0 w 2305245"/>
              <a:gd name="connsiteY4" fmla="*/ 0 h 4226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245" h="4226560">
                <a:moveTo>
                  <a:pt x="0" y="0"/>
                </a:moveTo>
                <a:lnTo>
                  <a:pt x="2305245" y="0"/>
                </a:lnTo>
                <a:lnTo>
                  <a:pt x="2305245" y="4226560"/>
                </a:lnTo>
                <a:lnTo>
                  <a:pt x="0" y="4226560"/>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355600" tIns="408166" rIns="355600" bIns="355600" numCol="1" spcCol="1270" anchor="ctr" anchorCtr="0">
            <a:noAutofit/>
          </a:bodyPr>
          <a:lstStyle/>
          <a:p>
            <a:pPr marL="0" lvl="1" algn="ctr" defTabSz="1733550">
              <a:lnSpc>
                <a:spcPct val="90000"/>
              </a:lnSpc>
              <a:spcBef>
                <a:spcPct val="0"/>
              </a:spcBef>
              <a:spcAft>
                <a:spcPct val="15000"/>
              </a:spcAft>
            </a:pPr>
            <a:r>
              <a:rPr lang="en-US">
                <a:solidFill>
                  <a:schemeClr val="tx1"/>
                </a:solidFill>
                <a:latin typeface="Cambria" panose="02040503050406030204" pitchFamily="18" charset="0"/>
                <a:ea typeface="Cambria" panose="02040503050406030204" pitchFamily="18" charset="0"/>
              </a:rPr>
              <a:t>Quality, Availability, Capability overriding in relation to price</a:t>
            </a:r>
          </a:p>
          <a:p>
            <a:pPr marL="0" lvl="1" algn="ctr" defTabSz="1733550">
              <a:lnSpc>
                <a:spcPct val="90000"/>
              </a:lnSpc>
              <a:spcBef>
                <a:spcPct val="0"/>
              </a:spcBef>
              <a:spcAft>
                <a:spcPct val="15000"/>
              </a:spcAft>
            </a:pPr>
            <a:endParaRPr lang="en-US" kern="1200">
              <a:solidFill>
                <a:schemeClr val="tx1"/>
              </a:solidFill>
              <a:latin typeface="Cambria" panose="02040503050406030204" pitchFamily="18" charset="0"/>
              <a:ea typeface="Cambria" panose="02040503050406030204" pitchFamily="18" charset="0"/>
            </a:endParaRPr>
          </a:p>
          <a:p>
            <a:pPr marL="0" lvl="1" algn="ctr" defTabSz="1733550">
              <a:lnSpc>
                <a:spcPct val="90000"/>
              </a:lnSpc>
              <a:spcBef>
                <a:spcPct val="0"/>
              </a:spcBef>
              <a:spcAft>
                <a:spcPct val="15000"/>
              </a:spcAft>
            </a:pPr>
            <a:r>
              <a:rPr lang="en-US" kern="1200">
                <a:solidFill>
                  <a:schemeClr val="tx1"/>
                </a:solidFill>
                <a:latin typeface="Cambria" panose="02040503050406030204" pitchFamily="18" charset="0"/>
                <a:ea typeface="Cambria" panose="02040503050406030204" pitchFamily="18" charset="0"/>
              </a:rPr>
              <a:t>Priority should be given to maintenance and service as compared to initial installation</a:t>
            </a:r>
            <a:endParaRPr lang="en-US">
              <a:solidFill>
                <a:schemeClr val="tx1"/>
              </a:solidFill>
              <a:latin typeface="Cambria" panose="02040503050406030204" pitchFamily="18" charset="0"/>
              <a:ea typeface="Cambria" panose="02040503050406030204" pitchFamily="18" charset="0"/>
            </a:endParaRPr>
          </a:p>
          <a:p>
            <a:pPr marL="0" lvl="1" algn="ctr" defTabSz="1733550">
              <a:lnSpc>
                <a:spcPct val="90000"/>
              </a:lnSpc>
              <a:spcBef>
                <a:spcPct val="0"/>
              </a:spcBef>
              <a:spcAft>
                <a:spcPct val="15000"/>
              </a:spcAft>
            </a:pPr>
            <a:endParaRPr lang="en-US" kern="1200">
              <a:solidFill>
                <a:schemeClr val="tx1"/>
              </a:solidFill>
              <a:latin typeface="Cambria" panose="02040503050406030204" pitchFamily="18" charset="0"/>
              <a:ea typeface="Cambria" panose="02040503050406030204" pitchFamily="18" charset="0"/>
            </a:endParaRPr>
          </a:p>
          <a:p>
            <a:pPr marL="0" lvl="1" algn="ctr" defTabSz="1733550">
              <a:lnSpc>
                <a:spcPct val="90000"/>
              </a:lnSpc>
              <a:spcBef>
                <a:spcPct val="0"/>
              </a:spcBef>
              <a:spcAft>
                <a:spcPct val="15000"/>
              </a:spcAft>
            </a:pPr>
            <a:r>
              <a:rPr lang="en-US">
                <a:solidFill>
                  <a:schemeClr val="tx1"/>
                </a:solidFill>
                <a:latin typeface="Cambria" panose="02040503050406030204" pitchFamily="18" charset="0"/>
                <a:ea typeface="Cambria" panose="02040503050406030204" pitchFamily="18" charset="0"/>
              </a:rPr>
              <a:t>The marketplace will respond better to an RFP or RFQ</a:t>
            </a:r>
          </a:p>
        </p:txBody>
      </p:sp>
      <p:sp>
        <p:nvSpPr>
          <p:cNvPr id="18" name="TextBox 17">
            <a:extLst>
              <a:ext uri="{FF2B5EF4-FFF2-40B4-BE49-F238E27FC236}">
                <a16:creationId xmlns:a16="http://schemas.microsoft.com/office/drawing/2014/main" id="{D9B5547F-0DD6-4726-9DE5-B8479D241972}"/>
              </a:ext>
            </a:extLst>
          </p:cNvPr>
          <p:cNvSpPr txBox="1"/>
          <p:nvPr/>
        </p:nvSpPr>
        <p:spPr>
          <a:xfrm>
            <a:off x="356135" y="5688531"/>
            <a:ext cx="11569566" cy="1138773"/>
          </a:xfrm>
          <a:prstGeom prst="rect">
            <a:avLst/>
          </a:prstGeom>
          <a:noFill/>
        </p:spPr>
        <p:txBody>
          <a:bodyPr wrap="square" rtlCol="0">
            <a:spAutoFit/>
          </a:bodyPr>
          <a:lstStyle/>
          <a:p>
            <a:pPr algn="ctr"/>
            <a:r>
              <a:rPr lang="en-US" sz="2500">
                <a:solidFill>
                  <a:schemeClr val="bg2">
                    <a:lumMod val="10000"/>
                  </a:schemeClr>
                </a:solidFill>
                <a:latin typeface="Cambria" panose="02040503050406030204" pitchFamily="18" charset="0"/>
                <a:ea typeface="Cambria" panose="02040503050406030204" pitchFamily="18" charset="0"/>
              </a:rPr>
              <a:t>Procurement of services which can be solicited using an IFB </a:t>
            </a:r>
            <a:br>
              <a:rPr lang="en-US" sz="2500">
                <a:solidFill>
                  <a:schemeClr val="bg2">
                    <a:lumMod val="10000"/>
                  </a:schemeClr>
                </a:solidFill>
                <a:latin typeface="Cambria" panose="02040503050406030204" pitchFamily="18" charset="0"/>
                <a:ea typeface="Cambria" panose="02040503050406030204" pitchFamily="18" charset="0"/>
              </a:rPr>
            </a:br>
            <a:r>
              <a:rPr lang="en-US" sz="2500" u="sng">
                <a:solidFill>
                  <a:schemeClr val="bg2">
                    <a:lumMod val="10000"/>
                  </a:schemeClr>
                </a:solidFill>
                <a:latin typeface="Cambria" panose="02040503050406030204" pitchFamily="18" charset="0"/>
                <a:ea typeface="Cambria" panose="02040503050406030204" pitchFamily="18" charset="0"/>
              </a:rPr>
              <a:t>cannot be combined</a:t>
            </a:r>
            <a:r>
              <a:rPr lang="en-US" sz="2500">
                <a:solidFill>
                  <a:schemeClr val="bg2">
                    <a:lumMod val="10000"/>
                  </a:schemeClr>
                </a:solidFill>
                <a:latin typeface="Cambria" panose="02040503050406030204" pitchFamily="18" charset="0"/>
                <a:ea typeface="Cambria" panose="02040503050406030204" pitchFamily="18" charset="0"/>
              </a:rPr>
              <a:t> with solicitations for services using an RFP or RFQ.</a:t>
            </a:r>
            <a:br>
              <a:rPr lang="en-US" sz="1800">
                <a:solidFill>
                  <a:schemeClr val="tx1"/>
                </a:solidFill>
                <a:latin typeface="Baskerville Old Face" panose="02020602080505020303" pitchFamily="18" charset="0"/>
              </a:rPr>
            </a:br>
            <a:endParaRPr lang="en-US"/>
          </a:p>
        </p:txBody>
      </p:sp>
    </p:spTree>
    <p:extLst>
      <p:ext uri="{BB962C8B-B14F-4D97-AF65-F5344CB8AC3E}">
        <p14:creationId xmlns:p14="http://schemas.microsoft.com/office/powerpoint/2010/main" val="61267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2" grpId="0"/>
      <p:bldP spid="13" grpId="0" animBg="1"/>
      <p:bldP spid="15" grpId="0"/>
      <p:bldP spid="16" grpId="0" animBg="1"/>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785" y="382137"/>
            <a:ext cx="11450472" cy="6086902"/>
          </a:xfrm>
        </p:spPr>
        <p:txBody>
          <a:bodyPr>
            <a:noAutofit/>
          </a:bodyPr>
          <a:lstStyle/>
          <a:p>
            <a:pPr algn="ctr"/>
            <a:r>
              <a:rPr lang="en-US" sz="7000" cap="small">
                <a:solidFill>
                  <a:schemeClr val="tx1"/>
                </a:solidFill>
                <a:latin typeface="Cambria" panose="02040503050406030204" pitchFamily="18" charset="0"/>
                <a:ea typeface="Cambria" panose="02040503050406030204" pitchFamily="18" charset="0"/>
              </a:rPr>
              <a:t>Personal &amp; </a:t>
            </a:r>
            <a:br>
              <a:rPr lang="en-US" sz="7000" cap="small">
                <a:solidFill>
                  <a:schemeClr val="tx1"/>
                </a:solidFill>
                <a:latin typeface="Cambria" panose="02040503050406030204" pitchFamily="18" charset="0"/>
                <a:ea typeface="Cambria" panose="02040503050406030204" pitchFamily="18" charset="0"/>
              </a:rPr>
            </a:br>
            <a:r>
              <a:rPr lang="en-US" sz="7000" cap="small">
                <a:solidFill>
                  <a:schemeClr val="tx1"/>
                </a:solidFill>
                <a:latin typeface="Cambria" panose="02040503050406030204" pitchFamily="18" charset="0"/>
                <a:ea typeface="Cambria" panose="02040503050406030204" pitchFamily="18" charset="0"/>
              </a:rPr>
              <a:t>Professional </a:t>
            </a:r>
            <a:br>
              <a:rPr lang="en-US" sz="7000" cap="small">
                <a:solidFill>
                  <a:schemeClr val="tx1"/>
                </a:solidFill>
                <a:latin typeface="Cambria" panose="02040503050406030204" pitchFamily="18" charset="0"/>
                <a:ea typeface="Cambria" panose="02040503050406030204" pitchFamily="18" charset="0"/>
              </a:rPr>
            </a:br>
            <a:r>
              <a:rPr lang="en-US" sz="7000" cap="small">
                <a:solidFill>
                  <a:schemeClr val="tx1"/>
                </a:solidFill>
                <a:latin typeface="Cambria" panose="02040503050406030204" pitchFamily="18" charset="0"/>
                <a:ea typeface="Cambria" panose="02040503050406030204" pitchFamily="18" charset="0"/>
              </a:rPr>
              <a:t>Services </a:t>
            </a:r>
            <a:br>
              <a:rPr lang="en-US" sz="7000" cap="small">
                <a:solidFill>
                  <a:schemeClr val="tx1"/>
                </a:solidFill>
                <a:latin typeface="Cambria" panose="02040503050406030204" pitchFamily="18" charset="0"/>
                <a:ea typeface="Cambria" panose="02040503050406030204" pitchFamily="18" charset="0"/>
              </a:rPr>
            </a:br>
            <a:r>
              <a:rPr lang="en-US" sz="7000" cap="small">
                <a:solidFill>
                  <a:schemeClr val="tx1"/>
                </a:solidFill>
                <a:latin typeface="Cambria" panose="02040503050406030204" pitchFamily="18" charset="0"/>
                <a:ea typeface="Cambria" panose="02040503050406030204" pitchFamily="18" charset="0"/>
              </a:rPr>
              <a:t>Procurement</a:t>
            </a:r>
            <a:br>
              <a:rPr lang="en-US" sz="7000" cap="small">
                <a:solidFill>
                  <a:schemeClr val="tx1"/>
                </a:solidFill>
                <a:latin typeface="Cambria" panose="02040503050406030204" pitchFamily="18" charset="0"/>
                <a:ea typeface="Cambria" panose="02040503050406030204" pitchFamily="18" charset="0"/>
              </a:rPr>
            </a:br>
            <a:r>
              <a:rPr lang="en-US" sz="7000" cap="small">
                <a:solidFill>
                  <a:schemeClr val="tx1"/>
                </a:solidFill>
                <a:latin typeface="Cambria" panose="02040503050406030204" pitchFamily="18" charset="0"/>
                <a:ea typeface="Cambria" panose="02040503050406030204" pitchFamily="18" charset="0"/>
              </a:rPr>
              <a:t>101</a:t>
            </a:r>
          </a:p>
        </p:txBody>
      </p:sp>
    </p:spTree>
    <p:extLst>
      <p:ext uri="{BB962C8B-B14F-4D97-AF65-F5344CB8AC3E}">
        <p14:creationId xmlns:p14="http://schemas.microsoft.com/office/powerpoint/2010/main" val="24195056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381000" y="380197"/>
            <a:ext cx="11430000" cy="1821581"/>
          </a:xfrm>
        </p:spPr>
        <p:txBody>
          <a:bodyPr anchor="t">
            <a:normAutofit/>
          </a:bodyPr>
          <a:lstStyle/>
          <a:p>
            <a:pPr algn="ctr"/>
            <a:r>
              <a:rPr lang="en-US" sz="5000" cap="small">
                <a:solidFill>
                  <a:schemeClr val="accent2"/>
                </a:solidFill>
                <a:latin typeface="Cambria" panose="02040503050406030204" pitchFamily="18" charset="0"/>
                <a:ea typeface="Cambria" panose="02040503050406030204" pitchFamily="18" charset="0"/>
              </a:rPr>
              <a:t>Evaluation Factors in Petition for Relief</a:t>
            </a:r>
            <a:br>
              <a:rPr lang="en-US" sz="5000" cap="small">
                <a:solidFill>
                  <a:schemeClr val="accent2"/>
                </a:solidFill>
                <a:latin typeface="Cambria" panose="02040503050406030204" pitchFamily="18" charset="0"/>
                <a:ea typeface="Cambria" panose="02040503050406030204" pitchFamily="18" charset="0"/>
              </a:rPr>
            </a:br>
            <a:endParaRPr lang="en-US" sz="2800" b="1">
              <a:solidFill>
                <a:schemeClr val="accent3"/>
              </a:solidFill>
            </a:endParaRPr>
          </a:p>
        </p:txBody>
      </p:sp>
      <p:sp>
        <p:nvSpPr>
          <p:cNvPr id="4" name="TextBox 3">
            <a:extLst>
              <a:ext uri="{FF2B5EF4-FFF2-40B4-BE49-F238E27FC236}">
                <a16:creationId xmlns:a16="http://schemas.microsoft.com/office/drawing/2014/main" id="{0F81BAB1-E6A8-416A-901A-31006107E251}"/>
              </a:ext>
            </a:extLst>
          </p:cNvPr>
          <p:cNvSpPr txBox="1"/>
          <p:nvPr/>
        </p:nvSpPr>
        <p:spPr>
          <a:xfrm>
            <a:off x="381000" y="3874938"/>
            <a:ext cx="11430000" cy="2062103"/>
          </a:xfrm>
          <a:prstGeom prst="rect">
            <a:avLst/>
          </a:prstGeom>
          <a:noFill/>
        </p:spPr>
        <p:txBody>
          <a:bodyPr wrap="square" rtlCol="0">
            <a:spAutoFit/>
          </a:bodyPr>
          <a:lstStyle/>
          <a:p>
            <a:pPr algn="ctr"/>
            <a:r>
              <a:rPr lang="en-US" sz="4000" cap="small">
                <a:solidFill>
                  <a:schemeClr val="accent3"/>
                </a:solidFill>
                <a:latin typeface="Cambria" panose="02040503050406030204" pitchFamily="18" charset="0"/>
                <a:ea typeface="Cambria" panose="02040503050406030204" pitchFamily="18" charset="0"/>
              </a:rPr>
              <a:t>Technical &amp; Management:</a:t>
            </a:r>
          </a:p>
          <a:p>
            <a:pPr algn="ctr"/>
            <a:r>
              <a:rPr lang="en-US" sz="2200">
                <a:solidFill>
                  <a:schemeClr val="tx1"/>
                </a:solidFill>
                <a:latin typeface="Cambria" panose="02040503050406030204" pitchFamily="18" charset="0"/>
                <a:ea typeface="Cambria" panose="02040503050406030204" pitchFamily="18" charset="0"/>
              </a:rPr>
              <a:t>The points allocated to each category must be approved with the Petition for</a:t>
            </a:r>
          </a:p>
          <a:p>
            <a:pPr algn="ctr"/>
            <a:r>
              <a:rPr lang="en-US" sz="2200">
                <a:solidFill>
                  <a:schemeClr val="tx1"/>
                </a:solidFill>
                <a:latin typeface="Cambria" panose="02040503050406030204" pitchFamily="18" charset="0"/>
                <a:ea typeface="Cambria" panose="02040503050406030204" pitchFamily="18" charset="0"/>
              </a:rPr>
              <a:t>Relief.  Points allocated to subfactors are not required, </a:t>
            </a:r>
            <a:r>
              <a:rPr lang="en-US" sz="2200" u="sng">
                <a:solidFill>
                  <a:schemeClr val="tx1"/>
                </a:solidFill>
                <a:latin typeface="Cambria" panose="02040503050406030204" pitchFamily="18" charset="0"/>
                <a:ea typeface="Cambria" panose="02040503050406030204" pitchFamily="18" charset="0"/>
              </a:rPr>
              <a:t>unless</a:t>
            </a:r>
            <a:r>
              <a:rPr lang="en-US" sz="2200">
                <a:solidFill>
                  <a:schemeClr val="tx1"/>
                </a:solidFill>
                <a:latin typeface="Cambria" panose="02040503050406030204" pitchFamily="18" charset="0"/>
                <a:ea typeface="Cambria" panose="02040503050406030204" pitchFamily="18" charset="0"/>
              </a:rPr>
              <a:t> any category </a:t>
            </a:r>
            <a:r>
              <a:rPr lang="en-US" sz="2200">
                <a:latin typeface="Cambria" panose="02040503050406030204" pitchFamily="18" charset="0"/>
                <a:ea typeface="Cambria" panose="02040503050406030204" pitchFamily="18" charset="0"/>
              </a:rPr>
              <a:t>has as </a:t>
            </a:r>
          </a:p>
          <a:p>
            <a:pPr algn="ctr"/>
            <a:r>
              <a:rPr lang="en-US" sz="2200">
                <a:latin typeface="Cambria" panose="02040503050406030204" pitchFamily="18" charset="0"/>
                <a:ea typeface="Cambria" panose="02040503050406030204" pitchFamily="18" charset="0"/>
              </a:rPr>
              <a:t>many or more points allocated to it than Price.  In that case, the agency must </a:t>
            </a:r>
          </a:p>
          <a:p>
            <a:pPr algn="ctr"/>
            <a:r>
              <a:rPr lang="en-US" sz="2200">
                <a:latin typeface="Cambria" panose="02040503050406030204" pitchFamily="18" charset="0"/>
                <a:ea typeface="Cambria" panose="02040503050406030204" pitchFamily="18" charset="0"/>
              </a:rPr>
              <a:t>demonstrate that no </a:t>
            </a:r>
            <a:r>
              <a:rPr lang="en-US" sz="2200" u="sng">
                <a:latin typeface="Cambria" panose="02040503050406030204" pitchFamily="18" charset="0"/>
                <a:ea typeface="Cambria" panose="02040503050406030204" pitchFamily="18" charset="0"/>
              </a:rPr>
              <a:t>subfactor</a:t>
            </a:r>
            <a:r>
              <a:rPr lang="en-US" sz="2200">
                <a:latin typeface="Cambria" panose="02040503050406030204" pitchFamily="18" charset="0"/>
                <a:ea typeface="Cambria" panose="02040503050406030204" pitchFamily="18" charset="0"/>
              </a:rPr>
              <a:t> will be allocated as many or more points than Price.</a:t>
            </a:r>
            <a:r>
              <a:rPr lang="en-US" sz="2200" b="1" cap="small">
                <a:solidFill>
                  <a:schemeClr val="accent3"/>
                </a:solidFill>
                <a:latin typeface="Cambria" panose="02040503050406030204" pitchFamily="18" charset="0"/>
                <a:ea typeface="Cambria" panose="02040503050406030204" pitchFamily="18" charset="0"/>
              </a:rPr>
              <a:t> </a:t>
            </a:r>
            <a:endParaRPr lang="en-US" sz="2200"/>
          </a:p>
        </p:txBody>
      </p:sp>
      <p:sp>
        <p:nvSpPr>
          <p:cNvPr id="5" name="TextBox 4">
            <a:extLst>
              <a:ext uri="{FF2B5EF4-FFF2-40B4-BE49-F238E27FC236}">
                <a16:creationId xmlns:a16="http://schemas.microsoft.com/office/drawing/2014/main" id="{25592F4D-9ED8-4511-BE57-4330FC16CF30}"/>
              </a:ext>
            </a:extLst>
          </p:cNvPr>
          <p:cNvSpPr txBox="1"/>
          <p:nvPr/>
        </p:nvSpPr>
        <p:spPr>
          <a:xfrm>
            <a:off x="370114" y="2054889"/>
            <a:ext cx="11430000" cy="1384995"/>
          </a:xfrm>
          <a:prstGeom prst="rect">
            <a:avLst/>
          </a:prstGeom>
          <a:noFill/>
        </p:spPr>
        <p:txBody>
          <a:bodyPr wrap="square" rtlCol="0">
            <a:spAutoFit/>
          </a:bodyPr>
          <a:lstStyle/>
          <a:p>
            <a:pPr algn="ctr"/>
            <a:r>
              <a:rPr lang="en-US" sz="4000" cap="small">
                <a:solidFill>
                  <a:schemeClr val="accent3"/>
                </a:solidFill>
                <a:latin typeface="Cambria" panose="02040503050406030204" pitchFamily="18" charset="0"/>
                <a:ea typeface="Cambria" panose="02040503050406030204" pitchFamily="18" charset="0"/>
              </a:rPr>
              <a:t>Cost:</a:t>
            </a:r>
            <a:r>
              <a:rPr lang="en-US" cap="small">
                <a:solidFill>
                  <a:schemeClr val="accent2"/>
                </a:solidFill>
                <a:latin typeface="Baskerville Old Face" panose="02020602080505020303" pitchFamily="18" charset="0"/>
                <a:ea typeface="Cambria" panose="02040503050406030204" pitchFamily="18" charset="0"/>
              </a:rPr>
              <a:t> </a:t>
            </a:r>
          </a:p>
          <a:p>
            <a:pPr algn="ctr"/>
            <a:r>
              <a:rPr lang="en-US" sz="2200">
                <a:solidFill>
                  <a:schemeClr val="tx1"/>
                </a:solidFill>
                <a:latin typeface="Cambria" panose="02040503050406030204" pitchFamily="18" charset="0"/>
                <a:ea typeface="Cambria" panose="02040503050406030204" pitchFamily="18" charset="0"/>
              </a:rPr>
              <a:t>The Petition for Relief must show that Price is </a:t>
            </a:r>
            <a:r>
              <a:rPr lang="en-US" sz="2200" u="sng">
                <a:solidFill>
                  <a:schemeClr val="tx1"/>
                </a:solidFill>
                <a:latin typeface="Cambria" panose="02040503050406030204" pitchFamily="18" charset="0"/>
                <a:ea typeface="Cambria" panose="02040503050406030204" pitchFamily="18" charset="0"/>
              </a:rPr>
              <a:t>at least</a:t>
            </a:r>
            <a:r>
              <a:rPr lang="en-US" sz="2200">
                <a:solidFill>
                  <a:schemeClr val="tx1"/>
                </a:solidFill>
                <a:latin typeface="Cambria" panose="02040503050406030204" pitchFamily="18" charset="0"/>
                <a:ea typeface="Cambria" panose="02040503050406030204" pitchFamily="18" charset="0"/>
              </a:rPr>
              <a:t> 35% of the available points,</a:t>
            </a:r>
          </a:p>
          <a:p>
            <a:pPr algn="ctr"/>
            <a:r>
              <a:rPr lang="en-US" sz="2200">
                <a:solidFill>
                  <a:schemeClr val="tx1"/>
                </a:solidFill>
                <a:latin typeface="Cambria" panose="02040503050406030204" pitchFamily="18" charset="0"/>
                <a:ea typeface="Cambria" panose="02040503050406030204" pitchFamily="18" charset="0"/>
              </a:rPr>
              <a:t>and whether any other factors will be considered in the evaluation of Cost.</a:t>
            </a:r>
          </a:p>
        </p:txBody>
      </p:sp>
      <p:sp>
        <p:nvSpPr>
          <p:cNvPr id="6" name="TextBox 5">
            <a:extLst>
              <a:ext uri="{FF2B5EF4-FFF2-40B4-BE49-F238E27FC236}">
                <a16:creationId xmlns:a16="http://schemas.microsoft.com/office/drawing/2014/main" id="{C9CE68A5-683D-4277-84B3-776E9F529158}"/>
              </a:ext>
            </a:extLst>
          </p:cNvPr>
          <p:cNvSpPr txBox="1"/>
          <p:nvPr/>
        </p:nvSpPr>
        <p:spPr>
          <a:xfrm>
            <a:off x="370114" y="1057432"/>
            <a:ext cx="11462658" cy="861774"/>
          </a:xfrm>
          <a:prstGeom prst="rect">
            <a:avLst/>
          </a:prstGeom>
          <a:noFill/>
        </p:spPr>
        <p:txBody>
          <a:bodyPr wrap="square" rtlCol="0">
            <a:spAutoFit/>
          </a:bodyPr>
          <a:lstStyle/>
          <a:p>
            <a:pPr algn="ctr"/>
            <a:r>
              <a:rPr lang="en-US" sz="2500">
                <a:solidFill>
                  <a:schemeClr val="tx1"/>
                </a:solidFill>
                <a:latin typeface="Cambria" panose="02040503050406030204" pitchFamily="18" charset="0"/>
                <a:ea typeface="Cambria" panose="02040503050406030204" pitchFamily="18" charset="0"/>
              </a:rPr>
              <a:t>The evaluation factors for the RFP/RFQ </a:t>
            </a:r>
            <a:r>
              <a:rPr lang="en-US" sz="2500" u="sng">
                <a:solidFill>
                  <a:schemeClr val="tx1"/>
                </a:solidFill>
                <a:latin typeface="Cambria" panose="02040503050406030204" pitchFamily="18" charset="0"/>
                <a:ea typeface="Cambria" panose="02040503050406030204" pitchFamily="18" charset="0"/>
              </a:rPr>
              <a:t>must</a:t>
            </a:r>
            <a:r>
              <a:rPr lang="en-US" sz="2500">
                <a:solidFill>
                  <a:schemeClr val="tx1"/>
                </a:solidFill>
                <a:latin typeface="Cambria" panose="02040503050406030204" pitchFamily="18" charset="0"/>
                <a:ea typeface="Cambria" panose="02040503050406030204" pitchFamily="18" charset="0"/>
              </a:rPr>
              <a:t> </a:t>
            </a:r>
            <a:br>
              <a:rPr lang="en-US" sz="2500">
                <a:solidFill>
                  <a:schemeClr val="tx1"/>
                </a:solidFill>
                <a:latin typeface="Cambria" panose="02040503050406030204" pitchFamily="18" charset="0"/>
                <a:ea typeface="Cambria" panose="02040503050406030204" pitchFamily="18" charset="0"/>
              </a:rPr>
            </a:br>
            <a:r>
              <a:rPr lang="en-US" sz="2500">
                <a:solidFill>
                  <a:schemeClr val="tx1"/>
                </a:solidFill>
                <a:latin typeface="Cambria" panose="02040503050406030204" pitchFamily="18" charset="0"/>
                <a:ea typeface="Cambria" panose="02040503050406030204" pitchFamily="18" charset="0"/>
              </a:rPr>
              <a:t>be approved by PPRB with the Petition for Relief.</a:t>
            </a:r>
            <a:endParaRPr lang="en-US" sz="2500"/>
          </a:p>
        </p:txBody>
      </p:sp>
    </p:spTree>
    <p:extLst>
      <p:ext uri="{BB962C8B-B14F-4D97-AF65-F5344CB8AC3E}">
        <p14:creationId xmlns:p14="http://schemas.microsoft.com/office/powerpoint/2010/main" val="3464470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377190" y="382555"/>
            <a:ext cx="11430000" cy="6292565"/>
          </a:xfrm>
        </p:spPr>
        <p:txBody>
          <a:bodyPr anchor="t">
            <a:normAutofit/>
          </a:bodyPr>
          <a:lstStyle/>
          <a:p>
            <a:pPr algn="ctr"/>
            <a:r>
              <a:rPr lang="en-US" cap="small">
                <a:solidFill>
                  <a:schemeClr val="accent3"/>
                </a:solidFill>
                <a:latin typeface="Cambria" panose="02040503050406030204" pitchFamily="18" charset="0"/>
                <a:ea typeface="Cambria" panose="02040503050406030204" pitchFamily="18" charset="0"/>
              </a:rPr>
              <a:t>MAGIC Procedures for </a:t>
            </a:r>
            <a:br>
              <a:rPr lang="en-US" cap="small">
                <a:solidFill>
                  <a:schemeClr val="accent3"/>
                </a:solidFill>
                <a:latin typeface="Cambria" panose="02040503050406030204" pitchFamily="18" charset="0"/>
                <a:ea typeface="Cambria" panose="02040503050406030204" pitchFamily="18" charset="0"/>
              </a:rPr>
            </a:br>
            <a:r>
              <a:rPr lang="en-US" cap="small">
                <a:solidFill>
                  <a:schemeClr val="accent3"/>
                </a:solidFill>
                <a:latin typeface="Cambria" panose="02040503050406030204" pitchFamily="18" charset="0"/>
                <a:ea typeface="Cambria" panose="02040503050406030204" pitchFamily="18" charset="0"/>
              </a:rPr>
              <a:t>Issuing a Petition for Relief </a:t>
            </a:r>
            <a:br>
              <a:rPr lang="en-US" sz="3500" cap="small">
                <a:solidFill>
                  <a:schemeClr val="accent3"/>
                </a:solidFill>
                <a:latin typeface="Cambria" panose="02040503050406030204" pitchFamily="18" charset="0"/>
                <a:ea typeface="Cambria" panose="02040503050406030204" pitchFamily="18" charset="0"/>
              </a:rPr>
            </a:br>
            <a:r>
              <a:rPr lang="en-US" sz="3500" cap="small">
                <a:solidFill>
                  <a:schemeClr val="accent3"/>
                </a:solidFill>
                <a:latin typeface="Cambria" panose="02040503050406030204" pitchFamily="18" charset="0"/>
                <a:ea typeface="Cambria" panose="02040503050406030204" pitchFamily="18" charset="0"/>
              </a:rPr>
              <a:t>(OVAR: Oversight Approval Request)</a:t>
            </a:r>
            <a:br>
              <a:rPr lang="en-US" sz="4500" cap="small">
                <a:solidFill>
                  <a:schemeClr val="accent3"/>
                </a:solidFill>
                <a:latin typeface="Cambria" panose="02040503050406030204" pitchFamily="18" charset="0"/>
                <a:ea typeface="Cambria" panose="02040503050406030204" pitchFamily="18" charset="0"/>
              </a:rPr>
            </a:br>
            <a:br>
              <a:rPr lang="en-US" sz="4500" cap="small">
                <a:solidFill>
                  <a:schemeClr val="accent3"/>
                </a:solidFill>
                <a:latin typeface="Baskerville Old Face" panose="02020602080505020303" pitchFamily="18" charset="0"/>
              </a:rPr>
            </a:br>
            <a:br>
              <a:rPr lang="en-US" sz="2400"/>
            </a:br>
            <a:endParaRPr lang="en-US" sz="2000">
              <a:solidFill>
                <a:schemeClr val="tx1"/>
              </a:solidFill>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9C62CF7D-DC5C-40DF-B1CD-F8743715C328}"/>
              </a:ext>
            </a:extLst>
          </p:cNvPr>
          <p:cNvSpPr txBox="1"/>
          <p:nvPr/>
        </p:nvSpPr>
        <p:spPr>
          <a:xfrm>
            <a:off x="377190" y="5197792"/>
            <a:ext cx="11430000" cy="1554272"/>
          </a:xfrm>
          <a:prstGeom prst="rect">
            <a:avLst/>
          </a:prstGeom>
          <a:noFill/>
        </p:spPr>
        <p:txBody>
          <a:bodyPr wrap="square" rtlCol="0">
            <a:spAutoFit/>
          </a:bodyPr>
          <a:lstStyle/>
          <a:p>
            <a:pPr algn="ctr"/>
            <a:r>
              <a:rPr lang="en-US" sz="2000">
                <a:solidFill>
                  <a:schemeClr val="tx1"/>
                </a:solidFill>
                <a:latin typeface="Cambria" panose="02040503050406030204" pitchFamily="18" charset="0"/>
                <a:ea typeface="Cambria" panose="02040503050406030204" pitchFamily="18" charset="0"/>
              </a:rPr>
              <a:t>Agencies Must: (1) Publish the Petition for Relief, and </a:t>
            </a:r>
          </a:p>
          <a:p>
            <a:pPr algn="ctr"/>
            <a:r>
              <a:rPr lang="en-US" sz="2000">
                <a:solidFill>
                  <a:schemeClr val="tx1"/>
                </a:solidFill>
                <a:latin typeface="Cambria" panose="02040503050406030204" pitchFamily="18" charset="0"/>
                <a:ea typeface="Cambria" panose="02040503050406030204" pitchFamily="18" charset="0"/>
              </a:rPr>
              <a:t>(2) Publish the RFP/RFQ by creating a follow-on RFP/RFQ from a PPRB approved OVAR</a:t>
            </a:r>
            <a:br>
              <a:rPr lang="en-US" sz="2000">
                <a:solidFill>
                  <a:schemeClr val="tx1"/>
                </a:solidFill>
                <a:latin typeface="Cambria" panose="02040503050406030204" pitchFamily="18" charset="0"/>
                <a:ea typeface="Cambria" panose="02040503050406030204" pitchFamily="18" charset="0"/>
              </a:rPr>
            </a:br>
            <a:br>
              <a:rPr lang="en-US" sz="1000">
                <a:solidFill>
                  <a:schemeClr val="tx1"/>
                </a:solidFill>
                <a:latin typeface="Cambria" panose="02040503050406030204" pitchFamily="18" charset="0"/>
                <a:ea typeface="Cambria" panose="02040503050406030204" pitchFamily="18" charset="0"/>
              </a:rPr>
            </a:br>
            <a:r>
              <a:rPr lang="en-US" sz="2500">
                <a:solidFill>
                  <a:schemeClr val="tx1"/>
                </a:solidFill>
                <a:latin typeface="Cambria" panose="02040503050406030204" pitchFamily="18" charset="0"/>
                <a:ea typeface="Cambria" panose="02040503050406030204" pitchFamily="18" charset="0"/>
              </a:rPr>
              <a:t>Do you need </a:t>
            </a:r>
            <a:r>
              <a:rPr lang="en-US" sz="2500">
                <a:latin typeface="Cambria" panose="02040503050406030204" pitchFamily="18" charset="0"/>
                <a:ea typeface="Cambria" panose="02040503050406030204" pitchFamily="18" charset="0"/>
              </a:rPr>
              <a:t>Technical </a:t>
            </a:r>
            <a:r>
              <a:rPr lang="en-US" sz="2500">
                <a:solidFill>
                  <a:schemeClr val="tx1"/>
                </a:solidFill>
                <a:latin typeface="Cambria" panose="02040503050406030204" pitchFamily="18" charset="0"/>
                <a:ea typeface="Cambria" panose="02040503050406030204" pitchFamily="18" charset="0"/>
              </a:rPr>
              <a:t>Help </a:t>
            </a:r>
            <a:r>
              <a:rPr lang="en-US" sz="2500">
                <a:solidFill>
                  <a:schemeClr val="tx1"/>
                </a:solidFill>
                <a:latin typeface="Cambria" panose="02040503050406030204" pitchFamily="18" charset="0"/>
                <a:ea typeface="Cambria" panose="02040503050406030204" pitchFamily="18" charset="0"/>
                <a:sym typeface="Wingdings" panose="05000000000000000000" pitchFamily="2" charset="2"/>
              </a:rPr>
              <a:t> </a:t>
            </a:r>
            <a:r>
              <a:rPr lang="en-US" sz="2500">
                <a:solidFill>
                  <a:schemeClr val="tx1"/>
                </a:solidFill>
                <a:latin typeface="Cambria" panose="02040503050406030204" pitchFamily="18" charset="0"/>
                <a:ea typeface="Cambria" panose="02040503050406030204" pitchFamily="18" charset="0"/>
                <a:sym typeface="Wingdings" panose="05000000000000000000" pitchFamily="2" charset="2"/>
                <a:hlinkClick r:id="rId2"/>
              </a:rPr>
              <a:t>mash@dfa.ms.gov</a:t>
            </a:r>
            <a:br>
              <a:rPr lang="en-US" sz="2000">
                <a:solidFill>
                  <a:schemeClr val="tx1"/>
                </a:solidFill>
                <a:latin typeface="Cambria" panose="02040503050406030204" pitchFamily="18" charset="0"/>
                <a:ea typeface="Cambria" panose="02040503050406030204" pitchFamily="18" charset="0"/>
                <a:sym typeface="Wingdings" panose="05000000000000000000" pitchFamily="2" charset="2"/>
              </a:rPr>
            </a:br>
            <a:endParaRPr lang="en-US" sz="2000"/>
          </a:p>
        </p:txBody>
      </p:sp>
      <p:pic>
        <p:nvPicPr>
          <p:cNvPr id="5" name="Picture 4">
            <a:extLst>
              <a:ext uri="{FF2B5EF4-FFF2-40B4-BE49-F238E27FC236}">
                <a16:creationId xmlns:a16="http://schemas.microsoft.com/office/drawing/2014/main" id="{6997DA92-F7EC-4894-8389-D19CA75AA4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18997" y="2391879"/>
            <a:ext cx="4559403" cy="2807334"/>
          </a:xfrm>
          <a:prstGeom prst="rect">
            <a:avLst/>
          </a:prstGeom>
          <a:ln>
            <a:solidFill>
              <a:schemeClr val="tx1"/>
            </a:solidFill>
          </a:ln>
        </p:spPr>
      </p:pic>
      <p:sp>
        <p:nvSpPr>
          <p:cNvPr id="6" name="Arrow: Down 5">
            <a:extLst>
              <a:ext uri="{FF2B5EF4-FFF2-40B4-BE49-F238E27FC236}">
                <a16:creationId xmlns:a16="http://schemas.microsoft.com/office/drawing/2014/main" id="{18CE3AFC-A4FD-4E0E-8155-573CC2E95CF5}"/>
              </a:ext>
            </a:extLst>
          </p:cNvPr>
          <p:cNvSpPr/>
          <p:nvPr/>
        </p:nvSpPr>
        <p:spPr>
          <a:xfrm>
            <a:off x="3898371" y="1828705"/>
            <a:ext cx="314325" cy="638175"/>
          </a:xfrm>
          <a:prstGeom prst="down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F0D31B0-AFA1-4D3A-9558-0B3BAFC11A4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95032" y="2572665"/>
            <a:ext cx="3675931" cy="2231922"/>
          </a:xfrm>
          <a:prstGeom prst="rect">
            <a:avLst/>
          </a:prstGeom>
          <a:ln>
            <a:solidFill>
              <a:schemeClr val="tx1"/>
            </a:solidFill>
          </a:ln>
        </p:spPr>
      </p:pic>
      <p:pic>
        <p:nvPicPr>
          <p:cNvPr id="19" name="Picture 18">
            <a:extLst>
              <a:ext uri="{FF2B5EF4-FFF2-40B4-BE49-F238E27FC236}">
                <a16:creationId xmlns:a16="http://schemas.microsoft.com/office/drawing/2014/main" id="{B63D36EC-191B-4AE3-9C95-DBE436F4B2D3}"/>
              </a:ext>
            </a:extLst>
          </p:cNvPr>
          <p:cNvPicPr>
            <a:picLocks noChangeAspect="1"/>
          </p:cNvPicPr>
          <p:nvPr/>
        </p:nvPicPr>
        <p:blipFill>
          <a:blip r:embed="rId5"/>
          <a:stretch>
            <a:fillRect/>
          </a:stretch>
        </p:blipFill>
        <p:spPr>
          <a:xfrm rot="1197865">
            <a:off x="9780124" y="1882302"/>
            <a:ext cx="1873157" cy="2579544"/>
          </a:xfrm>
          <a:prstGeom prst="rect">
            <a:avLst/>
          </a:prstGeom>
          <a:ln>
            <a:solidFill>
              <a:schemeClr val="tx1"/>
            </a:solidFill>
          </a:ln>
        </p:spPr>
      </p:pic>
      <p:pic>
        <p:nvPicPr>
          <p:cNvPr id="17" name="Picture 16">
            <a:extLst>
              <a:ext uri="{FF2B5EF4-FFF2-40B4-BE49-F238E27FC236}">
                <a16:creationId xmlns:a16="http://schemas.microsoft.com/office/drawing/2014/main" id="{143E491B-6862-4D46-9255-7728599CC45C}"/>
              </a:ext>
            </a:extLst>
          </p:cNvPr>
          <p:cNvPicPr>
            <a:picLocks noChangeAspect="1"/>
          </p:cNvPicPr>
          <p:nvPr/>
        </p:nvPicPr>
        <p:blipFill>
          <a:blip r:embed="rId6"/>
          <a:stretch>
            <a:fillRect/>
          </a:stretch>
        </p:blipFill>
        <p:spPr>
          <a:xfrm rot="1085321">
            <a:off x="9444640" y="2207728"/>
            <a:ext cx="1979812" cy="2642217"/>
          </a:xfrm>
          <a:prstGeom prst="rect">
            <a:avLst/>
          </a:prstGeom>
          <a:ln>
            <a:solidFill>
              <a:schemeClr val="tx1"/>
            </a:solidFill>
          </a:ln>
        </p:spPr>
      </p:pic>
      <p:pic>
        <p:nvPicPr>
          <p:cNvPr id="15" name="Picture 14">
            <a:extLst>
              <a:ext uri="{FF2B5EF4-FFF2-40B4-BE49-F238E27FC236}">
                <a16:creationId xmlns:a16="http://schemas.microsoft.com/office/drawing/2014/main" id="{E91E2439-41D5-4F4B-801F-06BD19C56D28}"/>
              </a:ext>
            </a:extLst>
          </p:cNvPr>
          <p:cNvPicPr>
            <a:picLocks noChangeAspect="1"/>
          </p:cNvPicPr>
          <p:nvPr/>
        </p:nvPicPr>
        <p:blipFill>
          <a:blip r:embed="rId7"/>
          <a:stretch>
            <a:fillRect/>
          </a:stretch>
        </p:blipFill>
        <p:spPr>
          <a:xfrm rot="633384">
            <a:off x="8987222" y="2519256"/>
            <a:ext cx="2149694" cy="2780114"/>
          </a:xfrm>
          <a:prstGeom prst="rect">
            <a:avLst/>
          </a:prstGeom>
          <a:ln>
            <a:solidFill>
              <a:schemeClr val="tx1"/>
            </a:solidFill>
          </a:ln>
        </p:spPr>
      </p:pic>
      <p:sp>
        <p:nvSpPr>
          <p:cNvPr id="4" name="Arrow: Right 3">
            <a:extLst>
              <a:ext uri="{FF2B5EF4-FFF2-40B4-BE49-F238E27FC236}">
                <a16:creationId xmlns:a16="http://schemas.microsoft.com/office/drawing/2014/main" id="{BB19030C-32BE-A7FA-5584-20533B2640E0}"/>
              </a:ext>
            </a:extLst>
          </p:cNvPr>
          <p:cNvSpPr/>
          <p:nvPr/>
        </p:nvSpPr>
        <p:spPr>
          <a:xfrm>
            <a:off x="3033565" y="4348480"/>
            <a:ext cx="765048" cy="337927"/>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B0409211-309F-C080-AFF9-3F7ECB77A84E}"/>
              </a:ext>
            </a:extLst>
          </p:cNvPr>
          <p:cNvSpPr/>
          <p:nvPr/>
        </p:nvSpPr>
        <p:spPr>
          <a:xfrm>
            <a:off x="5702763" y="3237512"/>
            <a:ext cx="612648" cy="291324"/>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4" name="Picture 13" descr="A screenshot of a computer">
            <a:extLst>
              <a:ext uri="{FF2B5EF4-FFF2-40B4-BE49-F238E27FC236}">
                <a16:creationId xmlns:a16="http://schemas.microsoft.com/office/drawing/2014/main" id="{E4818AA6-5C27-C210-66A5-8C43714D3ED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22739" y="2104332"/>
            <a:ext cx="5797828" cy="2837768"/>
          </a:xfrm>
          <a:prstGeom prst="rect">
            <a:avLst/>
          </a:prstGeom>
        </p:spPr>
      </p:pic>
      <p:sp>
        <p:nvSpPr>
          <p:cNvPr id="16" name="Arrow: Right 15">
            <a:extLst>
              <a:ext uri="{FF2B5EF4-FFF2-40B4-BE49-F238E27FC236}">
                <a16:creationId xmlns:a16="http://schemas.microsoft.com/office/drawing/2014/main" id="{519AEC67-0072-52F6-8AE6-A36B56640675}"/>
              </a:ext>
            </a:extLst>
          </p:cNvPr>
          <p:cNvSpPr/>
          <p:nvPr/>
        </p:nvSpPr>
        <p:spPr>
          <a:xfrm>
            <a:off x="2416486" y="4488242"/>
            <a:ext cx="671351" cy="329782"/>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2044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8" grpId="0" animBg="1"/>
      <p:bldP spid="1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381000" y="380197"/>
            <a:ext cx="11430000" cy="1821581"/>
          </a:xfrm>
        </p:spPr>
        <p:txBody>
          <a:bodyPr anchor="t">
            <a:normAutofit fontScale="90000"/>
          </a:bodyPr>
          <a:lstStyle/>
          <a:p>
            <a:pPr algn="ctr"/>
            <a:r>
              <a:rPr lang="en-US" sz="5600" cap="small">
                <a:solidFill>
                  <a:schemeClr val="accent2"/>
                </a:solidFill>
                <a:latin typeface="Cambria" panose="02040503050406030204" pitchFamily="18" charset="0"/>
                <a:ea typeface="Cambria" panose="02040503050406030204" pitchFamily="18" charset="0"/>
              </a:rPr>
              <a:t>Required Content for an RFP/RFQ</a:t>
            </a:r>
            <a:br>
              <a:rPr lang="en-US" sz="5000" cap="small">
                <a:solidFill>
                  <a:schemeClr val="accent2"/>
                </a:solidFill>
                <a:latin typeface="Cambria" panose="02040503050406030204" pitchFamily="18" charset="0"/>
                <a:ea typeface="Cambria" panose="02040503050406030204" pitchFamily="18" charset="0"/>
              </a:rPr>
            </a:br>
            <a:br>
              <a:rPr lang="en-US" sz="2200" cap="small">
                <a:solidFill>
                  <a:schemeClr val="accent2"/>
                </a:solidFill>
                <a:latin typeface="Cambria" panose="02040503050406030204" pitchFamily="18" charset="0"/>
                <a:ea typeface="Cambria" panose="02040503050406030204" pitchFamily="18" charset="0"/>
              </a:rPr>
            </a:br>
            <a:r>
              <a:rPr lang="en-US" sz="2800">
                <a:solidFill>
                  <a:schemeClr val="tx1"/>
                </a:solidFill>
                <a:latin typeface="Cambria" panose="02040503050406030204" pitchFamily="18" charset="0"/>
                <a:ea typeface="Cambria" panose="02040503050406030204" pitchFamily="18" charset="0"/>
              </a:rPr>
              <a:t>A statement that discussions may be conducted with Offerors who </a:t>
            </a:r>
            <a:br>
              <a:rPr lang="en-US" sz="2800">
                <a:solidFill>
                  <a:schemeClr val="tx1"/>
                </a:solidFill>
                <a:latin typeface="Cambria" panose="02040503050406030204" pitchFamily="18" charset="0"/>
                <a:ea typeface="Cambria" panose="02040503050406030204" pitchFamily="18" charset="0"/>
              </a:rPr>
            </a:br>
            <a:r>
              <a:rPr lang="en-US" sz="2800">
                <a:solidFill>
                  <a:schemeClr val="tx1"/>
                </a:solidFill>
                <a:latin typeface="Cambria" panose="02040503050406030204" pitchFamily="18" charset="0"/>
                <a:ea typeface="Cambria" panose="02040503050406030204" pitchFamily="18" charset="0"/>
              </a:rPr>
              <a:t>submit Proposals or Qualifications determined to be reasonably </a:t>
            </a:r>
            <a:br>
              <a:rPr lang="en-US" sz="2800">
                <a:solidFill>
                  <a:schemeClr val="tx1"/>
                </a:solidFill>
                <a:latin typeface="Cambria" panose="02040503050406030204" pitchFamily="18" charset="0"/>
                <a:ea typeface="Cambria" panose="02040503050406030204" pitchFamily="18" charset="0"/>
              </a:rPr>
            </a:br>
            <a:r>
              <a:rPr lang="en-US" sz="2800">
                <a:solidFill>
                  <a:schemeClr val="tx1"/>
                </a:solidFill>
                <a:latin typeface="Cambria" panose="02040503050406030204" pitchFamily="18" charset="0"/>
                <a:ea typeface="Cambria" panose="02040503050406030204" pitchFamily="18" charset="0"/>
              </a:rPr>
              <a:t>susceptible of being selected for award, but that Proposals</a:t>
            </a:r>
            <a:br>
              <a:rPr lang="en-US" sz="2800">
                <a:solidFill>
                  <a:schemeClr val="tx1"/>
                </a:solidFill>
                <a:latin typeface="Cambria" panose="02040503050406030204" pitchFamily="18" charset="0"/>
                <a:ea typeface="Cambria" panose="02040503050406030204" pitchFamily="18" charset="0"/>
              </a:rPr>
            </a:br>
            <a:r>
              <a:rPr lang="en-US" sz="2800">
                <a:solidFill>
                  <a:schemeClr val="tx1"/>
                </a:solidFill>
                <a:latin typeface="Cambria" panose="02040503050406030204" pitchFamily="18" charset="0"/>
                <a:ea typeface="Cambria" panose="02040503050406030204" pitchFamily="18" charset="0"/>
              </a:rPr>
              <a:t>or Qualifications may be accepted without such discussions</a:t>
            </a:r>
            <a:br>
              <a:rPr lang="en-US" sz="2800">
                <a:solidFill>
                  <a:schemeClr val="tx1"/>
                </a:solidFill>
                <a:latin typeface="Cambria" panose="02040503050406030204" pitchFamily="18" charset="0"/>
                <a:ea typeface="Cambria" panose="02040503050406030204" pitchFamily="18" charset="0"/>
              </a:rPr>
            </a:br>
            <a:br>
              <a:rPr lang="en-US" sz="2800">
                <a:solidFill>
                  <a:schemeClr val="tx1"/>
                </a:solidFill>
                <a:latin typeface="Cambria" panose="02040503050406030204" pitchFamily="18" charset="0"/>
                <a:ea typeface="Cambria" panose="02040503050406030204" pitchFamily="18" charset="0"/>
              </a:rPr>
            </a:br>
            <a:r>
              <a:rPr lang="en-US" sz="2800">
                <a:solidFill>
                  <a:schemeClr val="tx1"/>
                </a:solidFill>
                <a:latin typeface="Cambria" panose="02040503050406030204" pitchFamily="18" charset="0"/>
                <a:ea typeface="Cambria" panose="02040503050406030204" pitchFamily="18" charset="0"/>
              </a:rPr>
              <a:t>Instructions and information concerning proposal submission requirements</a:t>
            </a:r>
            <a:br>
              <a:rPr lang="en-US" sz="2800">
                <a:solidFill>
                  <a:schemeClr val="tx1"/>
                </a:solidFill>
                <a:latin typeface="Cambria" panose="02040503050406030204" pitchFamily="18" charset="0"/>
                <a:ea typeface="Cambria" panose="02040503050406030204" pitchFamily="18" charset="0"/>
              </a:rPr>
            </a:br>
            <a:br>
              <a:rPr lang="en-US" sz="2800">
                <a:solidFill>
                  <a:schemeClr val="tx1"/>
                </a:solidFill>
                <a:latin typeface="Cambria" panose="02040503050406030204" pitchFamily="18" charset="0"/>
                <a:ea typeface="Cambria" panose="02040503050406030204" pitchFamily="18" charset="0"/>
              </a:rPr>
            </a:br>
            <a:r>
              <a:rPr lang="en-US" sz="2800">
                <a:solidFill>
                  <a:schemeClr val="tx1"/>
                </a:solidFill>
                <a:latin typeface="Cambria" panose="02040503050406030204" pitchFamily="18" charset="0"/>
                <a:ea typeface="Cambria" panose="02040503050406030204" pitchFamily="18" charset="0"/>
              </a:rPr>
              <a:t>Type of services required and description of work involved</a:t>
            </a:r>
            <a:br>
              <a:rPr lang="en-US" sz="2800">
                <a:solidFill>
                  <a:schemeClr val="tx1"/>
                </a:solidFill>
                <a:latin typeface="Cambria" panose="02040503050406030204" pitchFamily="18" charset="0"/>
                <a:ea typeface="Cambria" panose="02040503050406030204" pitchFamily="18" charset="0"/>
              </a:rPr>
            </a:br>
            <a:br>
              <a:rPr lang="en-US" sz="2800">
                <a:solidFill>
                  <a:schemeClr val="tx1"/>
                </a:solidFill>
                <a:latin typeface="Cambria" panose="02040503050406030204" pitchFamily="18" charset="0"/>
                <a:ea typeface="Cambria" panose="02040503050406030204" pitchFamily="18" charset="0"/>
              </a:rPr>
            </a:br>
            <a:r>
              <a:rPr lang="en-US" sz="2800">
                <a:solidFill>
                  <a:schemeClr val="tx1"/>
                </a:solidFill>
                <a:latin typeface="Cambria" panose="02040503050406030204" pitchFamily="18" charset="0"/>
                <a:ea typeface="Cambria" panose="02040503050406030204" pitchFamily="18" charset="0"/>
              </a:rPr>
              <a:t>Minimum qualifications</a:t>
            </a:r>
            <a:br>
              <a:rPr lang="en-US" sz="2800">
                <a:solidFill>
                  <a:schemeClr val="tx1"/>
                </a:solidFill>
                <a:latin typeface="Cambria" panose="02040503050406030204" pitchFamily="18" charset="0"/>
                <a:ea typeface="Cambria" panose="02040503050406030204" pitchFamily="18" charset="0"/>
              </a:rPr>
            </a:br>
            <a:br>
              <a:rPr lang="en-US" sz="2800">
                <a:solidFill>
                  <a:schemeClr val="tx1"/>
                </a:solidFill>
                <a:latin typeface="Cambria" panose="02040503050406030204" pitchFamily="18" charset="0"/>
                <a:ea typeface="Cambria" panose="02040503050406030204" pitchFamily="18" charset="0"/>
              </a:rPr>
            </a:br>
            <a:r>
              <a:rPr lang="en-US" sz="2800">
                <a:solidFill>
                  <a:schemeClr val="tx1"/>
                </a:solidFill>
                <a:latin typeface="Cambria" panose="02040503050406030204" pitchFamily="18" charset="0"/>
                <a:ea typeface="Cambria" panose="02040503050406030204" pitchFamily="18" charset="0"/>
              </a:rPr>
              <a:t>Contract Ts &amp; Cs</a:t>
            </a:r>
            <a:br>
              <a:rPr lang="en-US" sz="2800">
                <a:solidFill>
                  <a:schemeClr val="tx1"/>
                </a:solidFill>
                <a:latin typeface="Cambria" panose="02040503050406030204" pitchFamily="18" charset="0"/>
                <a:ea typeface="Cambria" panose="02040503050406030204" pitchFamily="18" charset="0"/>
              </a:rPr>
            </a:br>
            <a:br>
              <a:rPr lang="en-US" sz="2800">
                <a:solidFill>
                  <a:schemeClr val="tx1"/>
                </a:solidFill>
                <a:latin typeface="Cambria" panose="02040503050406030204" pitchFamily="18" charset="0"/>
                <a:ea typeface="Cambria" panose="02040503050406030204" pitchFamily="18" charset="0"/>
              </a:rPr>
            </a:br>
            <a:r>
              <a:rPr lang="en-US" sz="2800">
                <a:solidFill>
                  <a:schemeClr val="tx1"/>
                </a:solidFill>
                <a:latin typeface="Cambria" panose="02040503050406030204" pitchFamily="18" charset="0"/>
                <a:ea typeface="Cambria" panose="02040503050406030204" pitchFamily="18" charset="0"/>
              </a:rPr>
              <a:t>A statement that the offeror’s price was submitted and arrived at independently</a:t>
            </a:r>
            <a:br>
              <a:rPr lang="en-US" sz="2800">
                <a:solidFill>
                  <a:schemeClr val="tx1"/>
                </a:solidFill>
                <a:latin typeface="Cambria" panose="02040503050406030204" pitchFamily="18" charset="0"/>
                <a:ea typeface="Cambria" panose="02040503050406030204" pitchFamily="18" charset="0"/>
              </a:rPr>
            </a:br>
            <a:br>
              <a:rPr lang="en-US" sz="2800">
                <a:solidFill>
                  <a:schemeClr val="tx1"/>
                </a:solidFill>
                <a:latin typeface="Cambria" panose="02040503050406030204" pitchFamily="18" charset="0"/>
                <a:ea typeface="Cambria" panose="02040503050406030204" pitchFamily="18" charset="0"/>
              </a:rPr>
            </a:br>
            <a:endParaRPr lang="en-US" sz="2800" b="1">
              <a:solidFill>
                <a:schemeClr val="accent3"/>
              </a:solidFill>
            </a:endParaRPr>
          </a:p>
        </p:txBody>
      </p:sp>
    </p:spTree>
    <p:extLst>
      <p:ext uri="{BB962C8B-B14F-4D97-AF65-F5344CB8AC3E}">
        <p14:creationId xmlns:p14="http://schemas.microsoft.com/office/powerpoint/2010/main" val="23468172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381000" y="380197"/>
            <a:ext cx="11430000" cy="1821581"/>
          </a:xfrm>
        </p:spPr>
        <p:txBody>
          <a:bodyPr anchor="t">
            <a:normAutofit fontScale="90000"/>
          </a:bodyPr>
          <a:lstStyle/>
          <a:p>
            <a:pPr algn="ctr"/>
            <a:r>
              <a:rPr lang="en-US" sz="5600" cap="small">
                <a:solidFill>
                  <a:schemeClr val="accent2"/>
                </a:solidFill>
                <a:latin typeface="Cambria" panose="02040503050406030204" pitchFamily="18" charset="0"/>
                <a:ea typeface="Cambria" panose="02040503050406030204" pitchFamily="18" charset="0"/>
              </a:rPr>
              <a:t>Required Content for an RFP/RFQ</a:t>
            </a:r>
            <a:br>
              <a:rPr lang="en-US" sz="5000" cap="small">
                <a:solidFill>
                  <a:schemeClr val="accent2"/>
                </a:solidFill>
                <a:latin typeface="Cambria" panose="02040503050406030204" pitchFamily="18" charset="0"/>
                <a:ea typeface="Cambria" panose="02040503050406030204" pitchFamily="18" charset="0"/>
              </a:rPr>
            </a:br>
            <a:br>
              <a:rPr lang="en-US" sz="2200" cap="small">
                <a:solidFill>
                  <a:schemeClr val="accent2"/>
                </a:solidFill>
                <a:latin typeface="Cambria" panose="02040503050406030204" pitchFamily="18" charset="0"/>
                <a:ea typeface="Cambria" panose="02040503050406030204" pitchFamily="18" charset="0"/>
              </a:rPr>
            </a:br>
            <a:r>
              <a:rPr lang="en-US" sz="2800">
                <a:solidFill>
                  <a:schemeClr val="tx1"/>
                </a:solidFill>
                <a:latin typeface="Cambria" panose="02040503050406030204" pitchFamily="18" charset="0"/>
                <a:ea typeface="Cambria" panose="02040503050406030204" pitchFamily="18" charset="0"/>
              </a:rPr>
              <a:t>The order of importance of the evaluation criteria, </a:t>
            </a:r>
            <a:br>
              <a:rPr lang="en-US" sz="2800">
                <a:solidFill>
                  <a:schemeClr val="tx1"/>
                </a:solidFill>
                <a:latin typeface="Cambria" panose="02040503050406030204" pitchFamily="18" charset="0"/>
                <a:ea typeface="Cambria" panose="02040503050406030204" pitchFamily="18" charset="0"/>
              </a:rPr>
            </a:br>
            <a:r>
              <a:rPr lang="en-US" sz="2800">
                <a:solidFill>
                  <a:schemeClr val="tx1"/>
                </a:solidFill>
                <a:latin typeface="Cambria" panose="02040503050406030204" pitchFamily="18" charset="0"/>
                <a:ea typeface="Cambria" panose="02040503050406030204" pitchFamily="18" charset="0"/>
              </a:rPr>
              <a:t>either by the order listed, weight, or some other manner</a:t>
            </a:r>
            <a:br>
              <a:rPr lang="en-US" sz="2800">
                <a:solidFill>
                  <a:schemeClr val="tx1"/>
                </a:solidFill>
                <a:latin typeface="Cambria" panose="02040503050406030204" pitchFamily="18" charset="0"/>
                <a:ea typeface="Cambria" panose="02040503050406030204" pitchFamily="18" charset="0"/>
              </a:rPr>
            </a:br>
            <a:br>
              <a:rPr lang="en-US" sz="2800">
                <a:solidFill>
                  <a:schemeClr val="tx1"/>
                </a:solidFill>
                <a:latin typeface="Cambria" panose="02040503050406030204" pitchFamily="18" charset="0"/>
                <a:ea typeface="Cambria" panose="02040503050406030204" pitchFamily="18" charset="0"/>
              </a:rPr>
            </a:br>
            <a:r>
              <a:rPr lang="en-US" sz="2800">
                <a:solidFill>
                  <a:schemeClr val="tx1"/>
                </a:solidFill>
                <a:latin typeface="Cambria" panose="02040503050406030204" pitchFamily="18" charset="0"/>
                <a:ea typeface="Cambria" panose="02040503050406030204" pitchFamily="18" charset="0"/>
              </a:rPr>
              <a:t>A requirement that the Offeror list all their principals</a:t>
            </a:r>
            <a:br>
              <a:rPr lang="en-US" sz="2800">
                <a:solidFill>
                  <a:schemeClr val="tx1"/>
                </a:solidFill>
                <a:latin typeface="Cambria" panose="02040503050406030204" pitchFamily="18" charset="0"/>
                <a:ea typeface="Cambria" panose="02040503050406030204" pitchFamily="18" charset="0"/>
              </a:rPr>
            </a:br>
            <a:br>
              <a:rPr lang="en-US" sz="2800">
                <a:solidFill>
                  <a:schemeClr val="tx1"/>
                </a:solidFill>
                <a:latin typeface="Cambria" panose="02040503050406030204" pitchFamily="18" charset="0"/>
                <a:ea typeface="Cambria" panose="02040503050406030204" pitchFamily="18" charset="0"/>
              </a:rPr>
            </a:br>
            <a:r>
              <a:rPr lang="en-US" sz="2800">
                <a:solidFill>
                  <a:schemeClr val="tx1"/>
                </a:solidFill>
                <a:latin typeface="Cambria" panose="02040503050406030204" pitchFamily="18" charset="0"/>
                <a:ea typeface="Cambria" panose="02040503050406030204" pitchFamily="18" charset="0"/>
              </a:rPr>
              <a:t>A statement that the RFP or RFQ, its amendments, the Offeror’s </a:t>
            </a:r>
            <a:br>
              <a:rPr lang="en-US" sz="2800">
                <a:solidFill>
                  <a:schemeClr val="tx1"/>
                </a:solidFill>
                <a:latin typeface="Cambria" panose="02040503050406030204" pitchFamily="18" charset="0"/>
                <a:ea typeface="Cambria" panose="02040503050406030204" pitchFamily="18" charset="0"/>
              </a:rPr>
            </a:br>
            <a:r>
              <a:rPr lang="en-US" sz="2800">
                <a:solidFill>
                  <a:schemeClr val="tx1"/>
                </a:solidFill>
                <a:latin typeface="Cambria" panose="02040503050406030204" pitchFamily="18" charset="0"/>
                <a:ea typeface="Cambria" panose="02040503050406030204" pitchFamily="18" charset="0"/>
              </a:rPr>
              <a:t>Proposal or Qualification and the Best and Final Offer shall </a:t>
            </a:r>
            <a:br>
              <a:rPr lang="en-US" sz="2800">
                <a:solidFill>
                  <a:schemeClr val="tx1"/>
                </a:solidFill>
                <a:latin typeface="Cambria" panose="02040503050406030204" pitchFamily="18" charset="0"/>
                <a:ea typeface="Cambria" panose="02040503050406030204" pitchFamily="18" charset="0"/>
              </a:rPr>
            </a:br>
            <a:r>
              <a:rPr lang="en-US" sz="2800">
                <a:solidFill>
                  <a:schemeClr val="tx1"/>
                </a:solidFill>
                <a:latin typeface="Cambria" panose="02040503050406030204" pitchFamily="18" charset="0"/>
                <a:ea typeface="Cambria" panose="02040503050406030204" pitchFamily="18" charset="0"/>
              </a:rPr>
              <a:t>constitute the contract</a:t>
            </a:r>
            <a:br>
              <a:rPr lang="en-US" sz="2800">
                <a:solidFill>
                  <a:schemeClr val="tx1"/>
                </a:solidFill>
                <a:latin typeface="Cambria" panose="02040503050406030204" pitchFamily="18" charset="0"/>
                <a:ea typeface="Cambria" panose="02040503050406030204" pitchFamily="18" charset="0"/>
              </a:rPr>
            </a:br>
            <a:br>
              <a:rPr lang="en-US" sz="2800">
                <a:solidFill>
                  <a:schemeClr val="tx1"/>
                </a:solidFill>
                <a:latin typeface="Cambria" panose="02040503050406030204" pitchFamily="18" charset="0"/>
                <a:ea typeface="Cambria" panose="02040503050406030204" pitchFamily="18" charset="0"/>
              </a:rPr>
            </a:br>
            <a:r>
              <a:rPr lang="en-US" sz="2800">
                <a:solidFill>
                  <a:schemeClr val="tx1"/>
                </a:solidFill>
                <a:latin typeface="Cambria" panose="02040503050406030204" pitchFamily="18" charset="0"/>
                <a:ea typeface="Cambria" panose="02040503050406030204" pitchFamily="18" charset="0"/>
              </a:rPr>
              <a:t>Offerors must acknowledge amendments in writing</a:t>
            </a:r>
            <a:br>
              <a:rPr lang="en-US" sz="2800">
                <a:solidFill>
                  <a:schemeClr val="tx1"/>
                </a:solidFill>
                <a:latin typeface="Cambria" panose="02040503050406030204" pitchFamily="18" charset="0"/>
                <a:ea typeface="Cambria" panose="02040503050406030204" pitchFamily="18" charset="0"/>
              </a:rPr>
            </a:br>
            <a:br>
              <a:rPr lang="en-US" sz="2800">
                <a:solidFill>
                  <a:schemeClr val="tx1"/>
                </a:solidFill>
                <a:latin typeface="Cambria" panose="02040503050406030204" pitchFamily="18" charset="0"/>
                <a:ea typeface="Cambria" panose="02040503050406030204" pitchFamily="18" charset="0"/>
              </a:rPr>
            </a:br>
            <a:r>
              <a:rPr lang="en-US" sz="2800">
                <a:solidFill>
                  <a:schemeClr val="tx1"/>
                </a:solidFill>
                <a:latin typeface="Cambria" panose="02040503050406030204" pitchFamily="18" charset="0"/>
                <a:ea typeface="Cambria" panose="02040503050406030204" pitchFamily="18" charset="0"/>
              </a:rPr>
              <a:t>A statement that the solicitation may be canceled at any time by the Agency and that the Agency can reject any proposal when in their best interest</a:t>
            </a:r>
            <a:br>
              <a:rPr lang="en-US" sz="2800">
                <a:solidFill>
                  <a:schemeClr val="tx1"/>
                </a:solidFill>
                <a:latin typeface="Cambria" panose="02040503050406030204" pitchFamily="18" charset="0"/>
                <a:ea typeface="Cambria" panose="02040503050406030204" pitchFamily="18" charset="0"/>
              </a:rPr>
            </a:br>
            <a:br>
              <a:rPr lang="en-US" sz="2800">
                <a:solidFill>
                  <a:schemeClr val="tx1"/>
                </a:solidFill>
                <a:latin typeface="Cambria" panose="02040503050406030204" pitchFamily="18" charset="0"/>
                <a:ea typeface="Cambria" panose="02040503050406030204" pitchFamily="18" charset="0"/>
              </a:rPr>
            </a:br>
            <a:endParaRPr lang="en-US" sz="2800" b="1">
              <a:solidFill>
                <a:schemeClr val="accent3"/>
              </a:solidFill>
            </a:endParaRPr>
          </a:p>
        </p:txBody>
      </p:sp>
    </p:spTree>
    <p:extLst>
      <p:ext uri="{BB962C8B-B14F-4D97-AF65-F5344CB8AC3E}">
        <p14:creationId xmlns:p14="http://schemas.microsoft.com/office/powerpoint/2010/main" val="11408158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381000" y="380197"/>
            <a:ext cx="11430000" cy="1821581"/>
          </a:xfrm>
        </p:spPr>
        <p:txBody>
          <a:bodyPr anchor="t">
            <a:normAutofit fontScale="90000"/>
          </a:bodyPr>
          <a:lstStyle/>
          <a:p>
            <a:pPr algn="ctr"/>
            <a:r>
              <a:rPr lang="en-US" sz="5600" cap="small">
                <a:solidFill>
                  <a:schemeClr val="accent2"/>
                </a:solidFill>
                <a:latin typeface="Cambria" panose="02040503050406030204" pitchFamily="18" charset="0"/>
                <a:ea typeface="Cambria" panose="02040503050406030204" pitchFamily="18" charset="0"/>
              </a:rPr>
              <a:t>Required Content for an RFP/RFQ</a:t>
            </a:r>
            <a:br>
              <a:rPr lang="en-US" sz="5000" cap="small">
                <a:solidFill>
                  <a:schemeClr val="accent2"/>
                </a:solidFill>
                <a:latin typeface="Cambria" panose="02040503050406030204" pitchFamily="18" charset="0"/>
                <a:ea typeface="Cambria" panose="02040503050406030204" pitchFamily="18" charset="0"/>
              </a:rPr>
            </a:br>
            <a:br>
              <a:rPr lang="en-US" sz="2200" cap="small">
                <a:solidFill>
                  <a:schemeClr val="accent2"/>
                </a:solidFill>
                <a:latin typeface="Cambria" panose="02040503050406030204" pitchFamily="18" charset="0"/>
                <a:ea typeface="Cambria" panose="02040503050406030204" pitchFamily="18" charset="0"/>
              </a:rPr>
            </a:br>
            <a:br>
              <a:rPr lang="en-US" sz="2200" cap="small">
                <a:solidFill>
                  <a:schemeClr val="accent2"/>
                </a:solidFill>
                <a:latin typeface="Cambria" panose="02040503050406030204" pitchFamily="18" charset="0"/>
                <a:ea typeface="Cambria" panose="02040503050406030204" pitchFamily="18" charset="0"/>
              </a:rPr>
            </a:br>
            <a:br>
              <a:rPr lang="en-US" sz="2200" cap="small">
                <a:solidFill>
                  <a:schemeClr val="accent2"/>
                </a:solidFill>
                <a:latin typeface="Cambria" panose="02040503050406030204" pitchFamily="18" charset="0"/>
                <a:ea typeface="Cambria" panose="02040503050406030204" pitchFamily="18" charset="0"/>
              </a:rPr>
            </a:br>
            <a:r>
              <a:rPr lang="en-US" sz="2800">
                <a:solidFill>
                  <a:schemeClr val="tx1"/>
                </a:solidFill>
                <a:latin typeface="Cambria" panose="02040503050406030204" pitchFamily="18" charset="0"/>
                <a:ea typeface="Cambria" panose="02040503050406030204" pitchFamily="18" charset="0"/>
              </a:rPr>
              <a:t>Notice of opportunity to request reconsideration to the terms of the solicitation</a:t>
            </a:r>
            <a:br>
              <a:rPr lang="en-US" sz="2800">
                <a:solidFill>
                  <a:schemeClr val="tx1"/>
                </a:solidFill>
                <a:latin typeface="Cambria" panose="02040503050406030204" pitchFamily="18" charset="0"/>
                <a:ea typeface="Cambria" panose="02040503050406030204" pitchFamily="18" charset="0"/>
              </a:rPr>
            </a:br>
            <a:br>
              <a:rPr lang="en-US" sz="2800">
                <a:solidFill>
                  <a:schemeClr val="tx1"/>
                </a:solidFill>
                <a:latin typeface="Cambria" panose="02040503050406030204" pitchFamily="18" charset="0"/>
                <a:ea typeface="Cambria" panose="02040503050406030204" pitchFamily="18" charset="0"/>
              </a:rPr>
            </a:br>
            <a:r>
              <a:rPr lang="en-US" sz="2800">
                <a:solidFill>
                  <a:schemeClr val="tx1"/>
                </a:solidFill>
                <a:latin typeface="Cambria" panose="02040503050406030204" pitchFamily="18" charset="0"/>
                <a:ea typeface="Cambria" panose="02040503050406030204" pitchFamily="18" charset="0"/>
              </a:rPr>
              <a:t>A requirement that the Offeror submitted an unredacted version </a:t>
            </a:r>
            <a:br>
              <a:rPr lang="en-US" sz="2800">
                <a:solidFill>
                  <a:schemeClr val="tx1"/>
                </a:solidFill>
                <a:latin typeface="Cambria" panose="02040503050406030204" pitchFamily="18" charset="0"/>
                <a:ea typeface="Cambria" panose="02040503050406030204" pitchFamily="18" charset="0"/>
              </a:rPr>
            </a:br>
            <a:r>
              <a:rPr lang="en-US" sz="2800">
                <a:solidFill>
                  <a:schemeClr val="tx1"/>
                </a:solidFill>
                <a:latin typeface="Cambria" panose="02040503050406030204" pitchFamily="18" charset="0"/>
                <a:ea typeface="Cambria" panose="02040503050406030204" pitchFamily="18" charset="0"/>
              </a:rPr>
              <a:t>of their proposal as well as a version redacted for </a:t>
            </a:r>
            <a:br>
              <a:rPr lang="en-US" sz="2800">
                <a:solidFill>
                  <a:schemeClr val="tx1"/>
                </a:solidFill>
                <a:latin typeface="Cambria" panose="02040503050406030204" pitchFamily="18" charset="0"/>
                <a:ea typeface="Cambria" panose="02040503050406030204" pitchFamily="18" charset="0"/>
              </a:rPr>
            </a:br>
            <a:r>
              <a:rPr lang="en-US" sz="2800">
                <a:solidFill>
                  <a:schemeClr val="tx1"/>
                </a:solidFill>
                <a:latin typeface="Cambria" panose="02040503050406030204" pitchFamily="18" charset="0"/>
                <a:ea typeface="Cambria" panose="02040503050406030204" pitchFamily="18" charset="0"/>
              </a:rPr>
              <a:t>confidential commercial or financial information and/or trade secrets </a:t>
            </a:r>
            <a:br>
              <a:rPr lang="en-US" sz="2800">
                <a:solidFill>
                  <a:schemeClr val="tx1"/>
                </a:solidFill>
                <a:latin typeface="Cambria" panose="02040503050406030204" pitchFamily="18" charset="0"/>
                <a:ea typeface="Cambria" panose="02040503050406030204" pitchFamily="18" charset="0"/>
              </a:rPr>
            </a:br>
            <a:r>
              <a:rPr lang="en-US" sz="2800">
                <a:solidFill>
                  <a:schemeClr val="tx1"/>
                </a:solidFill>
                <a:latin typeface="Cambria" panose="02040503050406030204" pitchFamily="18" charset="0"/>
                <a:ea typeface="Cambria" panose="02040503050406030204" pitchFamily="18" charset="0"/>
              </a:rPr>
              <a:t>and notice that the redacted version will be </a:t>
            </a:r>
            <a:br>
              <a:rPr lang="en-US" sz="2800">
                <a:solidFill>
                  <a:schemeClr val="tx1"/>
                </a:solidFill>
                <a:latin typeface="Cambria" panose="02040503050406030204" pitchFamily="18" charset="0"/>
                <a:ea typeface="Cambria" panose="02040503050406030204" pitchFamily="18" charset="0"/>
              </a:rPr>
            </a:br>
            <a:r>
              <a:rPr lang="en-US" sz="2800">
                <a:solidFill>
                  <a:schemeClr val="tx1"/>
                </a:solidFill>
                <a:latin typeface="Cambria" panose="02040503050406030204" pitchFamily="18" charset="0"/>
                <a:ea typeface="Cambria" panose="02040503050406030204" pitchFamily="18" charset="0"/>
              </a:rPr>
              <a:t>furnished by the Agency in response to public record requests</a:t>
            </a:r>
            <a:br>
              <a:rPr lang="en-US" sz="2800">
                <a:solidFill>
                  <a:schemeClr val="tx1"/>
                </a:solidFill>
                <a:latin typeface="Cambria" panose="02040503050406030204" pitchFamily="18" charset="0"/>
                <a:ea typeface="Cambria" panose="02040503050406030204" pitchFamily="18" charset="0"/>
              </a:rPr>
            </a:br>
            <a:br>
              <a:rPr lang="en-US" sz="2800">
                <a:solidFill>
                  <a:schemeClr val="tx1"/>
                </a:solidFill>
                <a:latin typeface="Cambria" panose="02040503050406030204" pitchFamily="18" charset="0"/>
                <a:ea typeface="Cambria" panose="02040503050406030204" pitchFamily="18" charset="0"/>
              </a:rPr>
            </a:br>
            <a:r>
              <a:rPr lang="en-US" sz="2800">
                <a:solidFill>
                  <a:schemeClr val="tx1"/>
                </a:solidFill>
                <a:latin typeface="Cambria" panose="02040503050406030204" pitchFamily="18" charset="0"/>
                <a:ea typeface="Cambria" panose="02040503050406030204" pitchFamily="18" charset="0"/>
              </a:rPr>
              <a:t>Notice of Exclusion if redactions are made in bad faith</a:t>
            </a:r>
            <a:br>
              <a:rPr lang="en-US" sz="2800">
                <a:solidFill>
                  <a:schemeClr val="tx1"/>
                </a:solidFill>
                <a:latin typeface="Cambria" panose="02040503050406030204" pitchFamily="18" charset="0"/>
                <a:ea typeface="Cambria" panose="02040503050406030204" pitchFamily="18" charset="0"/>
              </a:rPr>
            </a:br>
            <a:br>
              <a:rPr lang="en-US" sz="2800">
                <a:solidFill>
                  <a:schemeClr val="tx1"/>
                </a:solidFill>
                <a:latin typeface="Cambria" panose="02040503050406030204" pitchFamily="18" charset="0"/>
                <a:ea typeface="Cambria" panose="02040503050406030204" pitchFamily="18" charset="0"/>
              </a:rPr>
            </a:br>
            <a:br>
              <a:rPr lang="en-US" sz="2800">
                <a:solidFill>
                  <a:schemeClr val="tx1"/>
                </a:solidFill>
                <a:latin typeface="Cambria" panose="02040503050406030204" pitchFamily="18" charset="0"/>
                <a:ea typeface="Cambria" panose="02040503050406030204" pitchFamily="18" charset="0"/>
              </a:rPr>
            </a:br>
            <a:endParaRPr lang="en-US" sz="2800" b="1">
              <a:solidFill>
                <a:schemeClr val="accent3"/>
              </a:solidFill>
            </a:endParaRPr>
          </a:p>
        </p:txBody>
      </p:sp>
    </p:spTree>
    <p:extLst>
      <p:ext uri="{BB962C8B-B14F-4D97-AF65-F5344CB8AC3E}">
        <p14:creationId xmlns:p14="http://schemas.microsoft.com/office/powerpoint/2010/main" val="12261912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381000" y="380197"/>
            <a:ext cx="11430000" cy="6173003"/>
          </a:xfrm>
        </p:spPr>
        <p:txBody>
          <a:bodyPr anchor="t">
            <a:normAutofit/>
          </a:bodyPr>
          <a:lstStyle/>
          <a:p>
            <a:pPr algn="ctr"/>
            <a:r>
              <a:rPr lang="en-US" sz="6000" cap="small">
                <a:solidFill>
                  <a:schemeClr val="accent3"/>
                </a:solidFill>
                <a:latin typeface="Cambria" panose="02040503050406030204" pitchFamily="18" charset="0"/>
                <a:ea typeface="Cambria" panose="02040503050406030204" pitchFamily="18" charset="0"/>
              </a:rPr>
              <a:t>Developing Evaluation Factors</a:t>
            </a:r>
            <a:br>
              <a:rPr lang="en-US" sz="6000" cap="small">
                <a:solidFill>
                  <a:schemeClr val="accent2"/>
                </a:solidFill>
                <a:latin typeface="Cambria" panose="02040503050406030204" pitchFamily="18" charset="0"/>
                <a:ea typeface="Cambria" panose="02040503050406030204" pitchFamily="18" charset="0"/>
              </a:rPr>
            </a:br>
            <a:br>
              <a:rPr lang="en-US" sz="2200" cap="small">
                <a:solidFill>
                  <a:schemeClr val="accent2"/>
                </a:solidFill>
                <a:latin typeface="Cambria" panose="02040503050406030204" pitchFamily="18" charset="0"/>
                <a:ea typeface="Cambria" panose="02040503050406030204" pitchFamily="18" charset="0"/>
              </a:rPr>
            </a:br>
            <a:r>
              <a:rPr lang="en-US" sz="2800">
                <a:solidFill>
                  <a:schemeClr val="tx1"/>
                </a:solidFill>
                <a:latin typeface="Cambria" panose="02040503050406030204" pitchFamily="18" charset="0"/>
                <a:ea typeface="Cambria" panose="02040503050406030204" pitchFamily="18" charset="0"/>
              </a:rPr>
              <a:t>Like an IFB, an agency can prepare minimum qualifications </a:t>
            </a:r>
            <a:br>
              <a:rPr lang="en-US" sz="2800">
                <a:solidFill>
                  <a:schemeClr val="tx1"/>
                </a:solidFill>
                <a:latin typeface="Cambria" panose="02040503050406030204" pitchFamily="18" charset="0"/>
                <a:ea typeface="Cambria" panose="02040503050406030204" pitchFamily="18" charset="0"/>
              </a:rPr>
            </a:br>
            <a:r>
              <a:rPr lang="en-US" sz="2800">
                <a:solidFill>
                  <a:schemeClr val="tx1"/>
                </a:solidFill>
                <a:latin typeface="Cambria" panose="02040503050406030204" pitchFamily="18" charset="0"/>
                <a:ea typeface="Cambria" panose="02040503050406030204" pitchFamily="18" charset="0"/>
              </a:rPr>
              <a:t>and evaluate whether the Offeror is </a:t>
            </a:r>
            <a:r>
              <a:rPr lang="en-US" sz="2800">
                <a:solidFill>
                  <a:schemeClr val="accent2"/>
                </a:solidFill>
                <a:latin typeface="Cambria" panose="02040503050406030204" pitchFamily="18" charset="0"/>
                <a:ea typeface="Cambria" panose="02040503050406030204" pitchFamily="18" charset="0"/>
              </a:rPr>
              <a:t>Responsive and Responsible</a:t>
            </a:r>
            <a:r>
              <a:rPr lang="en-US" sz="2800">
                <a:solidFill>
                  <a:schemeClr val="tx1"/>
                </a:solidFill>
                <a:latin typeface="Cambria" panose="02040503050406030204" pitchFamily="18" charset="0"/>
                <a:ea typeface="Cambria" panose="02040503050406030204" pitchFamily="18" charset="0"/>
              </a:rPr>
              <a:t>.</a:t>
            </a:r>
            <a:br>
              <a:rPr lang="en-US" sz="2800">
                <a:solidFill>
                  <a:schemeClr val="tx1"/>
                </a:solidFill>
                <a:latin typeface="Cambria" panose="02040503050406030204" pitchFamily="18" charset="0"/>
                <a:ea typeface="Cambria" panose="02040503050406030204" pitchFamily="18" charset="0"/>
              </a:rPr>
            </a:br>
            <a:br>
              <a:rPr lang="en-US" sz="1500">
                <a:solidFill>
                  <a:schemeClr val="tx1"/>
                </a:solidFill>
                <a:latin typeface="Cambria" panose="02040503050406030204" pitchFamily="18" charset="0"/>
                <a:ea typeface="Cambria" panose="02040503050406030204" pitchFamily="18" charset="0"/>
              </a:rPr>
            </a:br>
            <a:r>
              <a:rPr lang="en-US" sz="2800">
                <a:solidFill>
                  <a:schemeClr val="tx1"/>
                </a:solidFill>
                <a:latin typeface="Cambria" panose="02040503050406030204" pitchFamily="18" charset="0"/>
                <a:ea typeface="Cambria" panose="02040503050406030204" pitchFamily="18" charset="0"/>
              </a:rPr>
              <a:t>Responsive and Responsible Offerors are evaluated on the following:</a:t>
            </a:r>
            <a:br>
              <a:rPr lang="en-US" sz="2800">
                <a:solidFill>
                  <a:schemeClr val="tx1"/>
                </a:solidFill>
                <a:latin typeface="Cambria" panose="02040503050406030204" pitchFamily="18" charset="0"/>
                <a:ea typeface="Cambria" panose="02040503050406030204" pitchFamily="18" charset="0"/>
              </a:rPr>
            </a:br>
            <a:br>
              <a:rPr lang="en-US" sz="1500">
                <a:solidFill>
                  <a:schemeClr val="tx1"/>
                </a:solidFill>
                <a:latin typeface="Cambria" panose="02040503050406030204" pitchFamily="18" charset="0"/>
                <a:ea typeface="Cambria" panose="02040503050406030204" pitchFamily="18" charset="0"/>
              </a:rPr>
            </a:br>
            <a:r>
              <a:rPr lang="en-US">
                <a:solidFill>
                  <a:schemeClr val="accent2"/>
                </a:solidFill>
                <a:latin typeface="Cambria" panose="02040503050406030204" pitchFamily="18" charset="0"/>
                <a:ea typeface="Cambria" panose="02040503050406030204" pitchFamily="18" charset="0"/>
              </a:rPr>
              <a:t>Technical Factors</a:t>
            </a:r>
            <a:r>
              <a:rPr lang="en-US" sz="2800">
                <a:solidFill>
                  <a:schemeClr val="tx1"/>
                </a:solidFill>
                <a:latin typeface="Cambria" panose="02040503050406030204" pitchFamily="18" charset="0"/>
                <a:ea typeface="Cambria" panose="02040503050406030204" pitchFamily="18" charset="0"/>
              </a:rPr>
              <a:t> (optional)</a:t>
            </a:r>
            <a:br>
              <a:rPr lang="en-US" sz="2800">
                <a:solidFill>
                  <a:schemeClr val="tx1"/>
                </a:solidFill>
                <a:latin typeface="Cambria" panose="02040503050406030204" pitchFamily="18" charset="0"/>
                <a:ea typeface="Cambria" panose="02040503050406030204" pitchFamily="18" charset="0"/>
              </a:rPr>
            </a:br>
            <a:br>
              <a:rPr lang="en-US" sz="1500">
                <a:solidFill>
                  <a:schemeClr val="tx1"/>
                </a:solidFill>
                <a:latin typeface="Cambria" panose="02040503050406030204" pitchFamily="18" charset="0"/>
                <a:ea typeface="Cambria" panose="02040503050406030204" pitchFamily="18" charset="0"/>
              </a:rPr>
            </a:br>
            <a:r>
              <a:rPr lang="en-US">
                <a:solidFill>
                  <a:schemeClr val="accent2"/>
                </a:solidFill>
                <a:latin typeface="Cambria" panose="02040503050406030204" pitchFamily="18" charset="0"/>
                <a:ea typeface="Cambria" panose="02040503050406030204" pitchFamily="18" charset="0"/>
              </a:rPr>
              <a:t>Management Factors </a:t>
            </a:r>
            <a:r>
              <a:rPr lang="en-US" sz="2800">
                <a:solidFill>
                  <a:schemeClr val="tx1"/>
                </a:solidFill>
                <a:latin typeface="Cambria" panose="02040503050406030204" pitchFamily="18" charset="0"/>
                <a:ea typeface="Cambria" panose="02040503050406030204" pitchFamily="18" charset="0"/>
              </a:rPr>
              <a:t>(optional)</a:t>
            </a:r>
            <a:br>
              <a:rPr lang="en-US" sz="2800">
                <a:solidFill>
                  <a:schemeClr val="tx1"/>
                </a:solidFill>
                <a:latin typeface="Cambria" panose="02040503050406030204" pitchFamily="18" charset="0"/>
                <a:ea typeface="Cambria" panose="02040503050406030204" pitchFamily="18" charset="0"/>
              </a:rPr>
            </a:br>
            <a:br>
              <a:rPr lang="en-US" sz="1500">
                <a:solidFill>
                  <a:schemeClr val="tx1"/>
                </a:solidFill>
                <a:latin typeface="Cambria" panose="02040503050406030204" pitchFamily="18" charset="0"/>
                <a:ea typeface="Cambria" panose="02040503050406030204" pitchFamily="18" charset="0"/>
              </a:rPr>
            </a:br>
            <a:r>
              <a:rPr lang="en-US">
                <a:solidFill>
                  <a:schemeClr val="accent2"/>
                </a:solidFill>
                <a:latin typeface="Cambria" panose="02040503050406030204" pitchFamily="18" charset="0"/>
                <a:ea typeface="Cambria" panose="02040503050406030204" pitchFamily="18" charset="0"/>
              </a:rPr>
              <a:t>Cost Factors </a:t>
            </a:r>
            <a:br>
              <a:rPr lang="en-US">
                <a:solidFill>
                  <a:schemeClr val="accent2"/>
                </a:solidFill>
                <a:latin typeface="Cambria" panose="02040503050406030204" pitchFamily="18" charset="0"/>
                <a:ea typeface="Cambria" panose="02040503050406030204" pitchFamily="18" charset="0"/>
              </a:rPr>
            </a:br>
            <a:r>
              <a:rPr lang="en-US" sz="2800">
                <a:solidFill>
                  <a:schemeClr val="tx1"/>
                </a:solidFill>
                <a:latin typeface="Cambria" panose="02040503050406030204" pitchFamily="18" charset="0"/>
                <a:ea typeface="Cambria" panose="02040503050406030204" pitchFamily="18" charset="0"/>
              </a:rPr>
              <a:t>(Price, as a subfactor, is mandatory)</a:t>
            </a:r>
            <a:br>
              <a:rPr lang="en-US" sz="2800">
                <a:solidFill>
                  <a:schemeClr val="tx1"/>
                </a:solidFill>
                <a:latin typeface="Cambria" panose="02040503050406030204" pitchFamily="18" charset="0"/>
                <a:ea typeface="Cambria" panose="02040503050406030204" pitchFamily="18" charset="0"/>
              </a:rPr>
            </a:br>
            <a:br>
              <a:rPr lang="en-US" sz="2800">
                <a:solidFill>
                  <a:schemeClr val="tx1"/>
                </a:solidFill>
                <a:latin typeface="Cambria" panose="02040503050406030204" pitchFamily="18" charset="0"/>
                <a:ea typeface="Cambria" panose="02040503050406030204" pitchFamily="18" charset="0"/>
              </a:rPr>
            </a:br>
            <a:r>
              <a:rPr lang="en-US" sz="2800">
                <a:solidFill>
                  <a:schemeClr val="tx1"/>
                </a:solidFill>
                <a:latin typeface="Cambria" panose="02040503050406030204" pitchFamily="18" charset="0"/>
                <a:ea typeface="Cambria" panose="02040503050406030204" pitchFamily="18" charset="0"/>
              </a:rPr>
              <a:t>An agency has discretion as to what to evaluate in each category.</a:t>
            </a:r>
            <a:endParaRPr lang="en-US" sz="2800" b="1">
              <a:solidFill>
                <a:schemeClr val="accent3"/>
              </a:solidFill>
            </a:endParaRPr>
          </a:p>
        </p:txBody>
      </p:sp>
    </p:spTree>
    <p:extLst>
      <p:ext uri="{BB962C8B-B14F-4D97-AF65-F5344CB8AC3E}">
        <p14:creationId xmlns:p14="http://schemas.microsoft.com/office/powerpoint/2010/main" val="9418701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381000" y="380197"/>
            <a:ext cx="11430000" cy="1821581"/>
          </a:xfrm>
        </p:spPr>
        <p:txBody>
          <a:bodyPr anchor="t">
            <a:normAutofit/>
          </a:bodyPr>
          <a:lstStyle/>
          <a:p>
            <a:pPr algn="ctr"/>
            <a:r>
              <a:rPr lang="en-US" sz="5600" cap="small">
                <a:solidFill>
                  <a:schemeClr val="accent3"/>
                </a:solidFill>
                <a:latin typeface="Cambria" panose="02040503050406030204" pitchFamily="18" charset="0"/>
                <a:ea typeface="Cambria" panose="02040503050406030204" pitchFamily="18" charset="0"/>
              </a:rPr>
              <a:t>Scoring Evaluation Factors</a:t>
            </a:r>
            <a:br>
              <a:rPr lang="en-US" sz="5000" cap="small">
                <a:solidFill>
                  <a:schemeClr val="accent2"/>
                </a:solidFill>
                <a:latin typeface="Cambria" panose="02040503050406030204" pitchFamily="18" charset="0"/>
                <a:ea typeface="Cambria" panose="02040503050406030204" pitchFamily="18" charset="0"/>
              </a:rPr>
            </a:br>
            <a:br>
              <a:rPr lang="en-US" sz="2200" cap="small">
                <a:solidFill>
                  <a:schemeClr val="accent2"/>
                </a:solidFill>
                <a:latin typeface="Cambria" panose="02040503050406030204" pitchFamily="18" charset="0"/>
                <a:ea typeface="Cambria" panose="02040503050406030204" pitchFamily="18" charset="0"/>
              </a:rPr>
            </a:br>
            <a:endParaRPr lang="en-US" sz="2800" b="1">
              <a:solidFill>
                <a:schemeClr val="accent3"/>
              </a:solidFill>
            </a:endParaRPr>
          </a:p>
        </p:txBody>
      </p:sp>
      <p:grpSp>
        <p:nvGrpSpPr>
          <p:cNvPr id="34" name="Group 33">
            <a:extLst>
              <a:ext uri="{FF2B5EF4-FFF2-40B4-BE49-F238E27FC236}">
                <a16:creationId xmlns:a16="http://schemas.microsoft.com/office/drawing/2014/main" id="{57DC512B-807C-46EC-B45C-A4915782DBFF}"/>
              </a:ext>
            </a:extLst>
          </p:cNvPr>
          <p:cNvGrpSpPr/>
          <p:nvPr/>
        </p:nvGrpSpPr>
        <p:grpSpPr>
          <a:xfrm flipH="1">
            <a:off x="609600" y="1515634"/>
            <a:ext cx="10809688" cy="3025886"/>
            <a:chOff x="2804856" y="1312144"/>
            <a:chExt cx="6582287" cy="1667477"/>
          </a:xfrm>
        </p:grpSpPr>
        <p:grpSp>
          <p:nvGrpSpPr>
            <p:cNvPr id="35" name="Group 34">
              <a:extLst>
                <a:ext uri="{FF2B5EF4-FFF2-40B4-BE49-F238E27FC236}">
                  <a16:creationId xmlns:a16="http://schemas.microsoft.com/office/drawing/2014/main" id="{C8BBD857-07D5-4C18-BF6B-079565ABBCA0}"/>
                </a:ext>
              </a:extLst>
            </p:cNvPr>
            <p:cNvGrpSpPr/>
            <p:nvPr/>
          </p:nvGrpSpPr>
          <p:grpSpPr>
            <a:xfrm>
              <a:off x="2804856" y="1312144"/>
              <a:ext cx="6582287" cy="1667477"/>
              <a:chOff x="2804856" y="1312144"/>
              <a:chExt cx="6582287" cy="1667477"/>
            </a:xfrm>
          </p:grpSpPr>
          <p:sp>
            <p:nvSpPr>
              <p:cNvPr id="37" name="Freeform: Shape 36">
                <a:extLst>
                  <a:ext uri="{FF2B5EF4-FFF2-40B4-BE49-F238E27FC236}">
                    <a16:creationId xmlns:a16="http://schemas.microsoft.com/office/drawing/2014/main" id="{6AF0E5A0-07B8-4500-822A-0624575C2868}"/>
                  </a:ext>
                </a:extLst>
              </p:cNvPr>
              <p:cNvSpPr/>
              <p:nvPr/>
            </p:nvSpPr>
            <p:spPr>
              <a:xfrm>
                <a:off x="2804856" y="1312144"/>
                <a:ext cx="6107906" cy="555264"/>
              </a:xfrm>
              <a:custGeom>
                <a:avLst/>
                <a:gdLst>
                  <a:gd name="connsiteX0" fmla="*/ 0 w 6107906"/>
                  <a:gd name="connsiteY0" fmla="*/ 0 h 555264"/>
                  <a:gd name="connsiteX1" fmla="*/ 6107906 w 6107906"/>
                  <a:gd name="connsiteY1" fmla="*/ 0 h 555264"/>
                  <a:gd name="connsiteX2" fmla="*/ 6107906 w 6107906"/>
                  <a:gd name="connsiteY2" fmla="*/ 555264 h 555264"/>
                  <a:gd name="connsiteX3" fmla="*/ 0 w 6107906"/>
                  <a:gd name="connsiteY3" fmla="*/ 555264 h 555264"/>
                  <a:gd name="connsiteX4" fmla="*/ 0 w 6107906"/>
                  <a:gd name="connsiteY4" fmla="*/ 0 h 55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7906" h="555264">
                    <a:moveTo>
                      <a:pt x="0" y="0"/>
                    </a:moveTo>
                    <a:lnTo>
                      <a:pt x="6107906" y="0"/>
                    </a:lnTo>
                    <a:lnTo>
                      <a:pt x="6107906" y="555264"/>
                    </a:lnTo>
                    <a:lnTo>
                      <a:pt x="0" y="5552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060" tIns="99060" rIns="99060" bIns="99060" numCol="1" spcCol="1270" anchor="b" anchorCtr="0">
                <a:noAutofit/>
              </a:bodyPr>
              <a:lstStyle/>
              <a:p>
                <a:pPr marL="0" lvl="0" indent="0" algn="r" defTabSz="1155700">
                  <a:lnSpc>
                    <a:spcPct val="90000"/>
                  </a:lnSpc>
                  <a:spcBef>
                    <a:spcPct val="0"/>
                  </a:spcBef>
                  <a:spcAft>
                    <a:spcPct val="35000"/>
                  </a:spcAft>
                  <a:buNone/>
                </a:pPr>
                <a:endParaRPr lang="en-US" sz="4000" kern="1200">
                  <a:latin typeface="Cambria" panose="02040503050406030204" pitchFamily="18" charset="0"/>
                  <a:ea typeface="Cambria" panose="02040503050406030204" pitchFamily="18" charset="0"/>
                </a:endParaRPr>
              </a:p>
            </p:txBody>
          </p:sp>
          <p:sp>
            <p:nvSpPr>
              <p:cNvPr id="38" name="Arrow: Chevron 37">
                <a:extLst>
                  <a:ext uri="{FF2B5EF4-FFF2-40B4-BE49-F238E27FC236}">
                    <a16:creationId xmlns:a16="http://schemas.microsoft.com/office/drawing/2014/main" id="{35588D92-5264-441D-823F-15B144BD5F39}"/>
                  </a:ext>
                </a:extLst>
              </p:cNvPr>
              <p:cNvSpPr/>
              <p:nvPr/>
            </p:nvSpPr>
            <p:spPr>
              <a:xfrm>
                <a:off x="2804856" y="1848528"/>
                <a:ext cx="1429250" cy="1131093"/>
              </a:xfrm>
              <a:prstGeom prst="chevron">
                <a:avLst>
                  <a:gd name="adj" fmla="val 70610"/>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a:p>
            </p:txBody>
          </p:sp>
          <p:sp>
            <p:nvSpPr>
              <p:cNvPr id="39" name="Arrow: Chevron 38">
                <a:extLst>
                  <a:ext uri="{FF2B5EF4-FFF2-40B4-BE49-F238E27FC236}">
                    <a16:creationId xmlns:a16="http://schemas.microsoft.com/office/drawing/2014/main" id="{55B68616-0F4B-4BB7-93E3-6E6DC96F3B58}"/>
                  </a:ext>
                </a:extLst>
              </p:cNvPr>
              <p:cNvSpPr/>
              <p:nvPr/>
            </p:nvSpPr>
            <p:spPr>
              <a:xfrm>
                <a:off x="3663356" y="1848528"/>
                <a:ext cx="1429250" cy="1131093"/>
              </a:xfrm>
              <a:prstGeom prst="chevron">
                <a:avLst>
                  <a:gd name="adj" fmla="val 70610"/>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en-US"/>
              </a:p>
            </p:txBody>
          </p:sp>
          <p:sp>
            <p:nvSpPr>
              <p:cNvPr id="40" name="Arrow: Chevron 39">
                <a:extLst>
                  <a:ext uri="{FF2B5EF4-FFF2-40B4-BE49-F238E27FC236}">
                    <a16:creationId xmlns:a16="http://schemas.microsoft.com/office/drawing/2014/main" id="{FAF108CD-4B31-4BAA-AB79-7E2AA2E7D17A}"/>
                  </a:ext>
                </a:extLst>
              </p:cNvPr>
              <p:cNvSpPr/>
              <p:nvPr/>
            </p:nvSpPr>
            <p:spPr>
              <a:xfrm>
                <a:off x="4522535" y="1848528"/>
                <a:ext cx="1429250" cy="1131093"/>
              </a:xfrm>
              <a:prstGeom prst="chevron">
                <a:avLst>
                  <a:gd name="adj" fmla="val 70610"/>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a:p>
            </p:txBody>
          </p:sp>
          <p:sp>
            <p:nvSpPr>
              <p:cNvPr id="41" name="Arrow: Chevron 40">
                <a:extLst>
                  <a:ext uri="{FF2B5EF4-FFF2-40B4-BE49-F238E27FC236}">
                    <a16:creationId xmlns:a16="http://schemas.microsoft.com/office/drawing/2014/main" id="{7F187021-0229-4044-A011-D1DF965B4C73}"/>
                  </a:ext>
                </a:extLst>
              </p:cNvPr>
              <p:cNvSpPr/>
              <p:nvPr/>
            </p:nvSpPr>
            <p:spPr>
              <a:xfrm>
                <a:off x="5381035" y="1848528"/>
                <a:ext cx="1429250" cy="1131093"/>
              </a:xfrm>
              <a:prstGeom prst="chevron">
                <a:avLst>
                  <a:gd name="adj" fmla="val 70610"/>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US"/>
              </a:p>
            </p:txBody>
          </p:sp>
          <p:sp>
            <p:nvSpPr>
              <p:cNvPr id="42" name="Arrow: Chevron 41">
                <a:extLst>
                  <a:ext uri="{FF2B5EF4-FFF2-40B4-BE49-F238E27FC236}">
                    <a16:creationId xmlns:a16="http://schemas.microsoft.com/office/drawing/2014/main" id="{0F0C5440-50FC-45FC-903F-DB5257F633EC}"/>
                  </a:ext>
                </a:extLst>
              </p:cNvPr>
              <p:cNvSpPr/>
              <p:nvPr/>
            </p:nvSpPr>
            <p:spPr>
              <a:xfrm>
                <a:off x="6240214" y="1848528"/>
                <a:ext cx="1429250" cy="1131093"/>
              </a:xfrm>
              <a:prstGeom prst="chevron">
                <a:avLst>
                  <a:gd name="adj" fmla="val 70610"/>
                </a:avLst>
              </a:pr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endParaRPr lang="en-US"/>
              </a:p>
            </p:txBody>
          </p:sp>
          <p:sp>
            <p:nvSpPr>
              <p:cNvPr id="43" name="Arrow: Chevron 42">
                <a:extLst>
                  <a:ext uri="{FF2B5EF4-FFF2-40B4-BE49-F238E27FC236}">
                    <a16:creationId xmlns:a16="http://schemas.microsoft.com/office/drawing/2014/main" id="{C72055A4-459D-4FF3-96E7-1DEB0BF63F7A}"/>
                  </a:ext>
                </a:extLst>
              </p:cNvPr>
              <p:cNvSpPr/>
              <p:nvPr/>
            </p:nvSpPr>
            <p:spPr>
              <a:xfrm>
                <a:off x="7098714" y="1848528"/>
                <a:ext cx="1429250" cy="1131093"/>
              </a:xfrm>
              <a:prstGeom prst="chevron">
                <a:avLst>
                  <a:gd name="adj" fmla="val 70610"/>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a:p>
            </p:txBody>
          </p:sp>
          <p:sp>
            <p:nvSpPr>
              <p:cNvPr id="44" name="Arrow: Chevron 43">
                <a:extLst>
                  <a:ext uri="{FF2B5EF4-FFF2-40B4-BE49-F238E27FC236}">
                    <a16:creationId xmlns:a16="http://schemas.microsoft.com/office/drawing/2014/main" id="{7E970488-00CA-4B04-AA42-0A8E9B55B0D9}"/>
                  </a:ext>
                </a:extLst>
              </p:cNvPr>
              <p:cNvSpPr/>
              <p:nvPr/>
            </p:nvSpPr>
            <p:spPr>
              <a:xfrm>
                <a:off x="7957893" y="1848528"/>
                <a:ext cx="1429250" cy="1131093"/>
              </a:xfrm>
              <a:prstGeom prst="chevron">
                <a:avLst>
                  <a:gd name="adj" fmla="val 70610"/>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en-US"/>
              </a:p>
            </p:txBody>
          </p:sp>
        </p:grpSp>
        <p:sp>
          <p:nvSpPr>
            <p:cNvPr id="36" name="Freeform: Shape 35">
              <a:extLst>
                <a:ext uri="{FF2B5EF4-FFF2-40B4-BE49-F238E27FC236}">
                  <a16:creationId xmlns:a16="http://schemas.microsoft.com/office/drawing/2014/main" id="{C500727B-2AFB-4E52-B211-CE3BCBADEF61}"/>
                </a:ext>
              </a:extLst>
            </p:cNvPr>
            <p:cNvSpPr/>
            <p:nvPr/>
          </p:nvSpPr>
          <p:spPr>
            <a:xfrm>
              <a:off x="2804856" y="1961638"/>
              <a:ext cx="6187309" cy="904875"/>
            </a:xfrm>
            <a:custGeom>
              <a:avLst/>
              <a:gdLst>
                <a:gd name="connsiteX0" fmla="*/ 0 w 6187309"/>
                <a:gd name="connsiteY0" fmla="*/ 0 h 904875"/>
                <a:gd name="connsiteX1" fmla="*/ 6187309 w 6187309"/>
                <a:gd name="connsiteY1" fmla="*/ 0 h 904875"/>
                <a:gd name="connsiteX2" fmla="*/ 6187309 w 6187309"/>
                <a:gd name="connsiteY2" fmla="*/ 904875 h 904875"/>
                <a:gd name="connsiteX3" fmla="*/ 0 w 6187309"/>
                <a:gd name="connsiteY3" fmla="*/ 904875 h 904875"/>
                <a:gd name="connsiteX4" fmla="*/ 0 w 6187309"/>
                <a:gd name="connsiteY4" fmla="*/ 0 h 904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87309" h="904875">
                  <a:moveTo>
                    <a:pt x="0" y="0"/>
                  </a:moveTo>
                  <a:lnTo>
                    <a:pt x="6187309" y="0"/>
                  </a:lnTo>
                  <a:lnTo>
                    <a:pt x="6187309" y="904875"/>
                  </a:lnTo>
                  <a:lnTo>
                    <a:pt x="0" y="904875"/>
                  </a:lnTo>
                  <a:lnTo>
                    <a:pt x="0" y="0"/>
                  </a:lnTo>
                  <a:close/>
                </a:path>
              </a:pathLst>
            </a:custGeom>
          </p:spPr>
          <p:style>
            <a:lnRef idx="2">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6040" tIns="66040" rIns="66040" bIns="66040" numCol="1" spcCol="1270" anchor="ctr" anchorCtr="0">
              <a:noAutofit/>
            </a:bodyPr>
            <a:lstStyle/>
            <a:p>
              <a:pPr marL="0" lvl="0" indent="0" algn="ctr" defTabSz="1155700">
                <a:lnSpc>
                  <a:spcPct val="90000"/>
                </a:lnSpc>
                <a:spcBef>
                  <a:spcPct val="0"/>
                </a:spcBef>
                <a:spcAft>
                  <a:spcPct val="35000"/>
                </a:spcAft>
                <a:buNone/>
              </a:pPr>
              <a:r>
                <a:rPr lang="en-US" sz="2600" b="1" u="sng" kern="1200">
                  <a:latin typeface="Cambria" panose="02040503050406030204" pitchFamily="18" charset="0"/>
                  <a:ea typeface="Cambria" panose="02040503050406030204" pitchFamily="18" charset="0"/>
                </a:rPr>
                <a:t>Blind Scoring is no longer required by </a:t>
              </a:r>
            </a:p>
            <a:p>
              <a:pPr marL="0" lvl="0" indent="0" algn="ctr" defTabSz="1155700">
                <a:lnSpc>
                  <a:spcPct val="90000"/>
                </a:lnSpc>
                <a:spcBef>
                  <a:spcPct val="0"/>
                </a:spcBef>
                <a:spcAft>
                  <a:spcPct val="35000"/>
                </a:spcAft>
                <a:buNone/>
              </a:pPr>
              <a:r>
                <a:rPr lang="en-US" sz="2600" b="1" u="sng" kern="1200">
                  <a:latin typeface="Cambria" panose="02040503050406030204" pitchFamily="18" charset="0"/>
                  <a:ea typeface="Cambria" panose="02040503050406030204" pitchFamily="18" charset="0"/>
                </a:rPr>
                <a:t>Miss. Code Ann. Sec. 31-7-417</a:t>
              </a:r>
              <a:endParaRPr lang="en-US" sz="2600" kern="120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923372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1+#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381000" y="380197"/>
            <a:ext cx="11430000" cy="6173003"/>
          </a:xfrm>
        </p:spPr>
        <p:txBody>
          <a:bodyPr anchor="t">
            <a:normAutofit/>
          </a:bodyPr>
          <a:lstStyle/>
          <a:p>
            <a:pPr algn="ctr"/>
            <a:r>
              <a:rPr lang="en-US" sz="6000" cap="small">
                <a:solidFill>
                  <a:schemeClr val="accent3"/>
                </a:solidFill>
                <a:latin typeface="Cambria" panose="02040503050406030204" pitchFamily="18" charset="0"/>
                <a:ea typeface="Cambria" panose="02040503050406030204" pitchFamily="18" charset="0"/>
              </a:rPr>
              <a:t>Technical Factors</a:t>
            </a:r>
            <a:br>
              <a:rPr lang="en-US" sz="6000" cap="small">
                <a:solidFill>
                  <a:schemeClr val="accent2"/>
                </a:solidFill>
                <a:latin typeface="Cambria" panose="02040503050406030204" pitchFamily="18" charset="0"/>
                <a:ea typeface="Cambria" panose="02040503050406030204" pitchFamily="18" charset="0"/>
              </a:rPr>
            </a:br>
            <a:r>
              <a:rPr lang="en-US" sz="3600" cap="small">
                <a:solidFill>
                  <a:schemeClr val="accent2"/>
                </a:solidFill>
                <a:latin typeface="Cambria" panose="02040503050406030204" pitchFamily="18" charset="0"/>
                <a:ea typeface="Cambria" panose="02040503050406030204" pitchFamily="18" charset="0"/>
              </a:rPr>
              <a:t>Proposed Methodology</a:t>
            </a:r>
            <a:br>
              <a:rPr lang="en-US" sz="3600" cap="small">
                <a:solidFill>
                  <a:schemeClr val="accent2"/>
                </a:solidFill>
                <a:latin typeface="Cambria" panose="02040503050406030204" pitchFamily="18" charset="0"/>
                <a:ea typeface="Cambria" panose="02040503050406030204" pitchFamily="18" charset="0"/>
              </a:rPr>
            </a:br>
            <a:br>
              <a:rPr lang="en-US" sz="2800">
                <a:solidFill>
                  <a:schemeClr val="tx1"/>
                </a:solidFill>
                <a:latin typeface="Cambria" panose="02040503050406030204" pitchFamily="18" charset="0"/>
                <a:ea typeface="Cambria" panose="02040503050406030204" pitchFamily="18" charset="0"/>
              </a:rPr>
            </a:br>
            <a:r>
              <a:rPr lang="en-US" sz="2800">
                <a:solidFill>
                  <a:schemeClr val="tx1"/>
                </a:solidFill>
                <a:latin typeface="Cambria" panose="02040503050406030204" pitchFamily="18" charset="0"/>
                <a:ea typeface="Cambria" panose="02040503050406030204" pitchFamily="18" charset="0"/>
              </a:rPr>
              <a:t>Does the Offeror demonstrate a clear understanding </a:t>
            </a:r>
            <a:br>
              <a:rPr lang="en-US" sz="2800">
                <a:solidFill>
                  <a:schemeClr val="tx1"/>
                </a:solidFill>
                <a:latin typeface="Cambria" panose="02040503050406030204" pitchFamily="18" charset="0"/>
                <a:ea typeface="Cambria" panose="02040503050406030204" pitchFamily="18" charset="0"/>
              </a:rPr>
            </a:br>
            <a:r>
              <a:rPr lang="en-US" sz="2800">
                <a:solidFill>
                  <a:schemeClr val="tx1"/>
                </a:solidFill>
                <a:latin typeface="Cambria" panose="02040503050406030204" pitchFamily="18" charset="0"/>
                <a:ea typeface="Cambria" panose="02040503050406030204" pitchFamily="18" charset="0"/>
              </a:rPr>
              <a:t>of the scope of work and related objectives?</a:t>
            </a:r>
            <a:br>
              <a:rPr lang="en-US" sz="2800">
                <a:solidFill>
                  <a:schemeClr val="tx1"/>
                </a:solidFill>
                <a:latin typeface="Cambria" panose="02040503050406030204" pitchFamily="18" charset="0"/>
                <a:ea typeface="Cambria" panose="02040503050406030204" pitchFamily="18" charset="0"/>
              </a:rPr>
            </a:br>
            <a:br>
              <a:rPr lang="en-US" sz="2800">
                <a:solidFill>
                  <a:schemeClr val="tx1"/>
                </a:solidFill>
                <a:latin typeface="Cambria" panose="02040503050406030204" pitchFamily="18" charset="0"/>
                <a:ea typeface="Cambria" panose="02040503050406030204" pitchFamily="18" charset="0"/>
              </a:rPr>
            </a:br>
            <a:r>
              <a:rPr lang="en-US" sz="2800">
                <a:solidFill>
                  <a:schemeClr val="tx1"/>
                </a:solidFill>
                <a:latin typeface="Cambria" panose="02040503050406030204" pitchFamily="18" charset="0"/>
                <a:ea typeface="Cambria" panose="02040503050406030204" pitchFamily="18" charset="0"/>
              </a:rPr>
              <a:t>Did the Offeror provide complete responses </a:t>
            </a:r>
            <a:br>
              <a:rPr lang="en-US" sz="2800">
                <a:solidFill>
                  <a:schemeClr val="tx1"/>
                </a:solidFill>
                <a:latin typeface="Cambria" panose="02040503050406030204" pitchFamily="18" charset="0"/>
                <a:ea typeface="Cambria" panose="02040503050406030204" pitchFamily="18" charset="0"/>
              </a:rPr>
            </a:br>
            <a:r>
              <a:rPr lang="en-US" sz="2800">
                <a:solidFill>
                  <a:schemeClr val="tx1"/>
                </a:solidFill>
                <a:latin typeface="Cambria" panose="02040503050406030204" pitchFamily="18" charset="0"/>
                <a:ea typeface="Cambria" panose="02040503050406030204" pitchFamily="18" charset="0"/>
              </a:rPr>
              <a:t>to the RFP/RFQ requirements?</a:t>
            </a:r>
            <a:br>
              <a:rPr lang="en-US" sz="2800">
                <a:solidFill>
                  <a:schemeClr val="tx1"/>
                </a:solidFill>
                <a:latin typeface="Cambria" panose="02040503050406030204" pitchFamily="18" charset="0"/>
                <a:ea typeface="Cambria" panose="02040503050406030204" pitchFamily="18" charset="0"/>
              </a:rPr>
            </a:br>
            <a:br>
              <a:rPr lang="en-US" sz="2800">
                <a:solidFill>
                  <a:schemeClr val="tx1"/>
                </a:solidFill>
                <a:latin typeface="Cambria" panose="02040503050406030204" pitchFamily="18" charset="0"/>
                <a:ea typeface="Cambria" panose="02040503050406030204" pitchFamily="18" charset="0"/>
              </a:rPr>
            </a:br>
            <a:r>
              <a:rPr lang="en-US" sz="2800">
                <a:solidFill>
                  <a:schemeClr val="tx1"/>
                </a:solidFill>
                <a:latin typeface="Cambria" panose="02040503050406030204" pitchFamily="18" charset="0"/>
                <a:ea typeface="Cambria" panose="02040503050406030204" pitchFamily="18" charset="0"/>
              </a:rPr>
              <a:t>Has past performance of proposed </a:t>
            </a:r>
            <a:br>
              <a:rPr lang="en-US" sz="2800">
                <a:solidFill>
                  <a:schemeClr val="tx1"/>
                </a:solidFill>
                <a:latin typeface="Cambria" panose="02040503050406030204" pitchFamily="18" charset="0"/>
                <a:ea typeface="Cambria" panose="02040503050406030204" pitchFamily="18" charset="0"/>
              </a:rPr>
            </a:br>
            <a:r>
              <a:rPr lang="en-US" sz="2800">
                <a:solidFill>
                  <a:schemeClr val="tx1"/>
                </a:solidFill>
                <a:latin typeface="Cambria" panose="02040503050406030204" pitchFamily="18" charset="0"/>
                <a:ea typeface="Cambria" panose="02040503050406030204" pitchFamily="18" charset="0"/>
              </a:rPr>
              <a:t>methodology been documented?</a:t>
            </a:r>
            <a:br>
              <a:rPr lang="en-US" sz="2800">
                <a:solidFill>
                  <a:schemeClr val="tx1"/>
                </a:solidFill>
                <a:latin typeface="Cambria" panose="02040503050406030204" pitchFamily="18" charset="0"/>
                <a:ea typeface="Cambria" panose="02040503050406030204" pitchFamily="18" charset="0"/>
              </a:rPr>
            </a:br>
            <a:br>
              <a:rPr lang="en-US" sz="2800">
                <a:solidFill>
                  <a:schemeClr val="tx1"/>
                </a:solidFill>
                <a:latin typeface="Cambria" panose="02040503050406030204" pitchFamily="18" charset="0"/>
                <a:ea typeface="Cambria" panose="02040503050406030204" pitchFamily="18" charset="0"/>
              </a:rPr>
            </a:br>
            <a:r>
              <a:rPr lang="en-US" sz="2800">
                <a:solidFill>
                  <a:schemeClr val="tx1"/>
                </a:solidFill>
                <a:latin typeface="Cambria" panose="02040503050406030204" pitchFamily="18" charset="0"/>
                <a:ea typeface="Cambria" panose="02040503050406030204" pitchFamily="18" charset="0"/>
              </a:rPr>
              <a:t>Does Offeror use innovative technology and techniques?</a:t>
            </a:r>
          </a:p>
        </p:txBody>
      </p:sp>
    </p:spTree>
    <p:extLst>
      <p:ext uri="{BB962C8B-B14F-4D97-AF65-F5344CB8AC3E}">
        <p14:creationId xmlns:p14="http://schemas.microsoft.com/office/powerpoint/2010/main" val="42223784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381000" y="380197"/>
            <a:ext cx="11430000" cy="6874043"/>
          </a:xfrm>
        </p:spPr>
        <p:txBody>
          <a:bodyPr anchor="t">
            <a:normAutofit/>
          </a:bodyPr>
          <a:lstStyle/>
          <a:p>
            <a:pPr algn="ctr"/>
            <a:r>
              <a:rPr lang="en-US" sz="6000" cap="small">
                <a:solidFill>
                  <a:schemeClr val="accent3"/>
                </a:solidFill>
                <a:latin typeface="Cambria" panose="02040503050406030204" pitchFamily="18" charset="0"/>
                <a:ea typeface="Cambria" panose="02040503050406030204" pitchFamily="18" charset="0"/>
              </a:rPr>
              <a:t>Cost Factors</a:t>
            </a:r>
            <a:br>
              <a:rPr lang="en-US" sz="6000" cap="small">
                <a:solidFill>
                  <a:schemeClr val="accent2"/>
                </a:solidFill>
                <a:latin typeface="Cambria" panose="02040503050406030204" pitchFamily="18" charset="0"/>
                <a:ea typeface="Cambria" panose="02040503050406030204" pitchFamily="18" charset="0"/>
              </a:rPr>
            </a:br>
            <a:br>
              <a:rPr lang="en-US" sz="6000" cap="small">
                <a:solidFill>
                  <a:schemeClr val="accent2"/>
                </a:solidFill>
                <a:latin typeface="Cambria" panose="02040503050406030204" pitchFamily="18" charset="0"/>
                <a:ea typeface="Cambria" panose="02040503050406030204" pitchFamily="18" charset="0"/>
              </a:rPr>
            </a:br>
            <a:br>
              <a:rPr lang="en-US" sz="6000" cap="small">
                <a:solidFill>
                  <a:schemeClr val="accent2"/>
                </a:solidFill>
                <a:latin typeface="Cambria" panose="02040503050406030204" pitchFamily="18" charset="0"/>
                <a:ea typeface="Cambria" panose="02040503050406030204" pitchFamily="18" charset="0"/>
              </a:rPr>
            </a:br>
            <a:br>
              <a:rPr lang="en-US" sz="6000" cap="small">
                <a:solidFill>
                  <a:schemeClr val="accent2"/>
                </a:solidFill>
                <a:latin typeface="Cambria" panose="02040503050406030204" pitchFamily="18" charset="0"/>
                <a:ea typeface="Cambria" panose="02040503050406030204" pitchFamily="18" charset="0"/>
              </a:rPr>
            </a:br>
            <a:br>
              <a:rPr lang="en-US" sz="1000" cap="small">
                <a:solidFill>
                  <a:schemeClr val="accent2"/>
                </a:solidFill>
                <a:latin typeface="Cambria" panose="02040503050406030204" pitchFamily="18" charset="0"/>
                <a:ea typeface="Cambria" panose="02040503050406030204" pitchFamily="18" charset="0"/>
              </a:rPr>
            </a:br>
            <a:r>
              <a:rPr lang="en-US" sz="3500" cap="small">
                <a:solidFill>
                  <a:schemeClr val="accent2"/>
                </a:solidFill>
                <a:latin typeface="Cambria" panose="02040503050406030204" pitchFamily="18" charset="0"/>
                <a:ea typeface="Cambria" panose="02040503050406030204" pitchFamily="18" charset="0"/>
              </a:rPr>
              <a:t>There </a:t>
            </a:r>
            <a:r>
              <a:rPr lang="en-US" sz="3500" u="sng" cap="small">
                <a:solidFill>
                  <a:schemeClr val="accent2"/>
                </a:solidFill>
                <a:latin typeface="Cambria" panose="02040503050406030204" pitchFamily="18" charset="0"/>
                <a:ea typeface="Cambria" panose="02040503050406030204" pitchFamily="18" charset="0"/>
              </a:rPr>
              <a:t>may</a:t>
            </a:r>
            <a:r>
              <a:rPr lang="en-US" sz="3500" cap="small">
                <a:solidFill>
                  <a:schemeClr val="accent2"/>
                </a:solidFill>
                <a:latin typeface="Cambria" panose="02040503050406030204" pitchFamily="18" charset="0"/>
                <a:ea typeface="Cambria" panose="02040503050406030204" pitchFamily="18" charset="0"/>
              </a:rPr>
              <a:t> be cost factors in addition to price:</a:t>
            </a:r>
            <a:br>
              <a:rPr lang="en-US" sz="3500" cap="small">
                <a:solidFill>
                  <a:schemeClr val="accent2"/>
                </a:solidFill>
                <a:latin typeface="Cambria" panose="02040503050406030204" pitchFamily="18" charset="0"/>
                <a:ea typeface="Cambria" panose="02040503050406030204" pitchFamily="18" charset="0"/>
              </a:rPr>
            </a:br>
            <a:r>
              <a:rPr lang="en-US" sz="3000">
                <a:solidFill>
                  <a:schemeClr val="tx1"/>
                </a:solidFill>
                <a:latin typeface="Cambria" panose="02040503050406030204" pitchFamily="18" charset="0"/>
                <a:ea typeface="Cambria" panose="02040503050406030204" pitchFamily="18" charset="0"/>
              </a:rPr>
              <a:t>Is the price and its component charges adequately explained?</a:t>
            </a:r>
            <a:br>
              <a:rPr lang="en-US" sz="3000">
                <a:solidFill>
                  <a:schemeClr val="tx1"/>
                </a:solidFill>
                <a:latin typeface="Cambria" panose="02040503050406030204" pitchFamily="18" charset="0"/>
                <a:ea typeface="Cambria" panose="02040503050406030204" pitchFamily="18" charset="0"/>
              </a:rPr>
            </a:br>
            <a:r>
              <a:rPr lang="en-US" sz="3000">
                <a:solidFill>
                  <a:schemeClr val="tx1"/>
                </a:solidFill>
                <a:latin typeface="Cambria" panose="02040503050406030204" pitchFamily="18" charset="0"/>
                <a:ea typeface="Cambria" panose="02040503050406030204" pitchFamily="18" charset="0"/>
              </a:rPr>
              <a:t>If required, are suitable bonds, warranties, or guarantees provided?</a:t>
            </a:r>
            <a:br>
              <a:rPr lang="en-US" sz="3000">
                <a:solidFill>
                  <a:schemeClr val="tx1"/>
                </a:solidFill>
                <a:latin typeface="Cambria" panose="02040503050406030204" pitchFamily="18" charset="0"/>
                <a:ea typeface="Cambria" panose="02040503050406030204" pitchFamily="18" charset="0"/>
              </a:rPr>
            </a:br>
            <a:r>
              <a:rPr lang="en-US" sz="3000">
                <a:solidFill>
                  <a:schemeClr val="tx1"/>
                </a:solidFill>
                <a:latin typeface="Cambria" panose="02040503050406030204" pitchFamily="18" charset="0"/>
                <a:ea typeface="Cambria" panose="02040503050406030204" pitchFamily="18" charset="0"/>
              </a:rPr>
              <a:t>Has the Offeror included quality control and assurance programs?</a:t>
            </a:r>
            <a:br>
              <a:rPr lang="en-US" sz="3000">
                <a:solidFill>
                  <a:schemeClr val="tx1"/>
                </a:solidFill>
                <a:latin typeface="Cambria" panose="02040503050406030204" pitchFamily="18" charset="0"/>
                <a:ea typeface="Cambria" panose="02040503050406030204" pitchFamily="18" charset="0"/>
              </a:rPr>
            </a:br>
            <a:r>
              <a:rPr lang="en-US" sz="3000">
                <a:solidFill>
                  <a:schemeClr val="tx1"/>
                </a:solidFill>
                <a:latin typeface="Cambria" panose="02040503050406030204" pitchFamily="18" charset="0"/>
                <a:ea typeface="Cambria" panose="02040503050406030204" pitchFamily="18" charset="0"/>
              </a:rPr>
              <a:t>Does the Offeror have sufficient financial resources?</a:t>
            </a:r>
            <a:br>
              <a:rPr lang="en-US" sz="3000">
                <a:solidFill>
                  <a:schemeClr val="tx1"/>
                </a:solidFill>
                <a:latin typeface="Cambria" panose="02040503050406030204" pitchFamily="18" charset="0"/>
                <a:ea typeface="Cambria" panose="02040503050406030204" pitchFamily="18" charset="0"/>
              </a:rPr>
            </a:br>
            <a:endParaRPr lang="en-US" sz="3000">
              <a:solidFill>
                <a:schemeClr val="tx1"/>
              </a:solidFill>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E78C37D8-CBF6-4B67-ACFC-796C1B71EEA5}"/>
              </a:ext>
            </a:extLst>
          </p:cNvPr>
          <p:cNvSpPr txBox="1"/>
          <p:nvPr/>
        </p:nvSpPr>
        <p:spPr>
          <a:xfrm>
            <a:off x="381000" y="1447800"/>
            <a:ext cx="11521440" cy="1169551"/>
          </a:xfrm>
          <a:prstGeom prst="rect">
            <a:avLst/>
          </a:prstGeom>
          <a:noFill/>
        </p:spPr>
        <p:txBody>
          <a:bodyPr wrap="square" rtlCol="0">
            <a:spAutoFit/>
          </a:bodyPr>
          <a:lstStyle/>
          <a:p>
            <a:pPr algn="ctr"/>
            <a:r>
              <a:rPr lang="en-US" sz="3500" cap="small">
                <a:solidFill>
                  <a:schemeClr val="accent2"/>
                </a:solidFill>
                <a:latin typeface="Cambria" panose="02040503050406030204" pitchFamily="18" charset="0"/>
                <a:ea typeface="Cambria" panose="02040503050406030204" pitchFamily="18" charset="0"/>
              </a:rPr>
              <a:t>Price (dollar amount only) is a subfactor and </a:t>
            </a:r>
            <a:r>
              <a:rPr lang="en-US" sz="3500" u="sng" cap="small">
                <a:solidFill>
                  <a:schemeClr val="accent2"/>
                </a:solidFill>
                <a:latin typeface="Cambria" panose="02040503050406030204" pitchFamily="18" charset="0"/>
                <a:ea typeface="Cambria" panose="02040503050406030204" pitchFamily="18" charset="0"/>
              </a:rPr>
              <a:t>must</a:t>
            </a:r>
            <a:r>
              <a:rPr lang="en-US" sz="3500" cap="small">
                <a:solidFill>
                  <a:schemeClr val="accent2"/>
                </a:solidFill>
                <a:latin typeface="Cambria" panose="02040503050406030204" pitchFamily="18" charset="0"/>
                <a:ea typeface="Cambria" panose="02040503050406030204" pitchFamily="18" charset="0"/>
              </a:rPr>
              <a:t>:</a:t>
            </a:r>
            <a:r>
              <a:rPr lang="en-US" sz="4000" cap="small">
                <a:solidFill>
                  <a:schemeClr val="accent2"/>
                </a:solidFill>
                <a:latin typeface="Cambria" panose="02040503050406030204" pitchFamily="18" charset="0"/>
                <a:ea typeface="Cambria" panose="02040503050406030204" pitchFamily="18" charset="0"/>
              </a:rPr>
              <a:t> </a:t>
            </a:r>
            <a:br>
              <a:rPr lang="en-US" sz="3000" cap="small">
                <a:solidFill>
                  <a:schemeClr val="tx1"/>
                </a:solidFill>
                <a:latin typeface="Cambria" panose="02040503050406030204" pitchFamily="18" charset="0"/>
                <a:ea typeface="Cambria" panose="02040503050406030204" pitchFamily="18" charset="0"/>
              </a:rPr>
            </a:br>
            <a:endParaRPr lang="en-US" sz="3000" cap="small"/>
          </a:p>
        </p:txBody>
      </p:sp>
      <p:sp>
        <p:nvSpPr>
          <p:cNvPr id="4" name="TextBox 3">
            <a:extLst>
              <a:ext uri="{FF2B5EF4-FFF2-40B4-BE49-F238E27FC236}">
                <a16:creationId xmlns:a16="http://schemas.microsoft.com/office/drawing/2014/main" id="{1EBA7CE4-A514-4110-8CBA-A84260BC7FC8}"/>
              </a:ext>
            </a:extLst>
          </p:cNvPr>
          <p:cNvSpPr txBox="1"/>
          <p:nvPr/>
        </p:nvSpPr>
        <p:spPr>
          <a:xfrm>
            <a:off x="3038161" y="2032575"/>
            <a:ext cx="7726680" cy="1477328"/>
          </a:xfrm>
          <a:prstGeom prst="rect">
            <a:avLst/>
          </a:prstGeom>
          <a:noFill/>
        </p:spPr>
        <p:txBody>
          <a:bodyPr wrap="square" rtlCol="0">
            <a:spAutoFit/>
          </a:bodyPr>
          <a:lstStyle/>
          <a:p>
            <a:pPr marL="457200" indent="-457200">
              <a:buFont typeface="Arial" panose="020B0604020202020204" pitchFamily="34" charset="0"/>
              <a:buChar char="•"/>
            </a:pPr>
            <a:r>
              <a:rPr lang="en-US" sz="3000">
                <a:solidFill>
                  <a:schemeClr val="tx1"/>
                </a:solidFill>
                <a:latin typeface="Cambria" panose="02040503050406030204" pitchFamily="18" charset="0"/>
                <a:ea typeface="Cambria" panose="02040503050406030204" pitchFamily="18" charset="0"/>
              </a:rPr>
              <a:t>be given at least 35% of the points </a:t>
            </a:r>
            <a:endParaRPr lang="en-US" sz="3000">
              <a:latin typeface="Cambria" panose="02040503050406030204" pitchFamily="18" charset="0"/>
              <a:ea typeface="Cambria" panose="02040503050406030204" pitchFamily="18" charset="0"/>
            </a:endParaRPr>
          </a:p>
          <a:p>
            <a:pPr marL="457200" indent="-457200">
              <a:buFont typeface="Arial" panose="020B0604020202020204" pitchFamily="34" charset="0"/>
              <a:buChar char="•"/>
            </a:pPr>
            <a:r>
              <a:rPr lang="en-US" sz="3000">
                <a:solidFill>
                  <a:schemeClr val="tx1"/>
                </a:solidFill>
                <a:latin typeface="Cambria" panose="02040503050406030204" pitchFamily="18" charset="0"/>
                <a:ea typeface="Cambria" panose="02040503050406030204" pitchFamily="18" charset="0"/>
              </a:rPr>
              <a:t>be the highest weighted factor </a:t>
            </a:r>
          </a:p>
          <a:p>
            <a:pPr marL="457200" indent="-457200">
              <a:buFont typeface="Arial" panose="020B0604020202020204" pitchFamily="34" charset="0"/>
              <a:buChar char="•"/>
            </a:pPr>
            <a:r>
              <a:rPr lang="en-US" sz="3000">
                <a:solidFill>
                  <a:schemeClr val="tx1"/>
                </a:solidFill>
                <a:latin typeface="Cambria" panose="02040503050406030204" pitchFamily="18" charset="0"/>
                <a:ea typeface="Cambria" panose="02040503050406030204" pitchFamily="18" charset="0"/>
              </a:rPr>
              <a:t>be scored objectively</a:t>
            </a:r>
            <a:endParaRPr lang="en-US" sz="3000"/>
          </a:p>
        </p:txBody>
      </p:sp>
    </p:spTree>
    <p:extLst>
      <p:ext uri="{BB962C8B-B14F-4D97-AF65-F5344CB8AC3E}">
        <p14:creationId xmlns:p14="http://schemas.microsoft.com/office/powerpoint/2010/main" val="40448195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381000" y="380197"/>
            <a:ext cx="11430000" cy="6173003"/>
          </a:xfrm>
        </p:spPr>
        <p:txBody>
          <a:bodyPr anchor="t">
            <a:normAutofit/>
          </a:bodyPr>
          <a:lstStyle/>
          <a:p>
            <a:pPr algn="ctr"/>
            <a:r>
              <a:rPr lang="en-US" sz="6000" cap="small">
                <a:solidFill>
                  <a:schemeClr val="accent3"/>
                </a:solidFill>
                <a:latin typeface="Cambria" panose="02040503050406030204" pitchFamily="18" charset="0"/>
                <a:ea typeface="Cambria" panose="02040503050406030204" pitchFamily="18" charset="0"/>
              </a:rPr>
              <a:t>Management Factors</a:t>
            </a:r>
            <a:br>
              <a:rPr lang="en-US" sz="6000" cap="small">
                <a:solidFill>
                  <a:schemeClr val="accent3"/>
                </a:solidFill>
                <a:latin typeface="Cambria" panose="02040503050406030204" pitchFamily="18" charset="0"/>
                <a:ea typeface="Cambria" panose="02040503050406030204" pitchFamily="18" charset="0"/>
              </a:rPr>
            </a:br>
            <a:br>
              <a:rPr lang="en-US" sz="2800">
                <a:solidFill>
                  <a:schemeClr val="tx1"/>
                </a:solidFill>
                <a:latin typeface="Cambria" panose="02040503050406030204" pitchFamily="18" charset="0"/>
                <a:ea typeface="Cambria" panose="02040503050406030204" pitchFamily="18" charset="0"/>
              </a:rPr>
            </a:br>
            <a:br>
              <a:rPr lang="en-US" sz="1100">
                <a:solidFill>
                  <a:schemeClr val="tx1"/>
                </a:solidFill>
                <a:latin typeface="Cambria" panose="02040503050406030204" pitchFamily="18" charset="0"/>
                <a:ea typeface="Cambria" panose="02040503050406030204" pitchFamily="18" charset="0"/>
              </a:rPr>
            </a:br>
            <a:r>
              <a:rPr lang="en-US" sz="2400">
                <a:solidFill>
                  <a:schemeClr val="tx1"/>
                </a:solidFill>
                <a:latin typeface="Cambria" panose="02040503050406030204" pitchFamily="18" charset="0"/>
                <a:ea typeface="Cambria" panose="02040503050406030204" pitchFamily="18" charset="0"/>
              </a:rPr>
              <a:t>Does the proposed scheduling timeline meet the needs of the agency?</a:t>
            </a:r>
            <a:br>
              <a:rPr lang="en-US" sz="2400">
                <a:solidFill>
                  <a:schemeClr val="tx1"/>
                </a:solidFill>
                <a:latin typeface="Cambria" panose="02040503050406030204" pitchFamily="18" charset="0"/>
                <a:ea typeface="Cambria" panose="02040503050406030204" pitchFamily="18" charset="0"/>
              </a:rPr>
            </a:br>
            <a:br>
              <a:rPr lang="en-US" sz="1100">
                <a:solidFill>
                  <a:schemeClr val="tx1"/>
                </a:solidFill>
                <a:latin typeface="Cambria" panose="02040503050406030204" pitchFamily="18" charset="0"/>
                <a:ea typeface="Cambria" panose="02040503050406030204" pitchFamily="18" charset="0"/>
              </a:rPr>
            </a:br>
            <a:r>
              <a:rPr lang="en-US" sz="2400">
                <a:solidFill>
                  <a:schemeClr val="tx1"/>
                </a:solidFill>
                <a:latin typeface="Cambria" panose="02040503050406030204" pitchFamily="18" charset="0"/>
                <a:ea typeface="Cambria" panose="02040503050406030204" pitchFamily="18" charset="0"/>
              </a:rPr>
              <a:t>Does Offeror document a record of reliability, timely performance, on-time </a:t>
            </a:r>
            <a:br>
              <a:rPr lang="en-US" sz="2400">
                <a:solidFill>
                  <a:schemeClr val="tx1"/>
                </a:solidFill>
                <a:latin typeface="Cambria" panose="02040503050406030204" pitchFamily="18" charset="0"/>
                <a:ea typeface="Cambria" panose="02040503050406030204" pitchFamily="18" charset="0"/>
              </a:rPr>
            </a:br>
            <a:r>
              <a:rPr lang="en-US" sz="2400">
                <a:solidFill>
                  <a:schemeClr val="tx1"/>
                </a:solidFill>
                <a:latin typeface="Cambria" panose="02040503050406030204" pitchFamily="18" charset="0"/>
                <a:ea typeface="Cambria" panose="02040503050406030204" pitchFamily="18" charset="0"/>
              </a:rPr>
              <a:t>and on-budget implementation, and compliance with contractual requirements?</a:t>
            </a:r>
            <a:br>
              <a:rPr lang="en-US" sz="2400">
                <a:solidFill>
                  <a:schemeClr val="tx1"/>
                </a:solidFill>
                <a:latin typeface="Cambria" panose="02040503050406030204" pitchFamily="18" charset="0"/>
                <a:ea typeface="Cambria" panose="02040503050406030204" pitchFamily="18" charset="0"/>
              </a:rPr>
            </a:br>
            <a:br>
              <a:rPr lang="en-US" sz="1100">
                <a:solidFill>
                  <a:schemeClr val="tx1"/>
                </a:solidFill>
                <a:latin typeface="Cambria" panose="02040503050406030204" pitchFamily="18" charset="0"/>
                <a:ea typeface="Cambria" panose="02040503050406030204" pitchFamily="18" charset="0"/>
              </a:rPr>
            </a:br>
            <a:r>
              <a:rPr lang="en-US" sz="2400">
                <a:solidFill>
                  <a:schemeClr val="tx1"/>
                </a:solidFill>
                <a:latin typeface="Cambria" panose="02040503050406030204" pitchFamily="18" charset="0"/>
                <a:ea typeface="Cambria" panose="02040503050406030204" pitchFamily="18" charset="0"/>
              </a:rPr>
              <a:t>Is there a project management plan?</a:t>
            </a:r>
            <a:br>
              <a:rPr lang="en-US" sz="2400">
                <a:solidFill>
                  <a:schemeClr val="tx1"/>
                </a:solidFill>
                <a:latin typeface="Cambria" panose="02040503050406030204" pitchFamily="18" charset="0"/>
                <a:ea typeface="Cambria" panose="02040503050406030204" pitchFamily="18" charset="0"/>
              </a:rPr>
            </a:br>
            <a:br>
              <a:rPr lang="en-US" sz="1100">
                <a:solidFill>
                  <a:schemeClr val="tx1"/>
                </a:solidFill>
                <a:latin typeface="Cambria" panose="02040503050406030204" pitchFamily="18" charset="0"/>
                <a:ea typeface="Cambria" panose="02040503050406030204" pitchFamily="18" charset="0"/>
              </a:rPr>
            </a:br>
            <a:r>
              <a:rPr lang="en-US" sz="2400">
                <a:solidFill>
                  <a:schemeClr val="tx1"/>
                </a:solidFill>
                <a:latin typeface="Cambria" panose="02040503050406030204" pitchFamily="18" charset="0"/>
                <a:ea typeface="Cambria" panose="02040503050406030204" pitchFamily="18" charset="0"/>
              </a:rPr>
              <a:t>Does the Offeror document industry or program experience?</a:t>
            </a:r>
            <a:br>
              <a:rPr lang="en-US" sz="2400">
                <a:solidFill>
                  <a:schemeClr val="tx1"/>
                </a:solidFill>
                <a:latin typeface="Cambria" panose="02040503050406030204" pitchFamily="18" charset="0"/>
                <a:ea typeface="Cambria" panose="02040503050406030204" pitchFamily="18" charset="0"/>
              </a:rPr>
            </a:br>
            <a:br>
              <a:rPr lang="en-US" sz="1100">
                <a:solidFill>
                  <a:schemeClr val="tx1"/>
                </a:solidFill>
                <a:latin typeface="Cambria" panose="02040503050406030204" pitchFamily="18" charset="0"/>
                <a:ea typeface="Cambria" panose="02040503050406030204" pitchFamily="18" charset="0"/>
              </a:rPr>
            </a:br>
            <a:r>
              <a:rPr lang="en-US" sz="2400">
                <a:solidFill>
                  <a:schemeClr val="tx1"/>
                </a:solidFill>
                <a:latin typeface="Cambria" panose="02040503050406030204" pitchFamily="18" charset="0"/>
                <a:ea typeface="Cambria" panose="02040503050406030204" pitchFamily="18" charset="0"/>
              </a:rPr>
              <a:t>Does the Offeror have a record of poor business ethics?</a:t>
            </a:r>
            <a:br>
              <a:rPr lang="en-US" sz="2400">
                <a:solidFill>
                  <a:schemeClr val="tx1"/>
                </a:solidFill>
                <a:latin typeface="Cambria" panose="02040503050406030204" pitchFamily="18" charset="0"/>
                <a:ea typeface="Cambria" panose="02040503050406030204" pitchFamily="18" charset="0"/>
              </a:rPr>
            </a:br>
            <a:br>
              <a:rPr lang="en-US" sz="1100">
                <a:solidFill>
                  <a:schemeClr val="tx1"/>
                </a:solidFill>
                <a:latin typeface="Cambria" panose="02040503050406030204" pitchFamily="18" charset="0"/>
                <a:ea typeface="Cambria" panose="02040503050406030204" pitchFamily="18" charset="0"/>
              </a:rPr>
            </a:br>
            <a:r>
              <a:rPr lang="en-US" sz="2400">
                <a:solidFill>
                  <a:schemeClr val="tx1"/>
                </a:solidFill>
                <a:latin typeface="Cambria" panose="02040503050406030204" pitchFamily="18" charset="0"/>
                <a:ea typeface="Cambria" panose="02040503050406030204" pitchFamily="18" charset="0"/>
              </a:rPr>
              <a:t>To what extent does the Offeror rely on in-house resources vs. contracted resources?</a:t>
            </a:r>
            <a:br>
              <a:rPr lang="en-US" sz="2400">
                <a:solidFill>
                  <a:schemeClr val="tx1"/>
                </a:solidFill>
                <a:latin typeface="Cambria" panose="02040503050406030204" pitchFamily="18" charset="0"/>
                <a:ea typeface="Cambria" panose="02040503050406030204" pitchFamily="18" charset="0"/>
              </a:rPr>
            </a:br>
            <a:br>
              <a:rPr lang="en-US" sz="1100">
                <a:solidFill>
                  <a:schemeClr val="tx1"/>
                </a:solidFill>
                <a:latin typeface="Cambria" panose="02040503050406030204" pitchFamily="18" charset="0"/>
                <a:ea typeface="Cambria" panose="02040503050406030204" pitchFamily="18" charset="0"/>
              </a:rPr>
            </a:br>
            <a:r>
              <a:rPr lang="en-US" sz="2400">
                <a:solidFill>
                  <a:schemeClr val="tx1"/>
                </a:solidFill>
                <a:latin typeface="Cambria" panose="02040503050406030204" pitchFamily="18" charset="0"/>
                <a:ea typeface="Cambria" panose="02040503050406030204" pitchFamily="18" charset="0"/>
              </a:rPr>
              <a:t>Is there documentation of experience in performing </a:t>
            </a:r>
            <a:br>
              <a:rPr lang="en-US" sz="2400">
                <a:solidFill>
                  <a:schemeClr val="tx1"/>
                </a:solidFill>
                <a:latin typeface="Cambria" panose="02040503050406030204" pitchFamily="18" charset="0"/>
                <a:ea typeface="Cambria" panose="02040503050406030204" pitchFamily="18" charset="0"/>
              </a:rPr>
            </a:br>
            <a:r>
              <a:rPr lang="en-US" sz="2400">
                <a:solidFill>
                  <a:schemeClr val="tx1"/>
                </a:solidFill>
                <a:latin typeface="Cambria" panose="02040503050406030204" pitchFamily="18" charset="0"/>
                <a:ea typeface="Cambria" panose="02040503050406030204" pitchFamily="18" charset="0"/>
              </a:rPr>
              <a:t>similar work by employees and subcontractors?</a:t>
            </a:r>
            <a:br>
              <a:rPr lang="en-US" sz="2400">
                <a:solidFill>
                  <a:schemeClr val="tx1"/>
                </a:solidFill>
                <a:latin typeface="Cambria" panose="02040503050406030204" pitchFamily="18" charset="0"/>
                <a:ea typeface="Cambria" panose="02040503050406030204" pitchFamily="18" charset="0"/>
              </a:rPr>
            </a:br>
            <a:br>
              <a:rPr lang="en-US" sz="1100">
                <a:solidFill>
                  <a:schemeClr val="tx1"/>
                </a:solidFill>
                <a:latin typeface="Cambria" panose="02040503050406030204" pitchFamily="18" charset="0"/>
                <a:ea typeface="Cambria" panose="02040503050406030204" pitchFamily="18" charset="0"/>
              </a:rPr>
            </a:br>
            <a:r>
              <a:rPr lang="en-US" sz="2400">
                <a:solidFill>
                  <a:schemeClr val="tx1"/>
                </a:solidFill>
                <a:latin typeface="Cambria" panose="02040503050406030204" pitchFamily="18" charset="0"/>
                <a:ea typeface="Cambria" panose="02040503050406030204" pitchFamily="18" charset="0"/>
              </a:rPr>
              <a:t>Does the Offeror demonstrate cultural sensitivity in hiring and training staff?</a:t>
            </a:r>
          </a:p>
        </p:txBody>
      </p:sp>
    </p:spTree>
    <p:extLst>
      <p:ext uri="{BB962C8B-B14F-4D97-AF65-F5344CB8AC3E}">
        <p14:creationId xmlns:p14="http://schemas.microsoft.com/office/powerpoint/2010/main" val="2958251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371122"/>
            <a:ext cx="11239500" cy="784830"/>
          </a:xfrm>
          <a:prstGeom prst="rect">
            <a:avLst/>
          </a:prstGeom>
        </p:spPr>
        <p:txBody>
          <a:bodyPr wrap="square">
            <a:spAutoFit/>
          </a:bodyPr>
          <a:lstStyle/>
          <a:p>
            <a:pPr algn="ctr"/>
            <a:r>
              <a:rPr lang="en-US" sz="4500" cap="small">
                <a:solidFill>
                  <a:schemeClr val="accent3"/>
                </a:solidFill>
                <a:latin typeface="Cambria" panose="02040503050406030204" pitchFamily="18" charset="0"/>
                <a:ea typeface="Cambria" panose="02040503050406030204" pitchFamily="18" charset="0"/>
              </a:rPr>
              <a:t>Mississippi Procurement Organization</a:t>
            </a:r>
            <a:endParaRPr lang="en-US" sz="4500">
              <a:latin typeface="Cambria" panose="02040503050406030204" pitchFamily="18" charset="0"/>
              <a:ea typeface="Cambria" panose="02040503050406030204" pitchFamily="18" charset="0"/>
            </a:endParaRPr>
          </a:p>
        </p:txBody>
      </p:sp>
      <p:grpSp>
        <p:nvGrpSpPr>
          <p:cNvPr id="7" name="Group 6">
            <a:extLst>
              <a:ext uri="{FF2B5EF4-FFF2-40B4-BE49-F238E27FC236}">
                <a16:creationId xmlns:a16="http://schemas.microsoft.com/office/drawing/2014/main" id="{99AE9A4E-5332-4E55-A68D-27E30156898E}"/>
              </a:ext>
            </a:extLst>
          </p:cNvPr>
          <p:cNvGrpSpPr/>
          <p:nvPr/>
        </p:nvGrpSpPr>
        <p:grpSpPr>
          <a:xfrm>
            <a:off x="2676144" y="1143181"/>
            <a:ext cx="2476500" cy="1200329"/>
            <a:chOff x="2676144" y="1143181"/>
            <a:chExt cx="2476500" cy="1200329"/>
          </a:xfrm>
        </p:grpSpPr>
        <p:sp>
          <p:nvSpPr>
            <p:cNvPr id="9" name="Rectangle 8"/>
            <p:cNvSpPr/>
            <p:nvPr/>
          </p:nvSpPr>
          <p:spPr>
            <a:xfrm>
              <a:off x="2676144" y="1190896"/>
              <a:ext cx="2476500" cy="1104902"/>
            </a:xfrm>
            <a:prstGeom prst="rect">
              <a:avLst/>
            </a:prstGeom>
            <a:solidFill>
              <a:srgbClr val="F8D22F"/>
            </a:solidFill>
            <a:ln>
              <a:solidFill>
                <a:srgbClr val="2B39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4" name="TextBox 13"/>
            <p:cNvSpPr txBox="1"/>
            <p:nvPr/>
          </p:nvSpPr>
          <p:spPr>
            <a:xfrm>
              <a:off x="2766822" y="1143181"/>
              <a:ext cx="2266817" cy="1200329"/>
            </a:xfrm>
            <a:prstGeom prst="rect">
              <a:avLst/>
            </a:prstGeom>
            <a:noFill/>
            <a:ln>
              <a:noFill/>
            </a:ln>
          </p:spPr>
          <p:txBody>
            <a:bodyPr wrap="square" rtlCol="0">
              <a:spAutoFit/>
            </a:bodyPr>
            <a:lstStyle/>
            <a:p>
              <a:pPr algn="ctr"/>
              <a:r>
                <a:rPr lang="en-US" sz="2400">
                  <a:latin typeface="Cambria" panose="02040503050406030204" pitchFamily="18" charset="0"/>
                  <a:ea typeface="Cambria" panose="02040503050406030204" pitchFamily="18" charset="0"/>
                </a:rPr>
                <a:t>Public Procurement Review Board</a:t>
              </a:r>
            </a:p>
          </p:txBody>
        </p:sp>
      </p:grpSp>
      <p:grpSp>
        <p:nvGrpSpPr>
          <p:cNvPr id="3" name="Group 2">
            <a:extLst>
              <a:ext uri="{FF2B5EF4-FFF2-40B4-BE49-F238E27FC236}">
                <a16:creationId xmlns:a16="http://schemas.microsoft.com/office/drawing/2014/main" id="{0FEA6E0E-2E2A-4B06-8714-E775BF94E1A1}"/>
              </a:ext>
            </a:extLst>
          </p:cNvPr>
          <p:cNvGrpSpPr/>
          <p:nvPr/>
        </p:nvGrpSpPr>
        <p:grpSpPr>
          <a:xfrm>
            <a:off x="2437638" y="2224914"/>
            <a:ext cx="2953512" cy="2414016"/>
            <a:chOff x="2437638" y="2224914"/>
            <a:chExt cx="2953512" cy="2414016"/>
          </a:xfrm>
        </p:grpSpPr>
        <p:sp>
          <p:nvSpPr>
            <p:cNvPr id="5" name="Down Arrow 4"/>
            <p:cNvSpPr/>
            <p:nvPr/>
          </p:nvSpPr>
          <p:spPr>
            <a:xfrm flipV="1">
              <a:off x="2437638" y="2224914"/>
              <a:ext cx="2953512" cy="2414016"/>
            </a:xfrm>
            <a:prstGeom prst="downArrow">
              <a:avLst/>
            </a:prstGeom>
            <a:solidFill>
              <a:srgbClr val="3488A0"/>
            </a:solidFill>
            <a:ln>
              <a:solidFill>
                <a:srgbClr val="2B39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0" name="TextBox 19"/>
            <p:cNvSpPr txBox="1"/>
            <p:nvPr/>
          </p:nvSpPr>
          <p:spPr>
            <a:xfrm>
              <a:off x="2924175" y="2702339"/>
              <a:ext cx="1981200" cy="1246495"/>
            </a:xfrm>
            <a:prstGeom prst="rect">
              <a:avLst/>
            </a:prstGeom>
            <a:noFill/>
          </p:spPr>
          <p:txBody>
            <a:bodyPr wrap="square" rtlCol="0">
              <a:spAutoFit/>
            </a:bodyPr>
            <a:lstStyle/>
            <a:p>
              <a:pPr algn="ctr"/>
              <a:r>
                <a:rPr lang="en-US" sz="1500">
                  <a:latin typeface="Cambria" panose="02040503050406030204" pitchFamily="18" charset="0"/>
                  <a:ea typeface="Cambria" panose="02040503050406030204" pitchFamily="18" charset="0"/>
                </a:rPr>
                <a:t>Mississippi </a:t>
              </a:r>
            </a:p>
            <a:p>
              <a:pPr algn="ctr"/>
              <a:r>
                <a:rPr lang="en-US" sz="1500">
                  <a:latin typeface="Cambria" panose="02040503050406030204" pitchFamily="18" charset="0"/>
                  <a:ea typeface="Cambria" panose="02040503050406030204" pitchFamily="18" charset="0"/>
                </a:rPr>
                <a:t>Department of </a:t>
              </a:r>
            </a:p>
            <a:p>
              <a:pPr algn="ctr"/>
              <a:r>
                <a:rPr lang="en-US" sz="1500">
                  <a:latin typeface="Cambria" panose="02040503050406030204" pitchFamily="18" charset="0"/>
                  <a:ea typeface="Cambria" panose="02040503050406030204" pitchFamily="18" charset="0"/>
                </a:rPr>
                <a:t>Finance and Administration </a:t>
              </a:r>
            </a:p>
            <a:p>
              <a:pPr algn="ctr"/>
              <a:r>
                <a:rPr lang="en-US" sz="1500">
                  <a:latin typeface="Cambria" panose="02040503050406030204" pitchFamily="18" charset="0"/>
                  <a:ea typeface="Cambria" panose="02040503050406030204" pitchFamily="18" charset="0"/>
                </a:rPr>
                <a:t>(DFA)</a:t>
              </a:r>
            </a:p>
          </p:txBody>
        </p:sp>
      </p:grpSp>
      <p:grpSp>
        <p:nvGrpSpPr>
          <p:cNvPr id="2" name="Group 1">
            <a:extLst>
              <a:ext uri="{FF2B5EF4-FFF2-40B4-BE49-F238E27FC236}">
                <a16:creationId xmlns:a16="http://schemas.microsoft.com/office/drawing/2014/main" id="{19766FAC-5729-432A-84C5-205FCE329759}"/>
              </a:ext>
            </a:extLst>
          </p:cNvPr>
          <p:cNvGrpSpPr/>
          <p:nvPr/>
        </p:nvGrpSpPr>
        <p:grpSpPr>
          <a:xfrm>
            <a:off x="2438400" y="4030038"/>
            <a:ext cx="2952750" cy="2483495"/>
            <a:chOff x="2438400" y="4030038"/>
            <a:chExt cx="2952750" cy="2483495"/>
          </a:xfrm>
        </p:grpSpPr>
        <p:sp>
          <p:nvSpPr>
            <p:cNvPr id="11" name="Down Arrow 10"/>
            <p:cNvSpPr/>
            <p:nvPr/>
          </p:nvSpPr>
          <p:spPr>
            <a:xfrm flipV="1">
              <a:off x="2438400" y="4030038"/>
              <a:ext cx="2952750" cy="2417417"/>
            </a:xfrm>
            <a:prstGeom prst="downArrow">
              <a:avLst/>
            </a:prstGeom>
            <a:solidFill>
              <a:srgbClr val="F03F2B"/>
            </a:solidFill>
            <a:ln>
              <a:solidFill>
                <a:srgbClr val="2B39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1" name="TextBox 20"/>
            <p:cNvSpPr txBox="1"/>
            <p:nvPr/>
          </p:nvSpPr>
          <p:spPr>
            <a:xfrm>
              <a:off x="2600325" y="4359097"/>
              <a:ext cx="2628900" cy="2154436"/>
            </a:xfrm>
            <a:prstGeom prst="rect">
              <a:avLst/>
            </a:prstGeom>
            <a:noFill/>
          </p:spPr>
          <p:txBody>
            <a:bodyPr wrap="square" rtlCol="0">
              <a:spAutoFit/>
            </a:bodyPr>
            <a:lstStyle/>
            <a:p>
              <a:pPr algn="ctr"/>
              <a:r>
                <a:rPr lang="en-US" sz="1500" b="1" kern="1000">
                  <a:solidFill>
                    <a:srgbClr val="F8D22F"/>
                  </a:solidFill>
                  <a:latin typeface="Cambria" panose="02040503050406030204" pitchFamily="18" charset="0"/>
                  <a:ea typeface="Cambria" panose="02040503050406030204" pitchFamily="18" charset="0"/>
                </a:rPr>
                <a:t>OPSCR</a:t>
              </a:r>
              <a:r>
                <a:rPr lang="en-US" sz="1500" kern="1000">
                  <a:solidFill>
                    <a:srgbClr val="F8D22F"/>
                  </a:solidFill>
                  <a:latin typeface="Cambria" panose="02040503050406030204" pitchFamily="18" charset="0"/>
                  <a:ea typeface="Cambria" panose="02040503050406030204" pitchFamily="18" charset="0"/>
                </a:rPr>
                <a:t>:</a:t>
              </a:r>
              <a:r>
                <a:rPr lang="en-US" sz="1500" kern="1000">
                  <a:solidFill>
                    <a:srgbClr val="3488A0"/>
                  </a:solidFill>
                  <a:latin typeface="Cambria" panose="02040503050406030204" pitchFamily="18" charset="0"/>
                  <a:ea typeface="Cambria" panose="02040503050406030204" pitchFamily="18" charset="0"/>
                </a:rPr>
                <a:t> </a:t>
              </a:r>
            </a:p>
            <a:p>
              <a:pPr algn="ctr"/>
              <a:r>
                <a:rPr lang="en-US" sz="1500" kern="1000">
                  <a:solidFill>
                    <a:srgbClr val="F8D22F"/>
                  </a:solidFill>
                  <a:latin typeface="Cambria" panose="02040503050406030204" pitchFamily="18" charset="0"/>
                  <a:ea typeface="Cambria" panose="02040503050406030204" pitchFamily="18" charset="0"/>
                </a:rPr>
                <a:t>Personal and </a:t>
              </a:r>
            </a:p>
            <a:p>
              <a:pPr algn="ctr"/>
              <a:r>
                <a:rPr lang="en-US" sz="1500" kern="1000">
                  <a:solidFill>
                    <a:srgbClr val="F8D22F"/>
                  </a:solidFill>
                  <a:latin typeface="Cambria" panose="02040503050406030204" pitchFamily="18" charset="0"/>
                  <a:ea typeface="Cambria" panose="02040503050406030204" pitchFamily="18" charset="0"/>
                </a:rPr>
                <a:t>Professional Services</a:t>
              </a:r>
            </a:p>
            <a:p>
              <a:pPr algn="ctr"/>
              <a:endParaRPr lang="en-US" sz="500">
                <a:solidFill>
                  <a:srgbClr val="3488A0"/>
                </a:solidFill>
                <a:latin typeface="Cambria" panose="02040503050406030204" pitchFamily="18" charset="0"/>
                <a:ea typeface="Cambria" panose="02040503050406030204" pitchFamily="18" charset="0"/>
              </a:endParaRPr>
            </a:p>
            <a:p>
              <a:pPr algn="ctr"/>
              <a:r>
                <a:rPr lang="en-US" sz="1200" b="1">
                  <a:latin typeface="Cambria" panose="02040503050406030204" pitchFamily="18" charset="0"/>
                  <a:ea typeface="Cambria" panose="02040503050406030204" pitchFamily="18" charset="0"/>
                </a:rPr>
                <a:t>OPTFM: </a:t>
              </a:r>
            </a:p>
            <a:p>
              <a:pPr algn="ctr"/>
              <a:r>
                <a:rPr lang="en-US" sz="1200">
                  <a:latin typeface="Cambria" panose="02040503050406030204" pitchFamily="18" charset="0"/>
                  <a:ea typeface="Cambria" panose="02040503050406030204" pitchFamily="18" charset="0"/>
                </a:rPr>
                <a:t>Purchasing, Travel, </a:t>
              </a:r>
            </a:p>
            <a:p>
              <a:pPr algn="ctr"/>
              <a:r>
                <a:rPr lang="en-US" sz="1200">
                  <a:latin typeface="Cambria" panose="02040503050406030204" pitchFamily="18" charset="0"/>
                  <a:ea typeface="Cambria" panose="02040503050406030204" pitchFamily="18" charset="0"/>
                </a:rPr>
                <a:t>Fleet Management</a:t>
              </a:r>
            </a:p>
            <a:p>
              <a:pPr algn="ctr"/>
              <a:r>
                <a:rPr lang="en-US" sz="1200" b="1">
                  <a:latin typeface="Cambria" panose="02040503050406030204" pitchFamily="18" charset="0"/>
                  <a:ea typeface="Cambria" panose="02040503050406030204" pitchFamily="18" charset="0"/>
                </a:rPr>
                <a:t>BOB:</a:t>
              </a:r>
              <a:r>
                <a:rPr lang="en-US" sz="1200">
                  <a:latin typeface="Cambria" panose="02040503050406030204" pitchFamily="18" charset="0"/>
                  <a:ea typeface="Cambria" panose="02040503050406030204" pitchFamily="18" charset="0"/>
                </a:rPr>
                <a:t> </a:t>
              </a:r>
            </a:p>
            <a:p>
              <a:pPr algn="ctr"/>
              <a:r>
                <a:rPr lang="en-US" sz="1150">
                  <a:latin typeface="Cambria" panose="02040503050406030204" pitchFamily="18" charset="0"/>
                  <a:ea typeface="Cambria" panose="02040503050406030204" pitchFamily="18" charset="0"/>
                </a:rPr>
                <a:t>Buildings, Construction</a:t>
              </a:r>
            </a:p>
            <a:p>
              <a:pPr algn="ctr"/>
              <a:r>
                <a:rPr lang="en-US" sz="1200" b="1">
                  <a:latin typeface="Cambria" panose="02040503050406030204" pitchFamily="18" charset="0"/>
                  <a:ea typeface="Cambria" panose="02040503050406030204" pitchFamily="18" charset="0"/>
                </a:rPr>
                <a:t>RPM:</a:t>
              </a:r>
              <a:r>
                <a:rPr lang="en-US" sz="1200">
                  <a:latin typeface="Cambria" panose="02040503050406030204" pitchFamily="18" charset="0"/>
                  <a:ea typeface="Cambria" panose="02040503050406030204" pitchFamily="18" charset="0"/>
                </a:rPr>
                <a:t> </a:t>
              </a:r>
            </a:p>
            <a:p>
              <a:pPr algn="ctr"/>
              <a:r>
                <a:rPr lang="en-US" sz="1200">
                  <a:latin typeface="Cambria" panose="02040503050406030204" pitchFamily="18" charset="0"/>
                  <a:ea typeface="Cambria" panose="02040503050406030204" pitchFamily="18" charset="0"/>
                </a:rPr>
                <a:t>Real Property</a:t>
              </a:r>
            </a:p>
          </p:txBody>
        </p:sp>
      </p:grpSp>
      <p:grpSp>
        <p:nvGrpSpPr>
          <p:cNvPr id="15" name="Group 14">
            <a:extLst>
              <a:ext uri="{FF2B5EF4-FFF2-40B4-BE49-F238E27FC236}">
                <a16:creationId xmlns:a16="http://schemas.microsoft.com/office/drawing/2014/main" id="{3863C109-E873-4497-94D0-057158D4879A}"/>
              </a:ext>
            </a:extLst>
          </p:cNvPr>
          <p:cNvGrpSpPr/>
          <p:nvPr/>
        </p:nvGrpSpPr>
        <p:grpSpPr>
          <a:xfrm>
            <a:off x="6743700" y="1143182"/>
            <a:ext cx="2476500" cy="1200329"/>
            <a:chOff x="6743700" y="1143182"/>
            <a:chExt cx="2476500" cy="1200329"/>
          </a:xfrm>
        </p:grpSpPr>
        <p:sp>
          <p:nvSpPr>
            <p:cNvPr id="25" name="Rectangle 24"/>
            <p:cNvSpPr/>
            <p:nvPr/>
          </p:nvSpPr>
          <p:spPr>
            <a:xfrm>
              <a:off x="6743700" y="1190896"/>
              <a:ext cx="2476500" cy="1104902"/>
            </a:xfrm>
            <a:prstGeom prst="rect">
              <a:avLst/>
            </a:prstGeom>
            <a:solidFill>
              <a:srgbClr val="F8D22F"/>
            </a:solidFill>
            <a:ln>
              <a:solidFill>
                <a:srgbClr val="2B39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7" name="TextBox 16"/>
            <p:cNvSpPr txBox="1"/>
            <p:nvPr/>
          </p:nvSpPr>
          <p:spPr>
            <a:xfrm>
              <a:off x="6871317" y="1143182"/>
              <a:ext cx="2266817" cy="1200329"/>
            </a:xfrm>
            <a:prstGeom prst="rect">
              <a:avLst/>
            </a:prstGeom>
            <a:noFill/>
          </p:spPr>
          <p:txBody>
            <a:bodyPr wrap="square" rtlCol="0">
              <a:spAutoFit/>
            </a:bodyPr>
            <a:lstStyle/>
            <a:p>
              <a:pPr algn="ctr"/>
              <a:r>
                <a:rPr lang="en-US" sz="2400">
                  <a:latin typeface="Cambria" panose="02040503050406030204" pitchFamily="18" charset="0"/>
                  <a:ea typeface="Cambria" panose="02040503050406030204" pitchFamily="18" charset="0"/>
                </a:rPr>
                <a:t>Information Technology Services Board</a:t>
              </a:r>
            </a:p>
          </p:txBody>
        </p:sp>
      </p:grpSp>
      <p:grpSp>
        <p:nvGrpSpPr>
          <p:cNvPr id="10" name="Group 9">
            <a:extLst>
              <a:ext uri="{FF2B5EF4-FFF2-40B4-BE49-F238E27FC236}">
                <a16:creationId xmlns:a16="http://schemas.microsoft.com/office/drawing/2014/main" id="{4EEC5E32-668B-4F4F-831D-E5DD37D4EE6D}"/>
              </a:ext>
            </a:extLst>
          </p:cNvPr>
          <p:cNvGrpSpPr/>
          <p:nvPr/>
        </p:nvGrpSpPr>
        <p:grpSpPr>
          <a:xfrm>
            <a:off x="6505194" y="2250377"/>
            <a:ext cx="2953512" cy="2414016"/>
            <a:chOff x="6505194" y="2250377"/>
            <a:chExt cx="2953512" cy="2414016"/>
          </a:xfrm>
        </p:grpSpPr>
        <p:sp>
          <p:nvSpPr>
            <p:cNvPr id="12" name="Down Arrow 11"/>
            <p:cNvSpPr/>
            <p:nvPr/>
          </p:nvSpPr>
          <p:spPr>
            <a:xfrm flipV="1">
              <a:off x="6505194" y="2250377"/>
              <a:ext cx="2953512" cy="2414016"/>
            </a:xfrm>
            <a:prstGeom prst="downArrow">
              <a:avLst/>
            </a:prstGeom>
            <a:solidFill>
              <a:srgbClr val="3488A0"/>
            </a:solidFill>
            <a:ln>
              <a:solidFill>
                <a:srgbClr val="2B39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8" name="TextBox 17"/>
            <p:cNvSpPr txBox="1"/>
            <p:nvPr/>
          </p:nvSpPr>
          <p:spPr>
            <a:xfrm>
              <a:off x="6991350" y="2783543"/>
              <a:ext cx="1981200" cy="1246495"/>
            </a:xfrm>
            <a:prstGeom prst="rect">
              <a:avLst/>
            </a:prstGeom>
            <a:noFill/>
          </p:spPr>
          <p:txBody>
            <a:bodyPr wrap="square" rtlCol="0">
              <a:spAutoFit/>
            </a:bodyPr>
            <a:lstStyle/>
            <a:p>
              <a:pPr algn="ctr"/>
              <a:r>
                <a:rPr lang="en-US" sz="1500">
                  <a:latin typeface="Cambria" panose="02040503050406030204" pitchFamily="18" charset="0"/>
                  <a:ea typeface="Cambria" panose="02040503050406030204" pitchFamily="18" charset="0"/>
                </a:rPr>
                <a:t>Mississippi</a:t>
              </a:r>
            </a:p>
            <a:p>
              <a:pPr algn="ctr"/>
              <a:r>
                <a:rPr lang="en-US" sz="1500">
                  <a:latin typeface="Cambria" panose="02040503050406030204" pitchFamily="18" charset="0"/>
                  <a:ea typeface="Cambria" panose="02040503050406030204" pitchFamily="18" charset="0"/>
                </a:rPr>
                <a:t>Department of Information Technology </a:t>
              </a:r>
            </a:p>
            <a:p>
              <a:pPr algn="ctr"/>
              <a:r>
                <a:rPr lang="en-US" sz="1500">
                  <a:latin typeface="Cambria" panose="02040503050406030204" pitchFamily="18" charset="0"/>
                  <a:ea typeface="Cambria" panose="02040503050406030204" pitchFamily="18" charset="0"/>
                </a:rPr>
                <a:t>Services (ITS)</a:t>
              </a:r>
            </a:p>
          </p:txBody>
        </p:sp>
      </p:grpSp>
      <p:grpSp>
        <p:nvGrpSpPr>
          <p:cNvPr id="8" name="Group 7">
            <a:extLst>
              <a:ext uri="{FF2B5EF4-FFF2-40B4-BE49-F238E27FC236}">
                <a16:creationId xmlns:a16="http://schemas.microsoft.com/office/drawing/2014/main" id="{E88B457E-7E41-44EA-B761-2A9C5526CFF7}"/>
              </a:ext>
            </a:extLst>
          </p:cNvPr>
          <p:cNvGrpSpPr/>
          <p:nvPr/>
        </p:nvGrpSpPr>
        <p:grpSpPr>
          <a:xfrm>
            <a:off x="6505194" y="4030038"/>
            <a:ext cx="2953512" cy="2417417"/>
            <a:chOff x="6505194" y="4030038"/>
            <a:chExt cx="2953512" cy="2417417"/>
          </a:xfrm>
        </p:grpSpPr>
        <p:sp>
          <p:nvSpPr>
            <p:cNvPr id="13" name="Down Arrow 12"/>
            <p:cNvSpPr/>
            <p:nvPr/>
          </p:nvSpPr>
          <p:spPr>
            <a:xfrm flipV="1">
              <a:off x="6505194" y="4030038"/>
              <a:ext cx="2953512" cy="2417417"/>
            </a:xfrm>
            <a:prstGeom prst="downArrow">
              <a:avLst/>
            </a:prstGeom>
            <a:solidFill>
              <a:srgbClr val="F03F2B"/>
            </a:solidFill>
            <a:ln>
              <a:solidFill>
                <a:srgbClr val="2B39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2" name="TextBox 21"/>
            <p:cNvSpPr txBox="1"/>
            <p:nvPr/>
          </p:nvSpPr>
          <p:spPr>
            <a:xfrm>
              <a:off x="6991350" y="4638930"/>
              <a:ext cx="1981200" cy="1015663"/>
            </a:xfrm>
            <a:prstGeom prst="rect">
              <a:avLst/>
            </a:prstGeom>
            <a:noFill/>
          </p:spPr>
          <p:txBody>
            <a:bodyPr wrap="square" rtlCol="0">
              <a:spAutoFit/>
            </a:bodyPr>
            <a:lstStyle/>
            <a:p>
              <a:pPr algn="ctr"/>
              <a:r>
                <a:rPr lang="en-US" sz="1500">
                  <a:latin typeface="Cambria" panose="02040503050406030204" pitchFamily="18" charset="0"/>
                  <a:ea typeface="Cambria" panose="02040503050406030204" pitchFamily="18" charset="0"/>
                </a:rPr>
                <a:t>Information Technology Systems, Commodities, </a:t>
              </a:r>
            </a:p>
            <a:p>
              <a:pPr algn="ctr"/>
              <a:r>
                <a:rPr lang="en-US" sz="1500">
                  <a:latin typeface="Cambria" panose="02040503050406030204" pitchFamily="18" charset="0"/>
                  <a:ea typeface="Cambria" panose="02040503050406030204" pitchFamily="18" charset="0"/>
                </a:rPr>
                <a:t>and Services</a:t>
              </a:r>
            </a:p>
          </p:txBody>
        </p:sp>
      </p:grpSp>
    </p:spTree>
    <p:extLst>
      <p:ext uri="{BB962C8B-B14F-4D97-AF65-F5344CB8AC3E}">
        <p14:creationId xmlns:p14="http://schemas.microsoft.com/office/powerpoint/2010/main" val="317689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3B8F5-2292-4858-BE84-4DBE662197C5}"/>
              </a:ext>
            </a:extLst>
          </p:cNvPr>
          <p:cNvSpPr>
            <a:spLocks noGrp="1"/>
          </p:cNvSpPr>
          <p:nvPr>
            <p:ph type="title"/>
          </p:nvPr>
        </p:nvSpPr>
        <p:spPr/>
        <p:txBody>
          <a:bodyPr>
            <a:normAutofit fontScale="90000"/>
          </a:bodyPr>
          <a:lstStyle/>
          <a:p>
            <a:pPr algn="ctr"/>
            <a:r>
              <a:rPr lang="en-US" sz="7200" cap="small">
                <a:solidFill>
                  <a:srgbClr val="F03F2B"/>
                </a:solidFill>
                <a:latin typeface="Cambria" panose="02040503050406030204" pitchFamily="18" charset="0"/>
                <a:ea typeface="Cambria" panose="02040503050406030204" pitchFamily="18" charset="0"/>
              </a:rPr>
              <a:t>Assigning Evaluation Points</a:t>
            </a:r>
            <a:br>
              <a:rPr lang="en-US" sz="7200" cap="small">
                <a:solidFill>
                  <a:schemeClr val="accent3"/>
                </a:solidFill>
                <a:latin typeface="Cambria" panose="02040503050406030204" pitchFamily="18" charset="0"/>
                <a:ea typeface="Cambria" panose="02040503050406030204" pitchFamily="18" charset="0"/>
              </a:rPr>
            </a:br>
            <a:endParaRPr lang="en-US">
              <a:solidFill>
                <a:schemeClr val="accent3"/>
              </a:solidFill>
            </a:endParaRPr>
          </a:p>
        </p:txBody>
      </p:sp>
      <p:graphicFrame>
        <p:nvGraphicFramePr>
          <p:cNvPr id="4" name="Table 4">
            <a:extLst>
              <a:ext uri="{FF2B5EF4-FFF2-40B4-BE49-F238E27FC236}">
                <a16:creationId xmlns:a16="http://schemas.microsoft.com/office/drawing/2014/main" id="{C3F4FCA7-81F7-4A79-BE27-7A39B7C63A40}"/>
              </a:ext>
            </a:extLst>
          </p:cNvPr>
          <p:cNvGraphicFramePr>
            <a:graphicFrameLocks noGrp="1"/>
          </p:cNvGraphicFramePr>
          <p:nvPr>
            <p:extLst>
              <p:ext uri="{D42A27DB-BD31-4B8C-83A1-F6EECF244321}">
                <p14:modId xmlns:p14="http://schemas.microsoft.com/office/powerpoint/2010/main" val="1785056788"/>
              </p:ext>
            </p:extLst>
          </p:nvPr>
        </p:nvGraphicFramePr>
        <p:xfrm>
          <a:off x="8030303" y="1470309"/>
          <a:ext cx="3827584" cy="2682240"/>
        </p:xfrm>
        <a:graphic>
          <a:graphicData uri="http://schemas.openxmlformats.org/drawingml/2006/table">
            <a:tbl>
              <a:tblPr firstRow="1" bandRow="1">
                <a:tableStyleId>{5C22544A-7EE6-4342-B048-85BDC9FD1C3A}</a:tableStyleId>
              </a:tblPr>
              <a:tblGrid>
                <a:gridCol w="3827584">
                  <a:extLst>
                    <a:ext uri="{9D8B030D-6E8A-4147-A177-3AD203B41FA5}">
                      <a16:colId xmlns:a16="http://schemas.microsoft.com/office/drawing/2014/main" val="3983051516"/>
                    </a:ext>
                  </a:extLst>
                </a:gridCol>
              </a:tblGrid>
              <a:tr h="2585323">
                <a:tc>
                  <a:txBody>
                    <a:bodyPr/>
                    <a:lstStyle/>
                    <a:p>
                      <a:pPr algn="ctr"/>
                      <a:r>
                        <a:rPr lang="en-US" sz="4000" b="0" u="sng" cap="small">
                          <a:solidFill>
                            <a:schemeClr val="accent3"/>
                          </a:solidFill>
                          <a:latin typeface="Cambria" panose="02040503050406030204" pitchFamily="18" charset="0"/>
                          <a:ea typeface="Cambria" panose="02040503050406030204" pitchFamily="18" charset="0"/>
                        </a:rPr>
                        <a:t>Example 3</a:t>
                      </a:r>
                    </a:p>
                    <a:p>
                      <a:pPr algn="ctr"/>
                      <a:endParaRPr lang="en-US" sz="1000" b="0" cap="small">
                        <a:solidFill>
                          <a:schemeClr val="accent3"/>
                        </a:solidFill>
                        <a:latin typeface="Cambria" panose="02040503050406030204" pitchFamily="18" charset="0"/>
                        <a:ea typeface="Cambria" panose="02040503050406030204" pitchFamily="18" charset="0"/>
                      </a:endParaRPr>
                    </a:p>
                    <a:p>
                      <a:pPr algn="l"/>
                      <a:r>
                        <a:rPr lang="en-US" sz="3400" b="1" i="0" kern="1200" cap="none" spc="0" baseline="0">
                          <a:solidFill>
                            <a:schemeClr val="tx1"/>
                          </a:solidFill>
                          <a:effectLst/>
                          <a:latin typeface="Cambria" panose="02040503050406030204" pitchFamily="18" charset="0"/>
                          <a:ea typeface="Cambria" panose="02040503050406030204" pitchFamily="18" charset="0"/>
                          <a:cs typeface="+mn-cs"/>
                        </a:rPr>
                        <a:t>  35   Technical        </a:t>
                      </a:r>
                    </a:p>
                    <a:p>
                      <a:pPr algn="l"/>
                      <a:r>
                        <a:rPr lang="en-US" sz="3400" b="1" i="0" kern="1200" cap="none" spc="0" baseline="0">
                          <a:solidFill>
                            <a:schemeClr val="tx1"/>
                          </a:solidFill>
                          <a:effectLst/>
                          <a:latin typeface="Cambria" panose="02040503050406030204" pitchFamily="18" charset="0"/>
                          <a:ea typeface="Cambria" panose="02040503050406030204" pitchFamily="18" charset="0"/>
                          <a:cs typeface="+mn-cs"/>
                        </a:rPr>
                        <a:t>  35   Management </a:t>
                      </a:r>
                      <a:r>
                        <a:rPr lang="en-US" sz="3400" b="1" i="0" kern="1200" cap="none" spc="0" baseline="0">
                          <a:solidFill>
                            <a:srgbClr val="F03F2B"/>
                          </a:solidFill>
                          <a:effectLst/>
                          <a:latin typeface="Cambria" panose="02040503050406030204" pitchFamily="18" charset="0"/>
                          <a:ea typeface="Cambria" panose="02040503050406030204" pitchFamily="18" charset="0"/>
                          <a:cs typeface="+mn-cs"/>
                        </a:rPr>
                        <a:t>  </a:t>
                      </a:r>
                    </a:p>
                    <a:p>
                      <a:pPr algn="l"/>
                      <a:r>
                        <a:rPr lang="en-US" sz="3400" b="1" i="0" kern="1200" cap="none" spc="0" baseline="0">
                          <a:solidFill>
                            <a:srgbClr val="F03F2B"/>
                          </a:solidFill>
                          <a:effectLst/>
                          <a:latin typeface="Cambria" panose="02040503050406030204" pitchFamily="18" charset="0"/>
                          <a:ea typeface="Cambria" panose="02040503050406030204" pitchFamily="18" charset="0"/>
                          <a:cs typeface="+mn-cs"/>
                        </a:rPr>
                        <a:t>  30   Cost</a:t>
                      </a:r>
                    </a:p>
                    <a:p>
                      <a:pPr algn="l"/>
                      <a:endParaRPr lang="en-US" sz="1800" b="1" i="0" kern="1200" cap="none" spc="0" baseline="0">
                        <a:solidFill>
                          <a:srgbClr val="F03F2B"/>
                        </a:solidFill>
                        <a:effectLst/>
                        <a:latin typeface="Cambria" panose="02040503050406030204" pitchFamily="18" charset="0"/>
                        <a:ea typeface="Cambria" panose="02040503050406030204" pitchFamily="18" charset="0"/>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20305885"/>
                  </a:ext>
                </a:extLst>
              </a:tr>
            </a:tbl>
          </a:graphicData>
        </a:graphic>
      </p:graphicFrame>
      <p:cxnSp>
        <p:nvCxnSpPr>
          <p:cNvPr id="8" name="Straight Connector 7">
            <a:extLst>
              <a:ext uri="{FF2B5EF4-FFF2-40B4-BE49-F238E27FC236}">
                <a16:creationId xmlns:a16="http://schemas.microsoft.com/office/drawing/2014/main" id="{3C068912-49EA-4B68-989A-7B54B23128B3}"/>
              </a:ext>
            </a:extLst>
          </p:cNvPr>
          <p:cNvCxnSpPr/>
          <p:nvPr/>
        </p:nvCxnSpPr>
        <p:spPr>
          <a:xfrm>
            <a:off x="4185139" y="2162908"/>
            <a:ext cx="0" cy="365760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75C2C314-322F-457C-9F6E-B9377FDBAE0F}"/>
              </a:ext>
            </a:extLst>
          </p:cNvPr>
          <p:cNvCxnSpPr/>
          <p:nvPr/>
        </p:nvCxnSpPr>
        <p:spPr>
          <a:xfrm>
            <a:off x="7995139" y="2162908"/>
            <a:ext cx="0" cy="365760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CA5CB250-0866-43FC-A7DF-41806497B80D}"/>
              </a:ext>
            </a:extLst>
          </p:cNvPr>
          <p:cNvSpPr txBox="1"/>
          <p:nvPr/>
        </p:nvSpPr>
        <p:spPr>
          <a:xfrm>
            <a:off x="359024" y="1470309"/>
            <a:ext cx="3745524" cy="4016484"/>
          </a:xfrm>
          <a:prstGeom prst="rect">
            <a:avLst/>
          </a:prstGeom>
          <a:noFill/>
        </p:spPr>
        <p:txBody>
          <a:bodyPr wrap="square" rtlCol="0">
            <a:spAutoFit/>
          </a:bodyPr>
          <a:lstStyle/>
          <a:p>
            <a:pPr algn="ctr"/>
            <a:r>
              <a:rPr lang="en-US" sz="4000" b="0" u="sng" cap="small">
                <a:solidFill>
                  <a:schemeClr val="accent3"/>
                </a:solidFill>
                <a:latin typeface="Cambria" panose="02040503050406030204" pitchFamily="18" charset="0"/>
                <a:ea typeface="Cambria" panose="02040503050406030204" pitchFamily="18" charset="0"/>
              </a:rPr>
              <a:t>Example 1</a:t>
            </a:r>
          </a:p>
          <a:p>
            <a:pPr algn="ctr"/>
            <a:endParaRPr lang="en-US" sz="900" b="0" cap="small">
              <a:solidFill>
                <a:schemeClr val="accent3"/>
              </a:solidFill>
              <a:latin typeface="Cambria" panose="02040503050406030204" pitchFamily="18" charset="0"/>
              <a:ea typeface="Cambria" panose="02040503050406030204" pitchFamily="18" charset="0"/>
            </a:endParaRPr>
          </a:p>
          <a:p>
            <a:pPr marL="0" indent="0" algn="l">
              <a:buNone/>
            </a:pPr>
            <a:r>
              <a:rPr lang="en-US" sz="3400" b="1" i="0" kern="1200" cap="none" spc="0" baseline="0">
                <a:solidFill>
                  <a:schemeClr val="tx1"/>
                </a:solidFill>
                <a:effectLst/>
                <a:latin typeface="Cambria" panose="02040503050406030204" pitchFamily="18" charset="0"/>
                <a:ea typeface="Cambria" panose="02040503050406030204" pitchFamily="18" charset="0"/>
                <a:cs typeface="+mn-cs"/>
              </a:rPr>
              <a:t>  25   Technical       </a:t>
            </a:r>
          </a:p>
          <a:p>
            <a:pPr marL="0" indent="0" algn="l">
              <a:buNone/>
            </a:pPr>
            <a:r>
              <a:rPr lang="en-US" sz="3400" b="1" i="0" kern="1200" cap="none" spc="0" baseline="0">
                <a:solidFill>
                  <a:schemeClr val="tx1"/>
                </a:solidFill>
                <a:effectLst/>
                <a:latin typeface="Cambria" panose="02040503050406030204" pitchFamily="18" charset="0"/>
                <a:ea typeface="Cambria" panose="02040503050406030204" pitchFamily="18" charset="0"/>
                <a:cs typeface="+mn-cs"/>
              </a:rPr>
              <a:t>  30   Management   </a:t>
            </a:r>
          </a:p>
          <a:p>
            <a:pPr marL="0" indent="0" algn="l">
              <a:buNone/>
            </a:pPr>
            <a:r>
              <a:rPr lang="en-US" sz="3400" b="1" i="0" kern="1200" cap="none" spc="0" baseline="0">
                <a:solidFill>
                  <a:schemeClr val="tx1"/>
                </a:solidFill>
                <a:effectLst/>
                <a:latin typeface="Cambria" panose="02040503050406030204" pitchFamily="18" charset="0"/>
                <a:ea typeface="Cambria" panose="02040503050406030204" pitchFamily="18" charset="0"/>
                <a:cs typeface="+mn-cs"/>
              </a:rPr>
              <a:t>  45   Cost </a:t>
            </a:r>
          </a:p>
          <a:p>
            <a:pPr marL="0" indent="0" algn="ctr">
              <a:buNone/>
            </a:pPr>
            <a:endParaRPr lang="en-US" sz="1400" b="1" i="0" kern="1200" cap="none" spc="0" baseline="0">
              <a:solidFill>
                <a:schemeClr val="tx1"/>
              </a:solidFill>
              <a:effectLst/>
              <a:latin typeface="Cambria" panose="02040503050406030204" pitchFamily="18" charset="0"/>
              <a:ea typeface="Cambria" panose="02040503050406030204" pitchFamily="18" charset="0"/>
              <a:cs typeface="+mn-cs"/>
            </a:endParaRPr>
          </a:p>
          <a:p>
            <a:pPr algn="ctr"/>
            <a:r>
              <a:rPr lang="en-US" sz="2200" b="1" i="0" u="sng" kern="1200" cap="none" spc="0" baseline="0">
                <a:solidFill>
                  <a:schemeClr val="tx1"/>
                </a:solidFill>
                <a:effectLst/>
                <a:latin typeface="Cambria" panose="02040503050406030204" pitchFamily="18" charset="0"/>
                <a:ea typeface="Cambria" panose="02040503050406030204" pitchFamily="18" charset="0"/>
                <a:cs typeface="+mn-cs"/>
              </a:rPr>
              <a:t>Individual Cost Factors</a:t>
            </a:r>
            <a:r>
              <a:rPr lang="en-US" sz="2200" b="0" i="0" u="sng" kern="1200" cap="none" spc="0" baseline="0">
                <a:solidFill>
                  <a:schemeClr val="tx1"/>
                </a:solidFill>
                <a:effectLst/>
                <a:latin typeface="Cambria" panose="02040503050406030204" pitchFamily="18" charset="0"/>
                <a:ea typeface="Cambria" panose="02040503050406030204" pitchFamily="18" charset="0"/>
                <a:cs typeface="+mn-cs"/>
              </a:rPr>
              <a:t>:</a:t>
            </a:r>
          </a:p>
          <a:p>
            <a:pPr algn="l"/>
            <a:r>
              <a:rPr lang="en-US" sz="2200" b="0" i="0" u="none" kern="1200" cap="none" spc="0" baseline="0">
                <a:solidFill>
                  <a:schemeClr val="tx1"/>
                </a:solidFill>
                <a:effectLst/>
                <a:latin typeface="Cambria" panose="02040503050406030204" pitchFamily="18" charset="0"/>
                <a:ea typeface="Cambria" panose="02040503050406030204" pitchFamily="18" charset="0"/>
                <a:cs typeface="+mn-cs"/>
              </a:rPr>
              <a:t>      35   Price</a:t>
            </a:r>
          </a:p>
          <a:p>
            <a:pPr algn="l"/>
            <a:r>
              <a:rPr lang="en-US" sz="2200" b="0" i="0" u="none" kern="1200" cap="none" spc="0" baseline="0">
                <a:solidFill>
                  <a:schemeClr val="tx1"/>
                </a:solidFill>
                <a:effectLst/>
                <a:latin typeface="Cambria" panose="02040503050406030204" pitchFamily="18" charset="0"/>
                <a:ea typeface="Cambria" panose="02040503050406030204" pitchFamily="18" charset="0"/>
                <a:cs typeface="+mn-cs"/>
              </a:rPr>
              <a:t>      10   Financial Stability</a:t>
            </a:r>
          </a:p>
          <a:p>
            <a:endParaRPr lang="en-US"/>
          </a:p>
        </p:txBody>
      </p:sp>
      <p:sp>
        <p:nvSpPr>
          <p:cNvPr id="11" name="TextBox 10">
            <a:extLst>
              <a:ext uri="{FF2B5EF4-FFF2-40B4-BE49-F238E27FC236}">
                <a16:creationId xmlns:a16="http://schemas.microsoft.com/office/drawing/2014/main" id="{3C96E745-6D28-48A4-9075-4BE006717F0D}"/>
              </a:ext>
            </a:extLst>
          </p:cNvPr>
          <p:cNvSpPr txBox="1"/>
          <p:nvPr/>
        </p:nvSpPr>
        <p:spPr>
          <a:xfrm>
            <a:off x="4191006" y="1470309"/>
            <a:ext cx="3751382" cy="2677656"/>
          </a:xfrm>
          <a:prstGeom prst="rect">
            <a:avLst/>
          </a:prstGeom>
          <a:noFill/>
        </p:spPr>
        <p:txBody>
          <a:bodyPr wrap="square" rtlCol="0">
            <a:spAutoFit/>
          </a:bodyPr>
          <a:lstStyle/>
          <a:p>
            <a:pPr algn="ctr"/>
            <a:r>
              <a:rPr lang="en-US" sz="4000" u="sng" cap="small">
                <a:solidFill>
                  <a:schemeClr val="accent3"/>
                </a:solidFill>
                <a:latin typeface="Cambria" panose="02040503050406030204" pitchFamily="18" charset="0"/>
                <a:ea typeface="Cambria" panose="02040503050406030204" pitchFamily="18" charset="0"/>
              </a:rPr>
              <a:t>Example 2</a:t>
            </a:r>
          </a:p>
          <a:p>
            <a:pPr algn="ctr"/>
            <a:endParaRPr lang="en-US" sz="800" b="0" cap="small">
              <a:solidFill>
                <a:schemeClr val="accent3"/>
              </a:solidFill>
              <a:latin typeface="Cambria" panose="02040503050406030204" pitchFamily="18" charset="0"/>
              <a:ea typeface="Cambria" panose="02040503050406030204" pitchFamily="18" charset="0"/>
            </a:endParaRPr>
          </a:p>
          <a:p>
            <a:pPr algn="l"/>
            <a:r>
              <a:rPr lang="en-US" sz="3200" b="1" i="0" kern="1200" cap="none" spc="0" baseline="0">
                <a:solidFill>
                  <a:srgbClr val="F03F2B"/>
                </a:solidFill>
                <a:effectLst/>
                <a:latin typeface="Cambria" panose="02040503050406030204" pitchFamily="18" charset="0"/>
                <a:ea typeface="Cambria" panose="02040503050406030204" pitchFamily="18" charset="0"/>
                <a:cs typeface="+mn-cs"/>
              </a:rPr>
              <a:t>  </a:t>
            </a:r>
            <a:r>
              <a:rPr lang="en-US" sz="3400" b="1" i="0" kern="1200" cap="none" spc="0" baseline="0">
                <a:solidFill>
                  <a:srgbClr val="F03F2B"/>
                </a:solidFill>
                <a:effectLst/>
                <a:latin typeface="Cambria" panose="02040503050406030204" pitchFamily="18" charset="0"/>
                <a:ea typeface="Cambria" panose="02040503050406030204" pitchFamily="18" charset="0"/>
                <a:cs typeface="+mn-cs"/>
              </a:rPr>
              <a:t>40  Technical               </a:t>
            </a:r>
          </a:p>
          <a:p>
            <a:pPr algn="l"/>
            <a:r>
              <a:rPr lang="en-US" sz="3400" b="1" i="0" kern="1200" cap="none" spc="0" baseline="0">
                <a:solidFill>
                  <a:srgbClr val="F03F2B"/>
                </a:solidFill>
                <a:effectLst/>
                <a:latin typeface="Cambria" panose="02040503050406030204" pitchFamily="18" charset="0"/>
                <a:ea typeface="Cambria" panose="02040503050406030204" pitchFamily="18" charset="0"/>
                <a:cs typeface="+mn-cs"/>
              </a:rPr>
              <a:t>  </a:t>
            </a:r>
            <a:r>
              <a:rPr lang="en-US" sz="3400" b="1" i="0" kern="1200" cap="none" spc="0" baseline="0">
                <a:solidFill>
                  <a:schemeClr val="tx1"/>
                </a:solidFill>
                <a:effectLst/>
                <a:latin typeface="Cambria" panose="02040503050406030204" pitchFamily="18" charset="0"/>
                <a:ea typeface="Cambria" panose="02040503050406030204" pitchFamily="18" charset="0"/>
                <a:cs typeface="+mn-cs"/>
              </a:rPr>
              <a:t>25</a:t>
            </a:r>
            <a:r>
              <a:rPr lang="en-US" sz="3400" b="1" i="0" kern="1200" cap="none" spc="0" baseline="0">
                <a:solidFill>
                  <a:srgbClr val="F03F2B"/>
                </a:solidFill>
                <a:effectLst/>
                <a:latin typeface="Cambria" panose="02040503050406030204" pitchFamily="18" charset="0"/>
                <a:ea typeface="Cambria" panose="02040503050406030204" pitchFamily="18" charset="0"/>
                <a:cs typeface="+mn-cs"/>
              </a:rPr>
              <a:t>  </a:t>
            </a:r>
            <a:r>
              <a:rPr lang="en-US" sz="3400" b="1" i="0" kern="1200" cap="none" spc="0" baseline="0">
                <a:solidFill>
                  <a:schemeClr val="tx1"/>
                </a:solidFill>
                <a:effectLst/>
                <a:latin typeface="Cambria" panose="02040503050406030204" pitchFamily="18" charset="0"/>
                <a:ea typeface="Cambria" panose="02040503050406030204" pitchFamily="18" charset="0"/>
                <a:cs typeface="+mn-cs"/>
              </a:rPr>
              <a:t>Management </a:t>
            </a:r>
          </a:p>
          <a:p>
            <a:pPr marL="0" indent="0" algn="l">
              <a:buNone/>
            </a:pPr>
            <a:r>
              <a:rPr lang="en-US" sz="3400" b="1" i="0" kern="1200" cap="none" spc="0" baseline="0">
                <a:solidFill>
                  <a:schemeClr val="tx1"/>
                </a:solidFill>
                <a:effectLst/>
                <a:latin typeface="Cambria" panose="02040503050406030204" pitchFamily="18" charset="0"/>
                <a:ea typeface="Cambria" panose="02040503050406030204" pitchFamily="18" charset="0"/>
                <a:cs typeface="+mn-cs"/>
              </a:rPr>
              <a:t>  35  Cost </a:t>
            </a:r>
            <a:r>
              <a:rPr lang="en-US" sz="2500" b="0" i="0" kern="1200" cap="none" spc="0" baseline="0">
                <a:solidFill>
                  <a:schemeClr val="tx1"/>
                </a:solidFill>
                <a:effectLst/>
                <a:latin typeface="Cambria" panose="02040503050406030204" pitchFamily="18" charset="0"/>
                <a:ea typeface="Cambria" panose="02040503050406030204" pitchFamily="18" charset="0"/>
                <a:cs typeface="+mn-cs"/>
              </a:rPr>
              <a:t>(Price Only)</a:t>
            </a:r>
          </a:p>
          <a:p>
            <a:endParaRPr lang="en-US"/>
          </a:p>
        </p:txBody>
      </p:sp>
      <p:sp>
        <p:nvSpPr>
          <p:cNvPr id="12" name="TextBox 11">
            <a:extLst>
              <a:ext uri="{FF2B5EF4-FFF2-40B4-BE49-F238E27FC236}">
                <a16:creationId xmlns:a16="http://schemas.microsoft.com/office/drawing/2014/main" id="{7025CEB6-2347-4AA5-9BB7-2909C27618D1}"/>
              </a:ext>
            </a:extLst>
          </p:cNvPr>
          <p:cNvSpPr txBox="1"/>
          <p:nvPr/>
        </p:nvSpPr>
        <p:spPr>
          <a:xfrm>
            <a:off x="4234964" y="3891130"/>
            <a:ext cx="3716217" cy="2585323"/>
          </a:xfrm>
          <a:prstGeom prst="rect">
            <a:avLst/>
          </a:prstGeom>
          <a:noFill/>
        </p:spPr>
        <p:txBody>
          <a:bodyPr wrap="square" rtlCol="0">
            <a:spAutoFit/>
          </a:bodyPr>
          <a:lstStyle/>
          <a:p>
            <a:pPr marL="0" indent="0" algn="ctr">
              <a:buNone/>
            </a:pPr>
            <a:r>
              <a:rPr lang="en-US" sz="1800" b="1" i="0" u="sng" kern="1200" cap="none" spc="0" baseline="0">
                <a:solidFill>
                  <a:schemeClr val="tx1"/>
                </a:solidFill>
                <a:effectLst/>
                <a:latin typeface="Cambria" panose="02040503050406030204" pitchFamily="18" charset="0"/>
                <a:ea typeface="Cambria" panose="02040503050406030204" pitchFamily="18" charset="0"/>
                <a:cs typeface="+mn-cs"/>
              </a:rPr>
              <a:t>Individual Technical Factors</a:t>
            </a:r>
            <a:r>
              <a:rPr lang="en-US" sz="1800" b="0" i="0" u="sng" kern="1200" cap="none" spc="0" baseline="0">
                <a:solidFill>
                  <a:schemeClr val="tx1"/>
                </a:solidFill>
                <a:effectLst/>
                <a:latin typeface="Cambria" panose="02040503050406030204" pitchFamily="18" charset="0"/>
                <a:ea typeface="Cambria" panose="02040503050406030204" pitchFamily="18" charset="0"/>
                <a:cs typeface="+mn-cs"/>
              </a:rPr>
              <a:t>:</a:t>
            </a:r>
          </a:p>
          <a:p>
            <a:pPr marL="0" indent="0" algn="l">
              <a:buNone/>
            </a:pPr>
            <a:r>
              <a:rPr lang="en-US" sz="1800" b="0" i="0" kern="1200" cap="none" spc="0" baseline="0">
                <a:solidFill>
                  <a:schemeClr val="tx1"/>
                </a:solidFill>
                <a:effectLst/>
                <a:latin typeface="Cambria" panose="02040503050406030204" pitchFamily="18" charset="0"/>
                <a:ea typeface="Cambria" panose="02040503050406030204" pitchFamily="18" charset="0"/>
                <a:cs typeface="+mn-cs"/>
              </a:rPr>
              <a:t>      10    Understanding of SOW</a:t>
            </a:r>
          </a:p>
          <a:p>
            <a:pPr marL="0" indent="0" algn="l">
              <a:buNone/>
            </a:pPr>
            <a:r>
              <a:rPr lang="en-US" sz="1800" b="0" i="0" kern="1200" cap="none" spc="0" baseline="0">
                <a:solidFill>
                  <a:schemeClr val="tx1"/>
                </a:solidFill>
                <a:effectLst/>
                <a:latin typeface="Cambria" panose="02040503050406030204" pitchFamily="18" charset="0"/>
                <a:ea typeface="Cambria" panose="02040503050406030204" pitchFamily="18" charset="0"/>
                <a:cs typeface="+mn-cs"/>
              </a:rPr>
              <a:t>      10    Innovative Technology </a:t>
            </a:r>
          </a:p>
          <a:p>
            <a:pPr marL="0" indent="0" algn="l">
              <a:buNone/>
            </a:pPr>
            <a:r>
              <a:rPr lang="en-US" sz="1800" b="0" i="0" kern="1200" cap="none" spc="0" baseline="0">
                <a:solidFill>
                  <a:schemeClr val="tx1"/>
                </a:solidFill>
                <a:effectLst/>
                <a:latin typeface="Cambria" panose="02040503050406030204" pitchFamily="18" charset="0"/>
                <a:ea typeface="Cambria" panose="02040503050406030204" pitchFamily="18" charset="0"/>
                <a:cs typeface="+mn-cs"/>
              </a:rPr>
              <a:t>                            and Techniques</a:t>
            </a:r>
          </a:p>
          <a:p>
            <a:pPr marL="0" indent="0" algn="l">
              <a:buNone/>
            </a:pPr>
            <a:r>
              <a:rPr lang="en-US" sz="1800" b="0" i="0" kern="1200" cap="none" spc="0" baseline="0">
                <a:solidFill>
                  <a:schemeClr val="tx1"/>
                </a:solidFill>
                <a:effectLst/>
                <a:latin typeface="Cambria" panose="02040503050406030204" pitchFamily="18" charset="0"/>
                <a:ea typeface="Cambria" panose="02040503050406030204" pitchFamily="18" charset="0"/>
                <a:cs typeface="+mn-cs"/>
              </a:rPr>
              <a:t>      10    Plan to Deliver Contract </a:t>
            </a:r>
          </a:p>
          <a:p>
            <a:pPr marL="0" indent="0" algn="l">
              <a:buNone/>
            </a:pPr>
            <a:r>
              <a:rPr lang="en-US" sz="1800" b="0" i="0" kern="1200" cap="none" spc="0" baseline="0">
                <a:solidFill>
                  <a:schemeClr val="tx1"/>
                </a:solidFill>
                <a:effectLst/>
                <a:latin typeface="Cambria" panose="02040503050406030204" pitchFamily="18" charset="0"/>
                <a:ea typeface="Cambria" panose="02040503050406030204" pitchFamily="18" charset="0"/>
                <a:cs typeface="+mn-cs"/>
              </a:rPr>
              <a:t>                             Requirement A</a:t>
            </a:r>
          </a:p>
          <a:p>
            <a:pPr marL="0" indent="0" algn="l">
              <a:buNone/>
            </a:pPr>
            <a:r>
              <a:rPr lang="en-US" sz="1800" b="0" i="0" kern="1200" cap="none" spc="0" baseline="0">
                <a:solidFill>
                  <a:schemeClr val="tx1"/>
                </a:solidFill>
                <a:effectLst/>
                <a:latin typeface="Cambria" panose="02040503050406030204" pitchFamily="18" charset="0"/>
                <a:ea typeface="Cambria" panose="02040503050406030204" pitchFamily="18" charset="0"/>
                <a:cs typeface="+mn-cs"/>
              </a:rPr>
              <a:t>      10    Plan to Deliver Contract   </a:t>
            </a:r>
          </a:p>
          <a:p>
            <a:pPr marL="0" indent="0" algn="l">
              <a:buNone/>
            </a:pPr>
            <a:r>
              <a:rPr lang="en-US" sz="1800" b="0" i="0" kern="1200" cap="none" spc="0" baseline="0">
                <a:solidFill>
                  <a:schemeClr val="tx1"/>
                </a:solidFill>
                <a:effectLst/>
                <a:latin typeface="Cambria" panose="02040503050406030204" pitchFamily="18" charset="0"/>
                <a:ea typeface="Cambria" panose="02040503050406030204" pitchFamily="18" charset="0"/>
                <a:cs typeface="+mn-cs"/>
              </a:rPr>
              <a:t>                             Requirement B</a:t>
            </a:r>
            <a:endParaRPr lang="en-US" sz="1800" b="1" i="0" kern="1200" cap="none" spc="0" baseline="0">
              <a:solidFill>
                <a:schemeClr val="tx1"/>
              </a:solidFill>
              <a:effectLst/>
              <a:latin typeface="Cambria" panose="02040503050406030204" pitchFamily="18" charset="0"/>
              <a:ea typeface="Cambria" panose="02040503050406030204" pitchFamily="18" charset="0"/>
              <a:cs typeface="+mn-cs"/>
            </a:endParaRPr>
          </a:p>
          <a:p>
            <a:endParaRPr lang="en-US"/>
          </a:p>
        </p:txBody>
      </p:sp>
      <p:sp>
        <p:nvSpPr>
          <p:cNvPr id="13" name="TextBox 12">
            <a:extLst>
              <a:ext uri="{FF2B5EF4-FFF2-40B4-BE49-F238E27FC236}">
                <a16:creationId xmlns:a16="http://schemas.microsoft.com/office/drawing/2014/main" id="{A7F12443-E744-4E23-9C3E-623D8C511EB6}"/>
              </a:ext>
            </a:extLst>
          </p:cNvPr>
          <p:cNvSpPr txBox="1"/>
          <p:nvPr/>
        </p:nvSpPr>
        <p:spPr>
          <a:xfrm>
            <a:off x="8112363" y="3875550"/>
            <a:ext cx="3516933" cy="2862322"/>
          </a:xfrm>
          <a:prstGeom prst="rect">
            <a:avLst/>
          </a:prstGeom>
          <a:noFill/>
        </p:spPr>
        <p:txBody>
          <a:bodyPr wrap="square" rtlCol="0">
            <a:spAutoFit/>
          </a:bodyPr>
          <a:lstStyle/>
          <a:p>
            <a:pPr algn="just"/>
            <a:r>
              <a:rPr lang="en-US">
                <a:latin typeface="Cambria" panose="02040503050406030204" pitchFamily="18" charset="0"/>
                <a:ea typeface="Cambria" panose="02040503050406030204" pitchFamily="18" charset="0"/>
              </a:rPr>
              <a:t>On its face, t</a:t>
            </a:r>
            <a:r>
              <a:rPr lang="en-US" b="0" i="0" u="none" kern="1200" cap="none" spc="0" baseline="0">
                <a:solidFill>
                  <a:schemeClr val="tx1"/>
                </a:solidFill>
                <a:effectLst/>
                <a:latin typeface="Cambria" panose="02040503050406030204" pitchFamily="18" charset="0"/>
                <a:ea typeface="Cambria" panose="02040503050406030204" pitchFamily="18" charset="0"/>
                <a:cs typeface="+mn-cs"/>
              </a:rPr>
              <a:t>his point allocation is not compliant with the statutory requirements. The number of points allocated to Cost does not meet the 35%</a:t>
            </a:r>
            <a:r>
              <a:rPr lang="en-US" b="0" i="0" u="none" kern="1200" cap="none" spc="0">
                <a:solidFill>
                  <a:schemeClr val="tx1"/>
                </a:solidFill>
                <a:effectLst/>
                <a:latin typeface="Cambria" panose="02040503050406030204" pitchFamily="18" charset="0"/>
                <a:ea typeface="Cambria" panose="02040503050406030204" pitchFamily="18" charset="0"/>
                <a:cs typeface="+mn-cs"/>
              </a:rPr>
              <a:t> requirement for Price, </a:t>
            </a:r>
            <a:r>
              <a:rPr lang="en-US">
                <a:latin typeface="Cambria" panose="02040503050406030204" pitchFamily="18" charset="0"/>
                <a:ea typeface="Cambria" panose="02040503050406030204" pitchFamily="18" charset="0"/>
              </a:rPr>
              <a:t>an </a:t>
            </a:r>
            <a:r>
              <a:rPr lang="en-US" b="1" i="1">
                <a:latin typeface="Cambria" panose="02040503050406030204" pitchFamily="18" charset="0"/>
                <a:ea typeface="Cambria" panose="02040503050406030204" pitchFamily="18" charset="0"/>
              </a:rPr>
              <a:t>individual factor </a:t>
            </a:r>
            <a:r>
              <a:rPr lang="en-US">
                <a:latin typeface="Cambria" panose="02040503050406030204" pitchFamily="18" charset="0"/>
                <a:ea typeface="Cambria" panose="02040503050406030204" pitchFamily="18" charset="0"/>
              </a:rPr>
              <a:t>under Cost.  Price must be at least 35% and the highest weighted individual factor. </a:t>
            </a:r>
            <a:endParaRPr lang="en-US" b="0" i="0" kern="1200" cap="none" spc="0" baseline="0">
              <a:solidFill>
                <a:schemeClr val="tx1"/>
              </a:solidFill>
              <a:effectLst/>
              <a:latin typeface="Cambria" panose="02040503050406030204" pitchFamily="18" charset="0"/>
              <a:ea typeface="Cambria" panose="02040503050406030204" pitchFamily="18" charset="0"/>
              <a:cs typeface="+mn-cs"/>
            </a:endParaRPr>
          </a:p>
          <a:p>
            <a:endParaRPr lang="en-US"/>
          </a:p>
        </p:txBody>
      </p:sp>
    </p:spTree>
    <p:extLst>
      <p:ext uri="{BB962C8B-B14F-4D97-AF65-F5344CB8AC3E}">
        <p14:creationId xmlns:p14="http://schemas.microsoft.com/office/powerpoint/2010/main" val="1558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7335807" y="1579463"/>
            <a:ext cx="3900330" cy="4114800"/>
          </a:xfrm>
        </p:spPr>
        <p:txBody>
          <a:bodyPr anchor="t">
            <a:normAutofit/>
          </a:bodyPr>
          <a:lstStyle/>
          <a:p>
            <a:pPr algn="ctr"/>
            <a:r>
              <a:rPr lang="en-US" sz="5000" cap="small">
                <a:solidFill>
                  <a:schemeClr val="accent3"/>
                </a:solidFill>
                <a:latin typeface="Cambria" panose="02040503050406030204" pitchFamily="18" charset="0"/>
                <a:ea typeface="Cambria" panose="02040503050406030204" pitchFamily="18" charset="0"/>
              </a:rPr>
              <a:t>Double Check</a:t>
            </a:r>
            <a:br>
              <a:rPr lang="en-US" sz="4500" cap="small">
                <a:solidFill>
                  <a:schemeClr val="accent3"/>
                </a:solidFill>
                <a:latin typeface="Cambria" panose="02040503050406030204" pitchFamily="18" charset="0"/>
                <a:ea typeface="Cambria" panose="02040503050406030204" pitchFamily="18" charset="0"/>
              </a:rPr>
            </a:br>
            <a:r>
              <a:rPr lang="en-US" sz="3500" cap="small">
                <a:solidFill>
                  <a:schemeClr val="accent3"/>
                </a:solidFill>
                <a:latin typeface="Cambria" panose="02040503050406030204" pitchFamily="18" charset="0"/>
                <a:ea typeface="Cambria" panose="02040503050406030204" pitchFamily="18" charset="0"/>
              </a:rPr>
              <a:t>Publication</a:t>
            </a:r>
            <a:br>
              <a:rPr lang="en-US" sz="4500" cap="small">
                <a:solidFill>
                  <a:schemeClr val="accent2"/>
                </a:solidFill>
                <a:latin typeface="Cambria" panose="02040503050406030204" pitchFamily="18" charset="0"/>
                <a:ea typeface="Cambria" panose="02040503050406030204" pitchFamily="18" charset="0"/>
              </a:rPr>
            </a:br>
            <a:br>
              <a:rPr lang="en-US" sz="4500" cap="small">
                <a:solidFill>
                  <a:schemeClr val="accent2"/>
                </a:solidFill>
                <a:latin typeface="Cambria" panose="02040503050406030204" pitchFamily="18" charset="0"/>
                <a:ea typeface="Cambria" panose="02040503050406030204" pitchFamily="18" charset="0"/>
              </a:rPr>
            </a:br>
            <a:endParaRPr lang="en-US" sz="2800" b="1">
              <a:solidFill>
                <a:schemeClr val="accent3"/>
              </a:solidFill>
            </a:endParaRPr>
          </a:p>
        </p:txBody>
      </p:sp>
      <p:sp>
        <p:nvSpPr>
          <p:cNvPr id="5" name="Freeform: Shape 4">
            <a:extLst>
              <a:ext uri="{FF2B5EF4-FFF2-40B4-BE49-F238E27FC236}">
                <a16:creationId xmlns:a16="http://schemas.microsoft.com/office/drawing/2014/main" id="{1F64CAA4-A0F7-4739-80A6-64AF5585BC85}"/>
              </a:ext>
            </a:extLst>
          </p:cNvPr>
          <p:cNvSpPr/>
          <p:nvPr/>
        </p:nvSpPr>
        <p:spPr>
          <a:xfrm>
            <a:off x="667107" y="2951063"/>
            <a:ext cx="2743200" cy="2743200"/>
          </a:xfrm>
          <a:custGeom>
            <a:avLst/>
            <a:gdLst>
              <a:gd name="connsiteX0" fmla="*/ 0 w 2275898"/>
              <a:gd name="connsiteY0" fmla="*/ 993683 h 1987365"/>
              <a:gd name="connsiteX1" fmla="*/ 1137949 w 2275898"/>
              <a:gd name="connsiteY1" fmla="*/ 0 h 1987365"/>
              <a:gd name="connsiteX2" fmla="*/ 2275898 w 2275898"/>
              <a:gd name="connsiteY2" fmla="*/ 993683 h 1987365"/>
              <a:gd name="connsiteX3" fmla="*/ 1137949 w 2275898"/>
              <a:gd name="connsiteY3" fmla="*/ 1987366 h 1987365"/>
              <a:gd name="connsiteX4" fmla="*/ 0 w 2275898"/>
              <a:gd name="connsiteY4" fmla="*/ 993683 h 1987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5898" h="1987365">
                <a:moveTo>
                  <a:pt x="0" y="993683"/>
                </a:moveTo>
                <a:cubicBezTo>
                  <a:pt x="0" y="444887"/>
                  <a:pt x="509477" y="0"/>
                  <a:pt x="1137949" y="0"/>
                </a:cubicBezTo>
                <a:cubicBezTo>
                  <a:pt x="1766421" y="0"/>
                  <a:pt x="2275898" y="444887"/>
                  <a:pt x="2275898" y="993683"/>
                </a:cubicBezTo>
                <a:cubicBezTo>
                  <a:pt x="2275898" y="1542479"/>
                  <a:pt x="1766421" y="1987366"/>
                  <a:pt x="1137949" y="1987366"/>
                </a:cubicBezTo>
                <a:cubicBezTo>
                  <a:pt x="509477" y="1987366"/>
                  <a:pt x="0" y="1542479"/>
                  <a:pt x="0" y="993683"/>
                </a:cubicBez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71398" tIns="329143" rIns="371398" bIns="329143" numCol="1" spcCol="1270" anchor="ctr" anchorCtr="0">
            <a:noAutofit/>
          </a:bodyPr>
          <a:lstStyle/>
          <a:p>
            <a:pPr marL="0" lvl="0" indent="0" algn="ctr" defTabSz="1333500">
              <a:lnSpc>
                <a:spcPct val="90000"/>
              </a:lnSpc>
              <a:spcBef>
                <a:spcPct val="0"/>
              </a:spcBef>
              <a:spcAft>
                <a:spcPct val="35000"/>
              </a:spcAft>
              <a:buNone/>
            </a:pPr>
            <a:r>
              <a:rPr lang="en-US" sz="2400" kern="1200">
                <a:solidFill>
                  <a:schemeClr val="tx1"/>
                </a:solidFill>
                <a:latin typeface="Cambria" panose="02040503050406030204" pitchFamily="18" charset="0"/>
                <a:ea typeface="Cambria" panose="02040503050406030204" pitchFamily="18" charset="0"/>
              </a:rPr>
              <a:t>Publication</a:t>
            </a:r>
          </a:p>
        </p:txBody>
      </p:sp>
      <p:sp>
        <p:nvSpPr>
          <p:cNvPr id="7" name="Freeform: Shape 6">
            <a:extLst>
              <a:ext uri="{FF2B5EF4-FFF2-40B4-BE49-F238E27FC236}">
                <a16:creationId xmlns:a16="http://schemas.microsoft.com/office/drawing/2014/main" id="{56DA763B-1258-4808-82D8-131344C8782D}"/>
              </a:ext>
            </a:extLst>
          </p:cNvPr>
          <p:cNvSpPr/>
          <p:nvPr/>
        </p:nvSpPr>
        <p:spPr>
          <a:xfrm>
            <a:off x="667107" y="1133179"/>
            <a:ext cx="2743200" cy="2743200"/>
          </a:xfrm>
          <a:custGeom>
            <a:avLst/>
            <a:gdLst>
              <a:gd name="connsiteX0" fmla="*/ 0 w 2424103"/>
              <a:gd name="connsiteY0" fmla="*/ 1181162 h 2362324"/>
              <a:gd name="connsiteX1" fmla="*/ 1212052 w 2424103"/>
              <a:gd name="connsiteY1" fmla="*/ 0 h 2362324"/>
              <a:gd name="connsiteX2" fmla="*/ 2424104 w 2424103"/>
              <a:gd name="connsiteY2" fmla="*/ 1181162 h 2362324"/>
              <a:gd name="connsiteX3" fmla="*/ 1212052 w 2424103"/>
              <a:gd name="connsiteY3" fmla="*/ 2362324 h 2362324"/>
              <a:gd name="connsiteX4" fmla="*/ 0 w 2424103"/>
              <a:gd name="connsiteY4" fmla="*/ 1181162 h 2362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4103" h="2362324">
                <a:moveTo>
                  <a:pt x="0" y="1181162"/>
                </a:moveTo>
                <a:cubicBezTo>
                  <a:pt x="0" y="528824"/>
                  <a:pt x="542654" y="0"/>
                  <a:pt x="1212052" y="0"/>
                </a:cubicBezTo>
                <a:cubicBezTo>
                  <a:pt x="1881450" y="0"/>
                  <a:pt x="2424104" y="528824"/>
                  <a:pt x="2424104" y="1181162"/>
                </a:cubicBezTo>
                <a:cubicBezTo>
                  <a:pt x="2424104" y="1833500"/>
                  <a:pt x="1881450" y="2362324"/>
                  <a:pt x="1212052" y="2362324"/>
                </a:cubicBezTo>
                <a:cubicBezTo>
                  <a:pt x="542654" y="2362324"/>
                  <a:pt x="0" y="1833500"/>
                  <a:pt x="0" y="1181162"/>
                </a:cubicBez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377862" tIns="368814" rIns="377862" bIns="368814" numCol="1" spcCol="1270" anchor="ctr" anchorCtr="0">
            <a:noAutofit/>
          </a:bodyPr>
          <a:lstStyle/>
          <a:p>
            <a:pPr marL="0" lvl="0" indent="0" algn="ctr" defTabSz="800100">
              <a:lnSpc>
                <a:spcPct val="90000"/>
              </a:lnSpc>
              <a:spcBef>
                <a:spcPct val="0"/>
              </a:spcBef>
              <a:spcAft>
                <a:spcPct val="35000"/>
              </a:spcAft>
              <a:buNone/>
            </a:pPr>
            <a:r>
              <a:rPr lang="en-US" sz="2400" kern="1200">
                <a:solidFill>
                  <a:schemeClr val="tx1"/>
                </a:solidFill>
                <a:latin typeface="Cambria" panose="02040503050406030204" pitchFamily="18" charset="0"/>
                <a:ea typeface="Cambria" panose="02040503050406030204" pitchFamily="18" charset="0"/>
              </a:rPr>
              <a:t>Advertisement</a:t>
            </a:r>
          </a:p>
        </p:txBody>
      </p:sp>
      <p:sp>
        <p:nvSpPr>
          <p:cNvPr id="9" name="Freeform: Shape 8">
            <a:extLst>
              <a:ext uri="{FF2B5EF4-FFF2-40B4-BE49-F238E27FC236}">
                <a16:creationId xmlns:a16="http://schemas.microsoft.com/office/drawing/2014/main" id="{C971A4B8-167F-4688-8CB9-C61B79210419}"/>
              </a:ext>
            </a:extLst>
          </p:cNvPr>
          <p:cNvSpPr/>
          <p:nvPr/>
        </p:nvSpPr>
        <p:spPr>
          <a:xfrm>
            <a:off x="2932251" y="1363748"/>
            <a:ext cx="4114800" cy="4114800"/>
          </a:xfrm>
          <a:custGeom>
            <a:avLst/>
            <a:gdLst>
              <a:gd name="connsiteX0" fmla="*/ 0 w 2869406"/>
              <a:gd name="connsiteY0" fmla="*/ 1434703 h 2869406"/>
              <a:gd name="connsiteX1" fmla="*/ 1434703 w 2869406"/>
              <a:gd name="connsiteY1" fmla="*/ 0 h 2869406"/>
              <a:gd name="connsiteX2" fmla="*/ 2869406 w 2869406"/>
              <a:gd name="connsiteY2" fmla="*/ 1434703 h 2869406"/>
              <a:gd name="connsiteX3" fmla="*/ 1434703 w 2869406"/>
              <a:gd name="connsiteY3" fmla="*/ 2869406 h 2869406"/>
              <a:gd name="connsiteX4" fmla="*/ 0 w 2869406"/>
              <a:gd name="connsiteY4" fmla="*/ 1434703 h 286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9406" h="2869406">
                <a:moveTo>
                  <a:pt x="0" y="1434703"/>
                </a:moveTo>
                <a:cubicBezTo>
                  <a:pt x="0" y="642338"/>
                  <a:pt x="642338" y="0"/>
                  <a:pt x="1434703" y="0"/>
                </a:cubicBezTo>
                <a:cubicBezTo>
                  <a:pt x="2227068" y="0"/>
                  <a:pt x="2869406" y="642338"/>
                  <a:pt x="2869406" y="1434703"/>
                </a:cubicBezTo>
                <a:cubicBezTo>
                  <a:pt x="2869406" y="2227068"/>
                  <a:pt x="2227068" y="2869406"/>
                  <a:pt x="1434703" y="2869406"/>
                </a:cubicBezTo>
                <a:cubicBezTo>
                  <a:pt x="642338" y="2869406"/>
                  <a:pt x="0" y="2227068"/>
                  <a:pt x="0" y="1434703"/>
                </a:cubicBezTo>
                <a:close/>
              </a:path>
            </a:pathLst>
          </a:custGeom>
          <a:solidFill>
            <a:schemeClr val="accent4"/>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450695" tIns="450695" rIns="450695" bIns="450695" numCol="1" spcCol="1270" anchor="ctr" anchorCtr="0">
            <a:noAutofit/>
          </a:bodyPr>
          <a:lstStyle/>
          <a:p>
            <a:pPr marL="0" lvl="0" indent="0" algn="ctr" defTabSz="1066800">
              <a:lnSpc>
                <a:spcPct val="90000"/>
              </a:lnSpc>
              <a:spcBef>
                <a:spcPct val="0"/>
              </a:spcBef>
              <a:spcAft>
                <a:spcPct val="35000"/>
              </a:spcAft>
              <a:buNone/>
            </a:pPr>
            <a:r>
              <a:rPr lang="en-US" sz="3000" kern="1200">
                <a:solidFill>
                  <a:schemeClr val="tx1"/>
                </a:solidFill>
                <a:latin typeface="Cambria" panose="02040503050406030204" pitchFamily="18" charset="0"/>
                <a:ea typeface="Cambria" panose="02040503050406030204" pitchFamily="18" charset="0"/>
              </a:rPr>
              <a:t>Same </a:t>
            </a:r>
          </a:p>
          <a:p>
            <a:pPr marL="0" lvl="0" indent="0" algn="ctr" defTabSz="1066800">
              <a:lnSpc>
                <a:spcPct val="90000"/>
              </a:lnSpc>
              <a:spcBef>
                <a:spcPct val="0"/>
              </a:spcBef>
              <a:spcAft>
                <a:spcPct val="35000"/>
              </a:spcAft>
              <a:buNone/>
            </a:pPr>
            <a:r>
              <a:rPr lang="en-US" sz="3000" kern="1200">
                <a:solidFill>
                  <a:schemeClr val="tx1"/>
                </a:solidFill>
                <a:latin typeface="Cambria" panose="02040503050406030204" pitchFamily="18" charset="0"/>
                <a:ea typeface="Cambria" panose="02040503050406030204" pitchFamily="18" charset="0"/>
              </a:rPr>
              <a:t>requirements </a:t>
            </a:r>
          </a:p>
          <a:p>
            <a:pPr marL="0" lvl="0" indent="0" algn="ctr" defTabSz="1066800">
              <a:lnSpc>
                <a:spcPct val="90000"/>
              </a:lnSpc>
              <a:spcBef>
                <a:spcPct val="0"/>
              </a:spcBef>
              <a:spcAft>
                <a:spcPct val="35000"/>
              </a:spcAft>
              <a:buNone/>
            </a:pPr>
            <a:r>
              <a:rPr lang="en-US" sz="3000" kern="1200">
                <a:solidFill>
                  <a:schemeClr val="tx1"/>
                </a:solidFill>
                <a:latin typeface="Cambria" panose="02040503050406030204" pitchFamily="18" charset="0"/>
                <a:ea typeface="Cambria" panose="02040503050406030204" pitchFamily="18" charset="0"/>
              </a:rPr>
              <a:t>as an IFB</a:t>
            </a:r>
          </a:p>
        </p:txBody>
      </p:sp>
      <p:sp>
        <p:nvSpPr>
          <p:cNvPr id="8" name="Freeform: Shape 7">
            <a:extLst>
              <a:ext uri="{FF2B5EF4-FFF2-40B4-BE49-F238E27FC236}">
                <a16:creationId xmlns:a16="http://schemas.microsoft.com/office/drawing/2014/main" id="{5DD7D74F-A739-4330-B7E0-43486A165EA1}"/>
              </a:ext>
            </a:extLst>
          </p:cNvPr>
          <p:cNvSpPr/>
          <p:nvPr/>
        </p:nvSpPr>
        <p:spPr>
          <a:xfrm>
            <a:off x="1751631" y="3165294"/>
            <a:ext cx="709107" cy="533709"/>
          </a:xfrm>
          <a:custGeom>
            <a:avLst/>
            <a:gdLst>
              <a:gd name="connsiteX0" fmla="*/ 0 w 549143"/>
              <a:gd name="connsiteY0" fmla="*/ 106742 h 533709"/>
              <a:gd name="connsiteX1" fmla="*/ 282289 w 549143"/>
              <a:gd name="connsiteY1" fmla="*/ 106742 h 533709"/>
              <a:gd name="connsiteX2" fmla="*/ 282289 w 549143"/>
              <a:gd name="connsiteY2" fmla="*/ 0 h 533709"/>
              <a:gd name="connsiteX3" fmla="*/ 549143 w 549143"/>
              <a:gd name="connsiteY3" fmla="*/ 266855 h 533709"/>
              <a:gd name="connsiteX4" fmla="*/ 282289 w 549143"/>
              <a:gd name="connsiteY4" fmla="*/ 533709 h 533709"/>
              <a:gd name="connsiteX5" fmla="*/ 282289 w 549143"/>
              <a:gd name="connsiteY5" fmla="*/ 426967 h 533709"/>
              <a:gd name="connsiteX6" fmla="*/ 0 w 549143"/>
              <a:gd name="connsiteY6" fmla="*/ 426967 h 533709"/>
              <a:gd name="connsiteX7" fmla="*/ 0 w 549143"/>
              <a:gd name="connsiteY7" fmla="*/ 106742 h 53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9143" h="533709">
                <a:moveTo>
                  <a:pt x="0" y="106742"/>
                </a:moveTo>
                <a:lnTo>
                  <a:pt x="282289" y="106742"/>
                </a:lnTo>
                <a:lnTo>
                  <a:pt x="282289" y="0"/>
                </a:lnTo>
                <a:lnTo>
                  <a:pt x="549143" y="266855"/>
                </a:lnTo>
                <a:lnTo>
                  <a:pt x="282289" y="533709"/>
                </a:lnTo>
                <a:lnTo>
                  <a:pt x="282289" y="426967"/>
                </a:lnTo>
                <a:lnTo>
                  <a:pt x="0" y="426967"/>
                </a:lnTo>
                <a:lnTo>
                  <a:pt x="0" y="106742"/>
                </a:lnTo>
                <a:close/>
              </a:path>
            </a:pathLst>
          </a:custGeom>
          <a:solidFill>
            <a:schemeClr val="accent4"/>
          </a:solidFill>
          <a:ln w="6350">
            <a:solidFill>
              <a:schemeClr val="bg1"/>
            </a:solidFill>
          </a:ln>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 tIns="106742" rIns="160113" bIns="106741" numCol="1" spcCol="1270" anchor="ctr" anchorCtr="0">
            <a:noAutofit/>
          </a:bodyPr>
          <a:lstStyle/>
          <a:p>
            <a:pPr marL="0" lvl="0" indent="0" algn="ctr" defTabSz="666750">
              <a:lnSpc>
                <a:spcPct val="90000"/>
              </a:lnSpc>
              <a:spcBef>
                <a:spcPct val="0"/>
              </a:spcBef>
              <a:spcAft>
                <a:spcPct val="35000"/>
              </a:spcAft>
              <a:buNone/>
            </a:pPr>
            <a:endParaRPr lang="en-US" sz="1500" kern="1200"/>
          </a:p>
        </p:txBody>
      </p:sp>
      <p:pic>
        <p:nvPicPr>
          <p:cNvPr id="12" name="Graphic 11" descr="Checkbox Checked with solid fill">
            <a:extLst>
              <a:ext uri="{FF2B5EF4-FFF2-40B4-BE49-F238E27FC236}">
                <a16:creationId xmlns:a16="http://schemas.microsoft.com/office/drawing/2014/main" id="{E2B7BD7B-D369-4476-B972-7EBB876240FC}"/>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69726" y="2761173"/>
            <a:ext cx="914400" cy="914400"/>
          </a:xfrm>
          <a:prstGeom prst="rect">
            <a:avLst/>
          </a:prstGeom>
        </p:spPr>
      </p:pic>
      <p:sp>
        <p:nvSpPr>
          <p:cNvPr id="13" name="TextBox 12">
            <a:extLst>
              <a:ext uri="{FF2B5EF4-FFF2-40B4-BE49-F238E27FC236}">
                <a16:creationId xmlns:a16="http://schemas.microsoft.com/office/drawing/2014/main" id="{84807260-1A89-4DCD-9DB5-A3C57ED4AE46}"/>
              </a:ext>
            </a:extLst>
          </p:cNvPr>
          <p:cNvSpPr txBox="1"/>
          <p:nvPr/>
        </p:nvSpPr>
        <p:spPr>
          <a:xfrm>
            <a:off x="8354727" y="2898199"/>
            <a:ext cx="3170166" cy="2077492"/>
          </a:xfrm>
          <a:prstGeom prst="rect">
            <a:avLst/>
          </a:prstGeom>
          <a:noFill/>
        </p:spPr>
        <p:txBody>
          <a:bodyPr wrap="square" rtlCol="0">
            <a:spAutoFit/>
          </a:bodyPr>
          <a:lstStyle/>
          <a:p>
            <a:r>
              <a:rPr lang="en-US" sz="3300">
                <a:solidFill>
                  <a:schemeClr val="tx1"/>
                </a:solidFill>
                <a:latin typeface="Cambria" panose="02040503050406030204" pitchFamily="18" charset="0"/>
                <a:ea typeface="Cambria" panose="02040503050406030204" pitchFamily="18" charset="0"/>
              </a:rPr>
              <a:t>Newspaper</a:t>
            </a:r>
            <a:br>
              <a:rPr lang="en-US" sz="3000">
                <a:solidFill>
                  <a:schemeClr val="tx1"/>
                </a:solidFill>
                <a:latin typeface="Cambria" panose="02040503050406030204" pitchFamily="18" charset="0"/>
                <a:ea typeface="Cambria" panose="02040503050406030204" pitchFamily="18" charset="0"/>
              </a:rPr>
            </a:br>
            <a:br>
              <a:rPr lang="en-US" sz="1500">
                <a:solidFill>
                  <a:schemeClr val="tx1"/>
                </a:solidFill>
                <a:latin typeface="Cambria" panose="02040503050406030204" pitchFamily="18" charset="0"/>
                <a:ea typeface="Cambria" panose="02040503050406030204" pitchFamily="18" charset="0"/>
              </a:rPr>
            </a:br>
            <a:r>
              <a:rPr lang="en-US" sz="3300">
                <a:solidFill>
                  <a:schemeClr val="tx1"/>
                </a:solidFill>
                <a:latin typeface="Cambria" panose="02040503050406030204" pitchFamily="18" charset="0"/>
                <a:ea typeface="Cambria" panose="02040503050406030204" pitchFamily="18" charset="0"/>
              </a:rPr>
              <a:t>Agency Website</a:t>
            </a:r>
            <a:br>
              <a:rPr lang="en-US" sz="3000">
                <a:solidFill>
                  <a:schemeClr val="tx1"/>
                </a:solidFill>
                <a:latin typeface="Cambria" panose="02040503050406030204" pitchFamily="18" charset="0"/>
                <a:ea typeface="Cambria" panose="02040503050406030204" pitchFamily="18" charset="0"/>
              </a:rPr>
            </a:br>
            <a:br>
              <a:rPr lang="en-US" sz="1500">
                <a:solidFill>
                  <a:schemeClr val="tx1"/>
                </a:solidFill>
                <a:latin typeface="Cambria" panose="02040503050406030204" pitchFamily="18" charset="0"/>
                <a:ea typeface="Cambria" panose="02040503050406030204" pitchFamily="18" charset="0"/>
              </a:rPr>
            </a:br>
            <a:r>
              <a:rPr lang="en-US" sz="3300">
                <a:solidFill>
                  <a:schemeClr val="tx1"/>
                </a:solidFill>
                <a:latin typeface="Cambria" panose="02040503050406030204" pitchFamily="18" charset="0"/>
                <a:ea typeface="Cambria" panose="02040503050406030204" pitchFamily="18" charset="0"/>
              </a:rPr>
              <a:t>Transparency</a:t>
            </a:r>
            <a:endParaRPr lang="en-US" sz="3300"/>
          </a:p>
        </p:txBody>
      </p:sp>
      <p:pic>
        <p:nvPicPr>
          <p:cNvPr id="14" name="Graphic 13" descr="Checkbox Checked with solid fill">
            <a:extLst>
              <a:ext uri="{FF2B5EF4-FFF2-40B4-BE49-F238E27FC236}">
                <a16:creationId xmlns:a16="http://schemas.microsoft.com/office/drawing/2014/main" id="{90F760F3-4695-4119-B195-D4B3A69C4958}"/>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69726" y="3483484"/>
            <a:ext cx="914400" cy="914400"/>
          </a:xfrm>
          <a:prstGeom prst="rect">
            <a:avLst/>
          </a:prstGeom>
        </p:spPr>
      </p:pic>
      <p:pic>
        <p:nvPicPr>
          <p:cNvPr id="15" name="Graphic 14" descr="Checkbox Checked with solid fill">
            <a:extLst>
              <a:ext uri="{FF2B5EF4-FFF2-40B4-BE49-F238E27FC236}">
                <a16:creationId xmlns:a16="http://schemas.microsoft.com/office/drawing/2014/main" id="{69B500FA-C15E-4847-B6EF-C767F0B55403}"/>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69726" y="4205795"/>
            <a:ext cx="914400" cy="914400"/>
          </a:xfrm>
          <a:prstGeom prst="rect">
            <a:avLst/>
          </a:prstGeom>
        </p:spPr>
      </p:pic>
    </p:spTree>
    <p:extLst>
      <p:ext uri="{BB962C8B-B14F-4D97-AF65-F5344CB8AC3E}">
        <p14:creationId xmlns:p14="http://schemas.microsoft.com/office/powerpoint/2010/main" val="145868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8" grpId="0" animBg="1"/>
      <p:bldP spid="1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612141" y="4924686"/>
            <a:ext cx="2768600" cy="1224793"/>
          </a:xfrm>
        </p:spPr>
        <p:txBody>
          <a:bodyPr anchor="t">
            <a:noAutofit/>
          </a:bodyPr>
          <a:lstStyle/>
          <a:p>
            <a:pPr algn="ctr"/>
            <a:r>
              <a:rPr lang="en-US" cap="small">
                <a:solidFill>
                  <a:schemeClr val="accent2"/>
                </a:solidFill>
                <a:latin typeface="Cambria" panose="02040503050406030204" pitchFamily="18" charset="0"/>
                <a:ea typeface="Cambria" panose="02040503050406030204" pitchFamily="18" charset="0"/>
              </a:rPr>
              <a:t>Letters </a:t>
            </a:r>
            <a:r>
              <a:rPr lang="en-US" sz="2500" cap="small">
                <a:solidFill>
                  <a:schemeClr val="accent2"/>
                </a:solidFill>
                <a:latin typeface="Cambria" panose="02040503050406030204" pitchFamily="18" charset="0"/>
                <a:ea typeface="Cambria" panose="02040503050406030204" pitchFamily="18" charset="0"/>
              </a:rPr>
              <a:t>of</a:t>
            </a:r>
            <a:r>
              <a:rPr lang="en-US" cap="small">
                <a:solidFill>
                  <a:schemeClr val="accent2"/>
                </a:solidFill>
                <a:latin typeface="Cambria" panose="02040503050406030204" pitchFamily="18" charset="0"/>
                <a:ea typeface="Cambria" panose="02040503050406030204" pitchFamily="18" charset="0"/>
              </a:rPr>
              <a:t> </a:t>
            </a:r>
            <a:br>
              <a:rPr lang="en-US" cap="small">
                <a:solidFill>
                  <a:schemeClr val="accent2"/>
                </a:solidFill>
                <a:latin typeface="Cambria" panose="02040503050406030204" pitchFamily="18" charset="0"/>
                <a:ea typeface="Cambria" panose="02040503050406030204" pitchFamily="18" charset="0"/>
              </a:rPr>
            </a:br>
            <a:r>
              <a:rPr lang="en-US" cap="small">
                <a:solidFill>
                  <a:schemeClr val="accent2"/>
                </a:solidFill>
                <a:latin typeface="Cambria" panose="02040503050406030204" pitchFamily="18" charset="0"/>
                <a:ea typeface="Cambria" panose="02040503050406030204" pitchFamily="18" charset="0"/>
              </a:rPr>
              <a:t>Intent</a:t>
            </a:r>
          </a:p>
        </p:txBody>
      </p:sp>
      <p:sp>
        <p:nvSpPr>
          <p:cNvPr id="9" name="Title 1">
            <a:extLst>
              <a:ext uri="{FF2B5EF4-FFF2-40B4-BE49-F238E27FC236}">
                <a16:creationId xmlns:a16="http://schemas.microsoft.com/office/drawing/2014/main" id="{8569B073-135F-4BC1-B047-41B4909E46BE}"/>
              </a:ext>
            </a:extLst>
          </p:cNvPr>
          <p:cNvSpPr txBox="1">
            <a:spLocks/>
          </p:cNvSpPr>
          <p:nvPr/>
        </p:nvSpPr>
        <p:spPr>
          <a:xfrm>
            <a:off x="3040378" y="679085"/>
            <a:ext cx="3388360" cy="165501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a:lstStyle>
          <a:p>
            <a:pPr algn="ctr"/>
            <a:r>
              <a:rPr lang="en-US" sz="3000" cap="small">
                <a:solidFill>
                  <a:schemeClr val="accent3"/>
                </a:solidFill>
                <a:latin typeface="Cambria" panose="02040503050406030204" pitchFamily="18" charset="0"/>
                <a:ea typeface="Cambria" panose="02040503050406030204" pitchFamily="18" charset="0"/>
              </a:rPr>
              <a:t>Pre-Proposal          </a:t>
            </a:r>
            <a:r>
              <a:rPr lang="en-US" sz="2500" cap="small">
                <a:solidFill>
                  <a:schemeClr val="accent3"/>
                </a:solidFill>
                <a:latin typeface="Cambria" panose="02040503050406030204" pitchFamily="18" charset="0"/>
                <a:ea typeface="Cambria" panose="02040503050406030204" pitchFamily="18" charset="0"/>
              </a:rPr>
              <a:t>or</a:t>
            </a:r>
            <a:r>
              <a:rPr lang="en-US" sz="3000" cap="small">
                <a:solidFill>
                  <a:schemeClr val="accent3"/>
                </a:solidFill>
                <a:latin typeface="Cambria" panose="02040503050406030204" pitchFamily="18" charset="0"/>
                <a:ea typeface="Cambria" panose="02040503050406030204" pitchFamily="18" charset="0"/>
              </a:rPr>
              <a:t> Qualification Conference</a:t>
            </a:r>
          </a:p>
        </p:txBody>
      </p:sp>
      <p:sp>
        <p:nvSpPr>
          <p:cNvPr id="10" name="Title 1">
            <a:extLst>
              <a:ext uri="{FF2B5EF4-FFF2-40B4-BE49-F238E27FC236}">
                <a16:creationId xmlns:a16="http://schemas.microsoft.com/office/drawing/2014/main" id="{8912A956-6894-41D5-83FA-D291B32A4B4C}"/>
              </a:ext>
            </a:extLst>
          </p:cNvPr>
          <p:cNvSpPr txBox="1">
            <a:spLocks/>
          </p:cNvSpPr>
          <p:nvPr/>
        </p:nvSpPr>
        <p:spPr>
          <a:xfrm>
            <a:off x="6106160" y="4854035"/>
            <a:ext cx="2793293" cy="7493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a:lstStyle>
          <a:p>
            <a:pPr algn="ctr"/>
            <a:r>
              <a:rPr lang="en-US" cap="small">
                <a:solidFill>
                  <a:schemeClr val="accent2"/>
                </a:solidFill>
                <a:latin typeface="Cambria" panose="02040503050406030204" pitchFamily="18" charset="0"/>
                <a:ea typeface="Cambria" panose="02040503050406030204" pitchFamily="18" charset="0"/>
              </a:rPr>
              <a:t>Q</a:t>
            </a:r>
            <a:r>
              <a:rPr lang="en-US" sz="2500" cap="small">
                <a:solidFill>
                  <a:schemeClr val="accent2"/>
                </a:solidFill>
                <a:latin typeface="Cambria" panose="02040503050406030204" pitchFamily="18" charset="0"/>
                <a:ea typeface="Cambria" panose="02040503050406030204" pitchFamily="18" charset="0"/>
              </a:rPr>
              <a:t>&amp;</a:t>
            </a:r>
            <a:r>
              <a:rPr lang="en-US" cap="small">
                <a:solidFill>
                  <a:schemeClr val="accent2"/>
                </a:solidFill>
                <a:latin typeface="Cambria" panose="02040503050406030204" pitchFamily="18" charset="0"/>
                <a:ea typeface="Cambria" panose="02040503050406030204" pitchFamily="18" charset="0"/>
              </a:rPr>
              <a:t>A </a:t>
            </a:r>
          </a:p>
          <a:p>
            <a:pPr algn="ctr"/>
            <a:r>
              <a:rPr lang="en-US" cap="small">
                <a:solidFill>
                  <a:schemeClr val="accent2"/>
                </a:solidFill>
                <a:latin typeface="Cambria" panose="02040503050406030204" pitchFamily="18" charset="0"/>
                <a:ea typeface="Cambria" panose="02040503050406030204" pitchFamily="18" charset="0"/>
              </a:rPr>
              <a:t>Period</a:t>
            </a:r>
          </a:p>
        </p:txBody>
      </p:sp>
      <p:sp>
        <p:nvSpPr>
          <p:cNvPr id="11" name="Title 1">
            <a:extLst>
              <a:ext uri="{FF2B5EF4-FFF2-40B4-BE49-F238E27FC236}">
                <a16:creationId xmlns:a16="http://schemas.microsoft.com/office/drawing/2014/main" id="{857CC6D8-EF0E-493F-9891-C217F1CE5496}"/>
              </a:ext>
            </a:extLst>
          </p:cNvPr>
          <p:cNvSpPr txBox="1">
            <a:spLocks/>
          </p:cNvSpPr>
          <p:nvPr/>
        </p:nvSpPr>
        <p:spPr>
          <a:xfrm>
            <a:off x="8879840" y="544242"/>
            <a:ext cx="2951479" cy="7493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a:lstStyle>
          <a:p>
            <a:pPr algn="ctr"/>
            <a:r>
              <a:rPr lang="en-US" cap="small">
                <a:solidFill>
                  <a:schemeClr val="accent3"/>
                </a:solidFill>
                <a:latin typeface="Cambria" panose="02040503050406030204" pitchFamily="18" charset="0"/>
                <a:ea typeface="Cambria" panose="02040503050406030204" pitchFamily="18" charset="0"/>
              </a:rPr>
              <a:t>Amendments</a:t>
            </a:r>
          </a:p>
        </p:txBody>
      </p:sp>
      <p:cxnSp>
        <p:nvCxnSpPr>
          <p:cNvPr id="13" name="Straight Connector 12">
            <a:extLst>
              <a:ext uri="{FF2B5EF4-FFF2-40B4-BE49-F238E27FC236}">
                <a16:creationId xmlns:a16="http://schemas.microsoft.com/office/drawing/2014/main" id="{DBE3F2D1-9013-4B0E-B771-7DD453F26EEC}"/>
              </a:ext>
            </a:extLst>
          </p:cNvPr>
          <p:cNvCxnSpPr/>
          <p:nvPr/>
        </p:nvCxnSpPr>
        <p:spPr>
          <a:xfrm>
            <a:off x="3362960" y="850982"/>
            <a:ext cx="0" cy="5102778"/>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9FB1CDB2-9F5D-4751-B6B9-0F5791CA5DC0}"/>
              </a:ext>
            </a:extLst>
          </p:cNvPr>
          <p:cNvCxnSpPr/>
          <p:nvPr/>
        </p:nvCxnSpPr>
        <p:spPr>
          <a:xfrm>
            <a:off x="6096000" y="769848"/>
            <a:ext cx="0" cy="5102778"/>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6FCCF33D-D060-4E9C-89D8-FAB1E01C1A34}"/>
              </a:ext>
            </a:extLst>
          </p:cNvPr>
          <p:cNvCxnSpPr/>
          <p:nvPr/>
        </p:nvCxnSpPr>
        <p:spPr>
          <a:xfrm>
            <a:off x="8879840" y="769848"/>
            <a:ext cx="0" cy="5102778"/>
          </a:xfrm>
          <a:prstGeom prst="line">
            <a:avLst/>
          </a:prstGeom>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85BC8687-FA8A-45F3-B434-F4C2E6064FC6}"/>
              </a:ext>
            </a:extLst>
          </p:cNvPr>
          <p:cNvSpPr txBox="1"/>
          <p:nvPr/>
        </p:nvSpPr>
        <p:spPr>
          <a:xfrm>
            <a:off x="762003" y="769848"/>
            <a:ext cx="2468876" cy="3477875"/>
          </a:xfrm>
          <a:prstGeom prst="rect">
            <a:avLst/>
          </a:prstGeom>
          <a:noFill/>
        </p:spPr>
        <p:txBody>
          <a:bodyPr wrap="square" rtlCol="0">
            <a:spAutoFit/>
          </a:bodyPr>
          <a:lstStyle/>
          <a:p>
            <a:pPr algn="ctr"/>
            <a:r>
              <a:rPr lang="en-US" sz="2200">
                <a:latin typeface="Cambria" panose="02040503050406030204" pitchFamily="18" charset="0"/>
                <a:ea typeface="Cambria" panose="02040503050406030204" pitchFamily="18" charset="0"/>
              </a:rPr>
              <a:t>Not required under the R&amp;R.</a:t>
            </a:r>
          </a:p>
          <a:p>
            <a:pPr algn="ctr"/>
            <a:endParaRPr lang="en-US" sz="1100">
              <a:latin typeface="Cambria" panose="02040503050406030204" pitchFamily="18" charset="0"/>
              <a:ea typeface="Cambria" panose="02040503050406030204" pitchFamily="18" charset="0"/>
            </a:endParaRPr>
          </a:p>
          <a:p>
            <a:pPr algn="ctr"/>
            <a:r>
              <a:rPr lang="en-US" sz="2200">
                <a:latin typeface="Cambria" panose="02040503050406030204" pitchFamily="18" charset="0"/>
                <a:ea typeface="Cambria" panose="02040503050406030204" pitchFamily="18" charset="0"/>
              </a:rPr>
              <a:t>May assist in planning facilitation of procurement.</a:t>
            </a:r>
          </a:p>
          <a:p>
            <a:pPr algn="ctr"/>
            <a:endParaRPr lang="en-US" sz="1100">
              <a:latin typeface="Cambria" panose="02040503050406030204" pitchFamily="18" charset="0"/>
              <a:ea typeface="Cambria" panose="02040503050406030204" pitchFamily="18" charset="0"/>
            </a:endParaRPr>
          </a:p>
          <a:p>
            <a:pPr algn="ctr"/>
            <a:r>
              <a:rPr lang="en-US" sz="2200">
                <a:latin typeface="Cambria" panose="02040503050406030204" pitchFamily="18" charset="0"/>
                <a:ea typeface="Cambria" panose="02040503050406030204" pitchFamily="18" charset="0"/>
              </a:rPr>
              <a:t>Cannot be due less than 14 days after public notice</a:t>
            </a:r>
          </a:p>
        </p:txBody>
      </p:sp>
      <p:sp>
        <p:nvSpPr>
          <p:cNvPr id="18" name="TextBox 17">
            <a:extLst>
              <a:ext uri="{FF2B5EF4-FFF2-40B4-BE49-F238E27FC236}">
                <a16:creationId xmlns:a16="http://schemas.microsoft.com/office/drawing/2014/main" id="{1944A7C4-2A06-41D5-B647-FEDBD4F14951}"/>
              </a:ext>
            </a:extLst>
          </p:cNvPr>
          <p:cNvSpPr txBox="1"/>
          <p:nvPr/>
        </p:nvSpPr>
        <p:spPr>
          <a:xfrm>
            <a:off x="3512822" y="2110968"/>
            <a:ext cx="2468876" cy="3477875"/>
          </a:xfrm>
          <a:prstGeom prst="rect">
            <a:avLst/>
          </a:prstGeom>
          <a:noFill/>
        </p:spPr>
        <p:txBody>
          <a:bodyPr wrap="square" rtlCol="0">
            <a:spAutoFit/>
          </a:bodyPr>
          <a:lstStyle/>
          <a:p>
            <a:pPr algn="ctr"/>
            <a:r>
              <a:rPr lang="en-US" sz="2200">
                <a:latin typeface="Cambria" panose="02040503050406030204" pitchFamily="18" charset="0"/>
                <a:ea typeface="Cambria" panose="02040503050406030204" pitchFamily="18" charset="0"/>
              </a:rPr>
              <a:t>Not required under the R&amp;R.</a:t>
            </a:r>
          </a:p>
          <a:p>
            <a:pPr algn="ctr"/>
            <a:endParaRPr lang="en-US" sz="2200">
              <a:latin typeface="Cambria" panose="02040503050406030204" pitchFamily="18" charset="0"/>
              <a:ea typeface="Cambria" panose="02040503050406030204" pitchFamily="18" charset="0"/>
            </a:endParaRPr>
          </a:p>
          <a:p>
            <a:pPr algn="ctr"/>
            <a:r>
              <a:rPr lang="en-US" sz="2200">
                <a:latin typeface="Cambria" panose="02040503050406030204" pitchFamily="18" charset="0"/>
                <a:ea typeface="Cambria" panose="02040503050406030204" pitchFamily="18" charset="0"/>
              </a:rPr>
              <a:t>Must be recorded, and recording must be put in writing.  The writing must be treated as an amendment.</a:t>
            </a:r>
          </a:p>
        </p:txBody>
      </p:sp>
      <p:sp>
        <p:nvSpPr>
          <p:cNvPr id="19" name="TextBox 18">
            <a:extLst>
              <a:ext uri="{FF2B5EF4-FFF2-40B4-BE49-F238E27FC236}">
                <a16:creationId xmlns:a16="http://schemas.microsoft.com/office/drawing/2014/main" id="{E6708592-DEF3-4F59-BAD7-6A4F74C7D323}"/>
              </a:ext>
            </a:extLst>
          </p:cNvPr>
          <p:cNvSpPr txBox="1"/>
          <p:nvPr/>
        </p:nvSpPr>
        <p:spPr>
          <a:xfrm>
            <a:off x="6258562" y="879004"/>
            <a:ext cx="2468876" cy="3816429"/>
          </a:xfrm>
          <a:prstGeom prst="rect">
            <a:avLst/>
          </a:prstGeom>
          <a:noFill/>
        </p:spPr>
        <p:txBody>
          <a:bodyPr wrap="square" rtlCol="0">
            <a:spAutoFit/>
          </a:bodyPr>
          <a:lstStyle/>
          <a:p>
            <a:pPr algn="ctr"/>
            <a:r>
              <a:rPr lang="en-US" sz="2200">
                <a:latin typeface="Cambria" panose="02040503050406030204" pitchFamily="18" charset="0"/>
                <a:ea typeface="Cambria" panose="02040503050406030204" pitchFamily="18" charset="0"/>
              </a:rPr>
              <a:t>Must give Offerors a reasonable amount of time to incorporate Answers into their proposals or qualifications.</a:t>
            </a:r>
          </a:p>
          <a:p>
            <a:pPr algn="ctr"/>
            <a:endParaRPr lang="en-US" sz="2200">
              <a:latin typeface="Cambria" panose="02040503050406030204" pitchFamily="18" charset="0"/>
              <a:ea typeface="Cambria" panose="02040503050406030204" pitchFamily="18" charset="0"/>
            </a:endParaRPr>
          </a:p>
          <a:p>
            <a:pPr algn="ctr"/>
            <a:r>
              <a:rPr lang="en-US" sz="2200">
                <a:latin typeface="Cambria" panose="02040503050406030204" pitchFamily="18" charset="0"/>
                <a:ea typeface="Cambria" panose="02040503050406030204" pitchFamily="18" charset="0"/>
              </a:rPr>
              <a:t>The Q&amp;A must be treated as an amendment.</a:t>
            </a:r>
          </a:p>
        </p:txBody>
      </p:sp>
      <p:sp>
        <p:nvSpPr>
          <p:cNvPr id="20" name="TextBox 19">
            <a:extLst>
              <a:ext uri="{FF2B5EF4-FFF2-40B4-BE49-F238E27FC236}">
                <a16:creationId xmlns:a16="http://schemas.microsoft.com/office/drawing/2014/main" id="{AEB490F6-FFB2-414C-A26E-2EA1863D0EBB}"/>
              </a:ext>
            </a:extLst>
          </p:cNvPr>
          <p:cNvSpPr txBox="1"/>
          <p:nvPr/>
        </p:nvSpPr>
        <p:spPr>
          <a:xfrm>
            <a:off x="9062014" y="1173889"/>
            <a:ext cx="2468876" cy="5139869"/>
          </a:xfrm>
          <a:prstGeom prst="rect">
            <a:avLst/>
          </a:prstGeom>
          <a:noFill/>
        </p:spPr>
        <p:txBody>
          <a:bodyPr wrap="square" rtlCol="0">
            <a:spAutoFit/>
          </a:bodyPr>
          <a:lstStyle/>
          <a:p>
            <a:pPr algn="ctr"/>
            <a:r>
              <a:rPr lang="en-US" sz="2200">
                <a:latin typeface="Cambria" panose="02040503050406030204" pitchFamily="18" charset="0"/>
                <a:ea typeface="Cambria" panose="02040503050406030204" pitchFamily="18" charset="0"/>
              </a:rPr>
              <a:t>Amendments must be identified and Offerors required to acknowledge.</a:t>
            </a:r>
          </a:p>
          <a:p>
            <a:pPr algn="ctr"/>
            <a:endParaRPr lang="en-US" sz="1000">
              <a:latin typeface="Cambria" panose="02040503050406030204" pitchFamily="18" charset="0"/>
              <a:ea typeface="Cambria" panose="02040503050406030204" pitchFamily="18" charset="0"/>
            </a:endParaRPr>
          </a:p>
          <a:p>
            <a:pPr algn="ctr"/>
            <a:r>
              <a:rPr lang="en-US" sz="2200">
                <a:latin typeface="Cambria" panose="02040503050406030204" pitchFamily="18" charset="0"/>
                <a:ea typeface="Cambria" panose="02040503050406030204" pitchFamily="18" charset="0"/>
              </a:rPr>
              <a:t>Send to all prospective Offerors; post on procurement portal and agency website.</a:t>
            </a:r>
          </a:p>
          <a:p>
            <a:pPr algn="ctr"/>
            <a:endParaRPr lang="en-US" sz="1000">
              <a:latin typeface="Cambria" panose="02040503050406030204" pitchFamily="18" charset="0"/>
              <a:ea typeface="Cambria" panose="02040503050406030204" pitchFamily="18" charset="0"/>
            </a:endParaRPr>
          </a:p>
          <a:p>
            <a:pPr algn="ctr"/>
            <a:r>
              <a:rPr lang="en-US" sz="2200">
                <a:latin typeface="Cambria" panose="02040503050406030204" pitchFamily="18" charset="0"/>
                <a:ea typeface="Cambria" panose="02040503050406030204" pitchFamily="18" charset="0"/>
              </a:rPr>
              <a:t>Reasonable time to allow Offerors to incorporate into response.</a:t>
            </a:r>
          </a:p>
        </p:txBody>
      </p:sp>
    </p:spTree>
    <p:extLst>
      <p:ext uri="{BB962C8B-B14F-4D97-AF65-F5344CB8AC3E}">
        <p14:creationId xmlns:p14="http://schemas.microsoft.com/office/powerpoint/2010/main" val="382292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1" grpId="0"/>
      <p:bldP spid="16" grpId="0"/>
      <p:bldP spid="18" grpId="0"/>
      <p:bldP spid="19" grpId="0"/>
      <p:bldP spid="20"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370840" y="274321"/>
            <a:ext cx="11430000" cy="1310640"/>
          </a:xfrm>
        </p:spPr>
        <p:txBody>
          <a:bodyPr anchor="t">
            <a:normAutofit fontScale="90000"/>
          </a:bodyPr>
          <a:lstStyle/>
          <a:p>
            <a:pPr algn="ctr"/>
            <a:r>
              <a:rPr lang="en-US" sz="7800" cap="small">
                <a:solidFill>
                  <a:schemeClr val="accent3"/>
                </a:solidFill>
                <a:latin typeface="Cambria" panose="02040503050406030204" pitchFamily="18" charset="0"/>
                <a:ea typeface="Cambria" panose="02040503050406030204" pitchFamily="18" charset="0"/>
              </a:rPr>
              <a:t>Evaluation Committee</a:t>
            </a:r>
            <a:br>
              <a:rPr lang="en-US" sz="5000" cap="small">
                <a:solidFill>
                  <a:schemeClr val="accent2"/>
                </a:solidFill>
                <a:latin typeface="Cambria" panose="02040503050406030204" pitchFamily="18" charset="0"/>
                <a:ea typeface="Cambria" panose="02040503050406030204" pitchFamily="18" charset="0"/>
              </a:rPr>
            </a:br>
            <a:br>
              <a:rPr lang="en-US" sz="1700" cap="small">
                <a:solidFill>
                  <a:schemeClr val="accent2"/>
                </a:solidFill>
                <a:latin typeface="Cambria" panose="02040503050406030204" pitchFamily="18" charset="0"/>
                <a:ea typeface="Cambria" panose="02040503050406030204" pitchFamily="18" charset="0"/>
              </a:rPr>
            </a:br>
            <a:r>
              <a:rPr lang="en-US" sz="3300">
                <a:solidFill>
                  <a:schemeClr val="tx1"/>
                </a:solidFill>
                <a:latin typeface="Cambria" panose="02040503050406030204" pitchFamily="18" charset="0"/>
                <a:ea typeface="Cambria" panose="02040503050406030204" pitchFamily="18" charset="0"/>
              </a:rPr>
              <a:t>Members shall have the relevant experience necessary </a:t>
            </a:r>
            <a:br>
              <a:rPr lang="en-US" sz="3300">
                <a:solidFill>
                  <a:schemeClr val="tx1"/>
                </a:solidFill>
                <a:latin typeface="Cambria" panose="02040503050406030204" pitchFamily="18" charset="0"/>
                <a:ea typeface="Cambria" panose="02040503050406030204" pitchFamily="18" charset="0"/>
              </a:rPr>
            </a:br>
            <a:r>
              <a:rPr lang="en-US" sz="3300">
                <a:solidFill>
                  <a:schemeClr val="tx1"/>
                </a:solidFill>
                <a:latin typeface="Cambria" panose="02040503050406030204" pitchFamily="18" charset="0"/>
                <a:ea typeface="Cambria" panose="02040503050406030204" pitchFamily="18" charset="0"/>
              </a:rPr>
              <a:t>to evaluate the proposal or qualification.</a:t>
            </a:r>
            <a:r>
              <a:rPr lang="en-US" sz="3300" cap="small">
                <a:solidFill>
                  <a:schemeClr val="accent2"/>
                </a:solidFill>
                <a:latin typeface="Cambria" panose="02040503050406030204" pitchFamily="18" charset="0"/>
                <a:ea typeface="Cambria" panose="02040503050406030204" pitchFamily="18" charset="0"/>
              </a:rPr>
              <a:t> </a:t>
            </a:r>
            <a:br>
              <a:rPr lang="en-US" sz="3300" cap="small">
                <a:solidFill>
                  <a:schemeClr val="accent2"/>
                </a:solidFill>
                <a:latin typeface="Cambria" panose="02040503050406030204" pitchFamily="18" charset="0"/>
                <a:ea typeface="Cambria" panose="02040503050406030204" pitchFamily="18" charset="0"/>
              </a:rPr>
            </a:br>
            <a:br>
              <a:rPr lang="en-US" sz="2200">
                <a:solidFill>
                  <a:schemeClr val="tx1"/>
                </a:solidFill>
                <a:latin typeface="Cambria" panose="02040503050406030204" pitchFamily="18" charset="0"/>
                <a:ea typeface="Cambria" panose="02040503050406030204" pitchFamily="18" charset="0"/>
              </a:rPr>
            </a:br>
            <a:r>
              <a:rPr lang="en-US" sz="3300">
                <a:solidFill>
                  <a:schemeClr val="tx1"/>
                </a:solidFill>
                <a:latin typeface="Cambria" panose="02040503050406030204" pitchFamily="18" charset="0"/>
                <a:ea typeface="Cambria" panose="02040503050406030204" pitchFamily="18" charset="0"/>
              </a:rPr>
              <a:t>Members’ names and job titles are disclosed publicly </a:t>
            </a:r>
            <a:br>
              <a:rPr lang="en-US" sz="3300">
                <a:solidFill>
                  <a:schemeClr val="tx1"/>
                </a:solidFill>
                <a:latin typeface="Cambria" panose="02040503050406030204" pitchFamily="18" charset="0"/>
                <a:ea typeface="Cambria" panose="02040503050406030204" pitchFamily="18" charset="0"/>
              </a:rPr>
            </a:br>
            <a:r>
              <a:rPr lang="en-US" sz="3300" u="sng">
                <a:solidFill>
                  <a:schemeClr val="tx1"/>
                </a:solidFill>
                <a:latin typeface="Cambria" panose="02040503050406030204" pitchFamily="18" charset="0"/>
                <a:ea typeface="Cambria" panose="02040503050406030204" pitchFamily="18" charset="0"/>
              </a:rPr>
              <a:t>after</a:t>
            </a:r>
            <a:r>
              <a:rPr lang="en-US" sz="3300">
                <a:solidFill>
                  <a:schemeClr val="tx1"/>
                </a:solidFill>
                <a:latin typeface="Cambria" panose="02040503050406030204" pitchFamily="18" charset="0"/>
                <a:ea typeface="Cambria" panose="02040503050406030204" pitchFamily="18" charset="0"/>
              </a:rPr>
              <a:t> contract award, including resumes of any </a:t>
            </a:r>
            <a:br>
              <a:rPr lang="en-US" sz="3300">
                <a:solidFill>
                  <a:schemeClr val="tx1"/>
                </a:solidFill>
                <a:latin typeface="Cambria" panose="02040503050406030204" pitchFamily="18" charset="0"/>
                <a:ea typeface="Cambria" panose="02040503050406030204" pitchFamily="18" charset="0"/>
              </a:rPr>
            </a:br>
            <a:r>
              <a:rPr lang="en-US" sz="3300">
                <a:solidFill>
                  <a:schemeClr val="tx1"/>
                </a:solidFill>
                <a:latin typeface="Cambria" panose="02040503050406030204" pitchFamily="18" charset="0"/>
                <a:ea typeface="Cambria" panose="02040503050406030204" pitchFamily="18" charset="0"/>
              </a:rPr>
              <a:t>members who are not State employees.</a:t>
            </a:r>
            <a:br>
              <a:rPr lang="en-US" sz="3300">
                <a:solidFill>
                  <a:schemeClr val="tx1"/>
                </a:solidFill>
                <a:latin typeface="Cambria" panose="02040503050406030204" pitchFamily="18" charset="0"/>
                <a:ea typeface="Cambria" panose="02040503050406030204" pitchFamily="18" charset="0"/>
              </a:rPr>
            </a:br>
            <a:br>
              <a:rPr lang="en-US" sz="2200">
                <a:solidFill>
                  <a:schemeClr val="tx1"/>
                </a:solidFill>
                <a:latin typeface="Cambria" panose="02040503050406030204" pitchFamily="18" charset="0"/>
                <a:ea typeface="Cambria" panose="02040503050406030204" pitchFamily="18" charset="0"/>
              </a:rPr>
            </a:br>
            <a:r>
              <a:rPr lang="en-US" sz="3300">
                <a:solidFill>
                  <a:schemeClr val="tx1"/>
                </a:solidFill>
                <a:latin typeface="Cambria" panose="02040503050406030204" pitchFamily="18" charset="0"/>
                <a:ea typeface="Cambria" panose="02040503050406030204" pitchFamily="18" charset="0"/>
              </a:rPr>
              <a:t>Must sign declaration that he or she has no conflict of interest before evaluating.</a:t>
            </a:r>
            <a:br>
              <a:rPr lang="en-US" sz="3300">
                <a:solidFill>
                  <a:schemeClr val="tx1"/>
                </a:solidFill>
                <a:latin typeface="Cambria" panose="02040503050406030204" pitchFamily="18" charset="0"/>
                <a:ea typeface="Cambria" panose="02040503050406030204" pitchFamily="18" charset="0"/>
              </a:rPr>
            </a:br>
            <a:br>
              <a:rPr lang="en-US" sz="2200">
                <a:solidFill>
                  <a:schemeClr val="tx1"/>
                </a:solidFill>
                <a:latin typeface="Cambria" panose="02040503050406030204" pitchFamily="18" charset="0"/>
                <a:ea typeface="Cambria" panose="02040503050406030204" pitchFamily="18" charset="0"/>
              </a:rPr>
            </a:br>
            <a:r>
              <a:rPr lang="en-US" sz="3300">
                <a:solidFill>
                  <a:schemeClr val="tx1"/>
                </a:solidFill>
                <a:latin typeface="Cambria" panose="02040503050406030204" pitchFamily="18" charset="0"/>
                <a:ea typeface="Cambria" panose="02040503050406030204" pitchFamily="18" charset="0"/>
              </a:rPr>
              <a:t>The committee may use advisors to provide opinions </a:t>
            </a:r>
            <a:br>
              <a:rPr lang="en-US" sz="3300">
                <a:solidFill>
                  <a:schemeClr val="tx1"/>
                </a:solidFill>
                <a:latin typeface="Cambria" panose="02040503050406030204" pitchFamily="18" charset="0"/>
                <a:ea typeface="Cambria" panose="02040503050406030204" pitchFamily="18" charset="0"/>
              </a:rPr>
            </a:br>
            <a:r>
              <a:rPr lang="en-US" sz="3300">
                <a:solidFill>
                  <a:schemeClr val="tx1"/>
                </a:solidFill>
                <a:latin typeface="Cambria" panose="02040503050406030204" pitchFamily="18" charset="0"/>
                <a:ea typeface="Cambria" panose="02040503050406030204" pitchFamily="18" charset="0"/>
              </a:rPr>
              <a:t>on the proposals and qualifications. Advisors are subject to the </a:t>
            </a:r>
            <a:br>
              <a:rPr lang="en-US" sz="3300">
                <a:solidFill>
                  <a:schemeClr val="tx1"/>
                </a:solidFill>
                <a:latin typeface="Cambria" panose="02040503050406030204" pitchFamily="18" charset="0"/>
                <a:ea typeface="Cambria" panose="02040503050406030204" pitchFamily="18" charset="0"/>
              </a:rPr>
            </a:br>
            <a:r>
              <a:rPr lang="en-US" sz="3300">
                <a:solidFill>
                  <a:schemeClr val="tx1"/>
                </a:solidFill>
                <a:latin typeface="Cambria" panose="02040503050406030204" pitchFamily="18" charset="0"/>
                <a:ea typeface="Cambria" panose="02040503050406030204" pitchFamily="18" charset="0"/>
              </a:rPr>
              <a:t>same rules and restrictions as committee members.</a:t>
            </a:r>
            <a:br>
              <a:rPr lang="en-US" sz="3900">
                <a:solidFill>
                  <a:schemeClr val="tx1"/>
                </a:solidFill>
                <a:latin typeface="Cambria" panose="02040503050406030204" pitchFamily="18" charset="0"/>
                <a:ea typeface="Cambria" panose="02040503050406030204" pitchFamily="18" charset="0"/>
              </a:rPr>
            </a:br>
            <a:endParaRPr lang="en-US" sz="390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40857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353218" y="339273"/>
            <a:ext cx="11430000" cy="6736438"/>
          </a:xfrm>
        </p:spPr>
        <p:txBody>
          <a:bodyPr anchor="t">
            <a:normAutofit/>
          </a:bodyPr>
          <a:lstStyle/>
          <a:p>
            <a:pPr algn="ctr">
              <a:lnSpc>
                <a:spcPct val="100000"/>
              </a:lnSpc>
            </a:pPr>
            <a:r>
              <a:rPr lang="en-US" sz="6100" cap="small">
                <a:solidFill>
                  <a:schemeClr val="accent3"/>
                </a:solidFill>
                <a:latin typeface="Cambria"/>
                <a:ea typeface="Cambria"/>
              </a:rPr>
              <a:t>Award</a:t>
            </a:r>
            <a:br>
              <a:rPr lang="en-US" sz="6700" cap="small">
                <a:latin typeface="Cambria" panose="02040503050406030204" pitchFamily="18" charset="0"/>
                <a:ea typeface="Cambria" panose="02040503050406030204" pitchFamily="18" charset="0"/>
              </a:rPr>
            </a:br>
            <a:r>
              <a:rPr lang="en-US" sz="3300" cap="small">
                <a:solidFill>
                  <a:schemeClr val="accent2"/>
                </a:solidFill>
                <a:latin typeface="Cambria"/>
                <a:ea typeface="Cambria"/>
              </a:rPr>
              <a:t>Responsive and Responsible Offeror </a:t>
            </a:r>
            <a:br>
              <a:rPr lang="en-US" sz="3300" cap="small">
                <a:latin typeface="Cambria" panose="02040503050406030204" pitchFamily="18" charset="0"/>
                <a:ea typeface="Cambria" panose="02040503050406030204" pitchFamily="18" charset="0"/>
              </a:rPr>
            </a:br>
            <a:r>
              <a:rPr lang="en-US" sz="3300" cap="small">
                <a:solidFill>
                  <a:schemeClr val="accent2"/>
                </a:solidFill>
                <a:latin typeface="Cambria"/>
                <a:ea typeface="Cambria"/>
              </a:rPr>
              <a:t>with the Highest Evaluated Response</a:t>
            </a:r>
            <a:br>
              <a:rPr lang="en-US" sz="4400" cap="small">
                <a:latin typeface="Cambria" panose="02040503050406030204" pitchFamily="18" charset="0"/>
                <a:ea typeface="Cambria" panose="02040503050406030204" pitchFamily="18" charset="0"/>
              </a:rPr>
            </a:br>
            <a:br>
              <a:rPr lang="en-US" sz="1700" cap="small">
                <a:latin typeface="Cambria" panose="02040503050406030204" pitchFamily="18" charset="0"/>
                <a:ea typeface="Cambria" panose="02040503050406030204" pitchFamily="18" charset="0"/>
              </a:rPr>
            </a:br>
            <a:r>
              <a:rPr lang="en-US" sz="3300">
                <a:solidFill>
                  <a:schemeClr val="tx1"/>
                </a:solidFill>
                <a:latin typeface="Cambria"/>
                <a:ea typeface="Cambria"/>
              </a:rPr>
              <a:t>The same Notice of Intent to Award</a:t>
            </a:r>
            <a:br>
              <a:rPr lang="en-US" sz="3300">
                <a:latin typeface="Cambria" panose="02040503050406030204" pitchFamily="18" charset="0"/>
                <a:ea typeface="Cambria" panose="02040503050406030204" pitchFamily="18" charset="0"/>
              </a:rPr>
            </a:br>
            <a:r>
              <a:rPr lang="en-US" sz="3300">
                <a:solidFill>
                  <a:schemeClr val="tx1"/>
                </a:solidFill>
                <a:latin typeface="Cambria"/>
                <a:ea typeface="Cambria"/>
              </a:rPr>
              <a:t>and Notice of Contract Award </a:t>
            </a:r>
            <a:br>
              <a:rPr lang="en-US" sz="3300">
                <a:latin typeface="Cambria" panose="02040503050406030204" pitchFamily="18" charset="0"/>
                <a:ea typeface="Cambria" panose="02040503050406030204" pitchFamily="18" charset="0"/>
              </a:rPr>
            </a:br>
            <a:r>
              <a:rPr lang="en-US" sz="3300">
                <a:solidFill>
                  <a:schemeClr val="tx1"/>
                </a:solidFill>
                <a:latin typeface="Cambria"/>
                <a:ea typeface="Cambria"/>
              </a:rPr>
              <a:t>requirements apply to RFPs/RFQs </a:t>
            </a:r>
            <a:br>
              <a:rPr lang="en-US" sz="3300">
                <a:latin typeface="Cambria" panose="02040503050406030204" pitchFamily="18" charset="0"/>
                <a:ea typeface="Cambria" panose="02040503050406030204" pitchFamily="18" charset="0"/>
              </a:rPr>
            </a:br>
            <a:r>
              <a:rPr lang="en-US" sz="3300">
                <a:solidFill>
                  <a:schemeClr val="tx1"/>
                </a:solidFill>
                <a:latin typeface="Cambria"/>
                <a:ea typeface="Cambria"/>
              </a:rPr>
              <a:t>as those which apply to IFBs.</a:t>
            </a:r>
            <a:br>
              <a:rPr lang="en-US" sz="3500">
                <a:solidFill>
                  <a:schemeClr val="tx1"/>
                </a:solidFill>
                <a:latin typeface="Cambria" panose="02040503050406030204" pitchFamily="18" charset="0"/>
                <a:ea typeface="Cambria" panose="02040503050406030204" pitchFamily="18" charset="0"/>
              </a:rPr>
            </a:br>
            <a:br>
              <a:rPr lang="en-US" sz="1700">
                <a:latin typeface="Cambria"/>
                <a:ea typeface="Cambria"/>
              </a:rPr>
            </a:br>
            <a:r>
              <a:rPr lang="en-US" sz="3300" u="sng" cap="small">
                <a:solidFill>
                  <a:schemeClr val="accent2"/>
                </a:solidFill>
                <a:latin typeface="Cambria"/>
                <a:ea typeface="Cambria"/>
              </a:rPr>
              <a:t>Statutory Requirement</a:t>
            </a:r>
            <a:r>
              <a:rPr lang="en-US" sz="3300" cap="small">
                <a:solidFill>
                  <a:schemeClr val="accent2"/>
                </a:solidFill>
                <a:latin typeface="Cambria"/>
                <a:ea typeface="Cambria"/>
              </a:rPr>
              <a:t>: </a:t>
            </a:r>
            <a:br>
              <a:rPr lang="en-US" sz="3300">
                <a:solidFill>
                  <a:schemeClr val="accent2"/>
                </a:solidFill>
                <a:latin typeface="Cambria"/>
                <a:ea typeface="Cambria"/>
              </a:rPr>
            </a:br>
            <a:r>
              <a:rPr lang="en-US" sz="3300">
                <a:solidFill>
                  <a:schemeClr val="accent2"/>
                </a:solidFill>
                <a:latin typeface="Cambria"/>
                <a:ea typeface="Cambria"/>
              </a:rPr>
              <a:t>Notice of Intent to Award must be posted </a:t>
            </a:r>
            <a:br>
              <a:rPr lang="en-US" sz="3300">
                <a:solidFill>
                  <a:schemeClr val="accent2"/>
                </a:solidFill>
                <a:latin typeface="Cambria"/>
                <a:ea typeface="Cambria"/>
              </a:rPr>
            </a:br>
            <a:r>
              <a:rPr lang="en-US" sz="3300">
                <a:solidFill>
                  <a:schemeClr val="accent2"/>
                </a:solidFill>
                <a:latin typeface="Cambria"/>
                <a:ea typeface="Cambria"/>
              </a:rPr>
              <a:t>48 hours prior to contract award.</a:t>
            </a:r>
            <a:br>
              <a:rPr lang="en-US" sz="4400" cap="small">
                <a:latin typeface="Cambria" panose="02040503050406030204" pitchFamily="18" charset="0"/>
                <a:ea typeface="Cambria" panose="02040503050406030204" pitchFamily="18" charset="0"/>
              </a:rPr>
            </a:br>
            <a:endParaRPr lang="en-US" sz="440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3089861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409071" y="601578"/>
            <a:ext cx="11393907" cy="950495"/>
          </a:xfrm>
        </p:spPr>
        <p:txBody>
          <a:bodyPr>
            <a:noAutofit/>
          </a:bodyPr>
          <a:lstStyle/>
          <a:p>
            <a:pPr algn="ctr"/>
            <a:r>
              <a:rPr lang="en-US" sz="4400" cap="small">
                <a:solidFill>
                  <a:srgbClr val="F03F2B"/>
                </a:solidFill>
                <a:latin typeface="Cambria"/>
                <a:ea typeface="Cambria"/>
              </a:rPr>
              <a:t>Debriefing and Requests for Reconsideration</a:t>
            </a:r>
            <a:endParaRPr lang="en-US" sz="4400" cap="small">
              <a:latin typeface="Baskerville Old Face"/>
            </a:endParaRPr>
          </a:p>
        </p:txBody>
      </p:sp>
      <p:sp>
        <p:nvSpPr>
          <p:cNvPr id="3" name="TextBox 2"/>
          <p:cNvSpPr txBox="1"/>
          <p:nvPr/>
        </p:nvSpPr>
        <p:spPr>
          <a:xfrm>
            <a:off x="1117600" y="1552073"/>
            <a:ext cx="10241280" cy="440120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600">
                <a:latin typeface="Cambria"/>
                <a:ea typeface="Cambria"/>
              </a:rPr>
              <a:t>Vendor receipt of the Notice of Intent to Award and posting of the Agency Procurement File triggers the Debriefing and Reconsideration periods.</a:t>
            </a:r>
            <a:endParaRPr lang="en-US" sz="2600"/>
          </a:p>
          <a:p>
            <a:pPr marL="1200150" lvl="2" indent="-285750">
              <a:buFont typeface="Arial" panose="020B0604020202020204" pitchFamily="34" charset="0"/>
              <a:buChar char="•"/>
            </a:pPr>
            <a:r>
              <a:rPr lang="en-US" sz="2000">
                <a:latin typeface="Cambria"/>
                <a:ea typeface="Cambria"/>
              </a:rPr>
              <a:t>Email        Delivery Receipt &amp; Read Receipt</a:t>
            </a:r>
          </a:p>
          <a:p>
            <a:pPr marL="285750" indent="-285750">
              <a:buFont typeface="Arial" panose="020B0604020202020204" pitchFamily="34" charset="0"/>
              <a:buChar char="•"/>
            </a:pPr>
            <a:r>
              <a:rPr lang="en-US" sz="2600">
                <a:latin typeface="Cambria"/>
                <a:ea typeface="Cambria"/>
              </a:rPr>
              <a:t>Vendors must be debriefed prior to the contract being presented to PPRB for approval.</a:t>
            </a:r>
          </a:p>
          <a:p>
            <a:pPr marL="285750" indent="-285750">
              <a:buFont typeface="Arial" panose="020B0604020202020204" pitchFamily="34" charset="0"/>
              <a:buChar char="•"/>
            </a:pPr>
            <a:r>
              <a:rPr lang="en-US" sz="2600">
                <a:latin typeface="Cambria"/>
                <a:ea typeface="Cambria"/>
              </a:rPr>
              <a:t>Vendors have 3 business days to file a Request for Reconsideration of the Intent to Award. Reconsideration is limited to what is in the procurement file, the terms of the solicitation, and violations of OPSCR’s rules and regulations.</a:t>
            </a:r>
          </a:p>
          <a:p>
            <a:pPr marL="285750" indent="-285750">
              <a:buFont typeface="Arial" panose="020B0604020202020204" pitchFamily="34" charset="0"/>
              <a:buChar char="•"/>
            </a:pPr>
            <a:r>
              <a:rPr lang="en-US" sz="2600">
                <a:latin typeface="Cambria"/>
                <a:ea typeface="Cambria"/>
              </a:rPr>
              <a:t>Requests for Reconsideration must be resolved for Board approval.</a:t>
            </a:r>
            <a:endParaRPr lang="en-US" sz="2600"/>
          </a:p>
        </p:txBody>
      </p:sp>
      <p:sp>
        <p:nvSpPr>
          <p:cNvPr id="5" name="Arrow: Right 4">
            <a:extLst>
              <a:ext uri="{FF2B5EF4-FFF2-40B4-BE49-F238E27FC236}">
                <a16:creationId xmlns:a16="http://schemas.microsoft.com/office/drawing/2014/main" id="{C25D5E6B-D586-B0A3-59B7-ADD52F893657}"/>
              </a:ext>
            </a:extLst>
          </p:cNvPr>
          <p:cNvSpPr/>
          <p:nvPr/>
        </p:nvSpPr>
        <p:spPr>
          <a:xfrm>
            <a:off x="3078480" y="2794000"/>
            <a:ext cx="345440" cy="301752"/>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50016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370840" y="439837"/>
            <a:ext cx="11430000" cy="1145123"/>
          </a:xfrm>
        </p:spPr>
        <p:txBody>
          <a:bodyPr anchor="t">
            <a:normAutofit fontScale="90000"/>
          </a:bodyPr>
          <a:lstStyle/>
          <a:p>
            <a:pPr algn="ctr"/>
            <a:r>
              <a:rPr lang="en-US" sz="8300" cap="small">
                <a:solidFill>
                  <a:schemeClr val="accent3"/>
                </a:solidFill>
                <a:latin typeface="Cambria" panose="02040503050406030204" pitchFamily="18" charset="0"/>
                <a:ea typeface="Cambria" panose="02040503050406030204" pitchFamily="18" charset="0"/>
              </a:rPr>
              <a:t>Common Problems</a:t>
            </a:r>
            <a:br>
              <a:rPr lang="en-US" sz="7800" cap="small">
                <a:solidFill>
                  <a:schemeClr val="accent2"/>
                </a:solidFill>
                <a:latin typeface="Cambria" panose="02040503050406030204" pitchFamily="18" charset="0"/>
                <a:ea typeface="Cambria" panose="02040503050406030204" pitchFamily="18" charset="0"/>
              </a:rPr>
            </a:br>
            <a:br>
              <a:rPr lang="en-US" sz="2800">
                <a:solidFill>
                  <a:schemeClr val="tx1"/>
                </a:solidFill>
                <a:latin typeface="Cambria" panose="02040503050406030204" pitchFamily="18" charset="0"/>
                <a:ea typeface="Cambria" panose="02040503050406030204" pitchFamily="18" charset="0"/>
              </a:rPr>
            </a:br>
            <a:endParaRPr lang="en-US" sz="2800">
              <a:solidFill>
                <a:schemeClr val="tx1"/>
              </a:solidFill>
              <a:latin typeface="Cambria" panose="02040503050406030204" pitchFamily="18" charset="0"/>
              <a:ea typeface="Cambria" panose="02040503050406030204" pitchFamily="18" charset="0"/>
            </a:endParaRPr>
          </a:p>
        </p:txBody>
      </p:sp>
      <p:sp>
        <p:nvSpPr>
          <p:cNvPr id="7" name="Freeform: Shape 6">
            <a:extLst>
              <a:ext uri="{FF2B5EF4-FFF2-40B4-BE49-F238E27FC236}">
                <a16:creationId xmlns:a16="http://schemas.microsoft.com/office/drawing/2014/main" id="{5B53F808-FD09-4853-9178-E1DF367049EA}"/>
              </a:ext>
            </a:extLst>
          </p:cNvPr>
          <p:cNvSpPr/>
          <p:nvPr/>
        </p:nvSpPr>
        <p:spPr>
          <a:xfrm>
            <a:off x="4355117" y="2759791"/>
            <a:ext cx="3807588" cy="3658372"/>
          </a:xfrm>
          <a:custGeom>
            <a:avLst/>
            <a:gdLst>
              <a:gd name="connsiteX0" fmla="*/ 0 w 2844495"/>
              <a:gd name="connsiteY0" fmla="*/ 1422227 h 2844454"/>
              <a:gd name="connsiteX1" fmla="*/ 1422248 w 2844495"/>
              <a:gd name="connsiteY1" fmla="*/ 0 h 2844454"/>
              <a:gd name="connsiteX2" fmla="*/ 2844496 w 2844495"/>
              <a:gd name="connsiteY2" fmla="*/ 1422227 h 2844454"/>
              <a:gd name="connsiteX3" fmla="*/ 1422248 w 2844495"/>
              <a:gd name="connsiteY3" fmla="*/ 2844454 h 2844454"/>
              <a:gd name="connsiteX4" fmla="*/ 0 w 2844495"/>
              <a:gd name="connsiteY4" fmla="*/ 1422227 h 2844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4495" h="2844454">
                <a:moveTo>
                  <a:pt x="0" y="1422227"/>
                </a:moveTo>
                <a:cubicBezTo>
                  <a:pt x="0" y="636753"/>
                  <a:pt x="636762" y="0"/>
                  <a:pt x="1422248" y="0"/>
                </a:cubicBezTo>
                <a:cubicBezTo>
                  <a:pt x="2207734" y="0"/>
                  <a:pt x="2844496" y="636753"/>
                  <a:pt x="2844496" y="1422227"/>
                </a:cubicBezTo>
                <a:cubicBezTo>
                  <a:pt x="2844496" y="2207701"/>
                  <a:pt x="2207734" y="2844454"/>
                  <a:pt x="1422248" y="2844454"/>
                </a:cubicBezTo>
                <a:cubicBezTo>
                  <a:pt x="636762" y="2844454"/>
                  <a:pt x="0" y="2207701"/>
                  <a:pt x="0" y="1422227"/>
                </a:cubicBezTo>
                <a:close/>
              </a:path>
            </a:pathLst>
          </a:cu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spcFirstLastPara="0" vert="horz" wrap="square" lIns="530867" tIns="530861" rIns="530867" bIns="530861" numCol="1" spcCol="1270" anchor="ctr" anchorCtr="0">
            <a:noAutofit/>
          </a:bodyPr>
          <a:lstStyle/>
          <a:p>
            <a:pPr marL="0" lvl="0" indent="0" algn="ctr" defTabSz="1333500">
              <a:lnSpc>
                <a:spcPct val="90000"/>
              </a:lnSpc>
              <a:spcBef>
                <a:spcPct val="0"/>
              </a:spcBef>
              <a:spcAft>
                <a:spcPct val="35000"/>
              </a:spcAft>
              <a:buNone/>
            </a:pPr>
            <a:r>
              <a:rPr lang="en-US" sz="3000" kern="1200">
                <a:latin typeface="Cambria" panose="02040503050406030204" pitchFamily="18" charset="0"/>
                <a:ea typeface="Cambria" panose="02040503050406030204" pitchFamily="18" charset="0"/>
              </a:rPr>
              <a:t>Agency Procurement File</a:t>
            </a:r>
          </a:p>
        </p:txBody>
      </p:sp>
      <p:sp>
        <p:nvSpPr>
          <p:cNvPr id="8" name="Freeform: Shape 7">
            <a:extLst>
              <a:ext uri="{FF2B5EF4-FFF2-40B4-BE49-F238E27FC236}">
                <a16:creationId xmlns:a16="http://schemas.microsoft.com/office/drawing/2014/main" id="{66966645-2B03-4BE4-8560-093499DB8F9A}"/>
              </a:ext>
            </a:extLst>
          </p:cNvPr>
          <p:cNvSpPr/>
          <p:nvPr/>
        </p:nvSpPr>
        <p:spPr>
          <a:xfrm>
            <a:off x="1374346" y="1456372"/>
            <a:ext cx="3807588" cy="3658372"/>
          </a:xfrm>
          <a:custGeom>
            <a:avLst/>
            <a:gdLst>
              <a:gd name="connsiteX0" fmla="*/ 0 w 2844495"/>
              <a:gd name="connsiteY0" fmla="*/ 1422227 h 2844454"/>
              <a:gd name="connsiteX1" fmla="*/ 1422248 w 2844495"/>
              <a:gd name="connsiteY1" fmla="*/ 0 h 2844454"/>
              <a:gd name="connsiteX2" fmla="*/ 2844496 w 2844495"/>
              <a:gd name="connsiteY2" fmla="*/ 1422227 h 2844454"/>
              <a:gd name="connsiteX3" fmla="*/ 1422248 w 2844495"/>
              <a:gd name="connsiteY3" fmla="*/ 2844454 h 2844454"/>
              <a:gd name="connsiteX4" fmla="*/ 0 w 2844495"/>
              <a:gd name="connsiteY4" fmla="*/ 1422227 h 2844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4495" h="2844454">
                <a:moveTo>
                  <a:pt x="0" y="1422227"/>
                </a:moveTo>
                <a:cubicBezTo>
                  <a:pt x="0" y="636753"/>
                  <a:pt x="636762" y="0"/>
                  <a:pt x="1422248" y="0"/>
                </a:cubicBezTo>
                <a:cubicBezTo>
                  <a:pt x="2207734" y="0"/>
                  <a:pt x="2844496" y="636753"/>
                  <a:pt x="2844496" y="1422227"/>
                </a:cubicBezTo>
                <a:cubicBezTo>
                  <a:pt x="2844496" y="2207701"/>
                  <a:pt x="2207734" y="2844454"/>
                  <a:pt x="1422248" y="2844454"/>
                </a:cubicBezTo>
                <a:cubicBezTo>
                  <a:pt x="636762" y="2844454"/>
                  <a:pt x="0" y="2207701"/>
                  <a:pt x="0" y="1422227"/>
                </a:cubicBezTo>
                <a:close/>
              </a:path>
            </a:pathLst>
          </a:custGeom>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spcFirstLastPara="0" vert="horz" wrap="square" lIns="530867" tIns="530861" rIns="530867" bIns="530861" numCol="1" spcCol="1270" anchor="ctr" anchorCtr="0">
            <a:noAutofit/>
          </a:bodyPr>
          <a:lstStyle/>
          <a:p>
            <a:pPr marL="0" lvl="0" indent="0" algn="ctr" defTabSz="1333500">
              <a:lnSpc>
                <a:spcPct val="90000"/>
              </a:lnSpc>
              <a:spcBef>
                <a:spcPct val="0"/>
              </a:spcBef>
              <a:spcAft>
                <a:spcPct val="35000"/>
              </a:spcAft>
              <a:buNone/>
            </a:pPr>
            <a:r>
              <a:rPr lang="en-US" sz="3000" kern="1200">
                <a:latin typeface="Cambria" panose="02040503050406030204" pitchFamily="18" charset="0"/>
                <a:ea typeface="Cambria" panose="02040503050406030204" pitchFamily="18" charset="0"/>
              </a:rPr>
              <a:t>Time Management</a:t>
            </a:r>
          </a:p>
          <a:p>
            <a:pPr marL="0" lvl="0" indent="0" algn="ctr" defTabSz="1333500">
              <a:lnSpc>
                <a:spcPct val="90000"/>
              </a:lnSpc>
              <a:spcBef>
                <a:spcPct val="0"/>
              </a:spcBef>
              <a:spcAft>
                <a:spcPct val="35000"/>
              </a:spcAft>
              <a:buNone/>
            </a:pPr>
            <a:r>
              <a:rPr lang="en-US" sz="2000" kern="1200">
                <a:latin typeface="Cambria" panose="02040503050406030204" pitchFamily="18" charset="0"/>
                <a:ea typeface="Cambria" panose="02040503050406030204" pitchFamily="18" charset="0"/>
              </a:rPr>
              <a:t>Advertisement, Q&amp;A, Amendments, Site Visits, Conferences, Evaluation, Presentations, BAFO, Award, Debriefing, Protest, Regulatory Board</a:t>
            </a:r>
          </a:p>
        </p:txBody>
      </p:sp>
      <p:sp>
        <p:nvSpPr>
          <p:cNvPr id="6" name="Freeform: Shape 5">
            <a:extLst>
              <a:ext uri="{FF2B5EF4-FFF2-40B4-BE49-F238E27FC236}">
                <a16:creationId xmlns:a16="http://schemas.microsoft.com/office/drawing/2014/main" id="{8EA14441-6D71-4FB3-ACA9-F9937771E470}"/>
              </a:ext>
            </a:extLst>
          </p:cNvPr>
          <p:cNvSpPr/>
          <p:nvPr/>
        </p:nvSpPr>
        <p:spPr>
          <a:xfrm>
            <a:off x="7335888" y="1456372"/>
            <a:ext cx="3807588" cy="3658372"/>
          </a:xfrm>
          <a:custGeom>
            <a:avLst/>
            <a:gdLst>
              <a:gd name="connsiteX0" fmla="*/ 0 w 2844495"/>
              <a:gd name="connsiteY0" fmla="*/ 1422227 h 2844454"/>
              <a:gd name="connsiteX1" fmla="*/ 1422248 w 2844495"/>
              <a:gd name="connsiteY1" fmla="*/ 0 h 2844454"/>
              <a:gd name="connsiteX2" fmla="*/ 2844496 w 2844495"/>
              <a:gd name="connsiteY2" fmla="*/ 1422227 h 2844454"/>
              <a:gd name="connsiteX3" fmla="*/ 1422248 w 2844495"/>
              <a:gd name="connsiteY3" fmla="*/ 2844454 h 2844454"/>
              <a:gd name="connsiteX4" fmla="*/ 0 w 2844495"/>
              <a:gd name="connsiteY4" fmla="*/ 1422227 h 2844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4495" h="2844454">
                <a:moveTo>
                  <a:pt x="0" y="1422227"/>
                </a:moveTo>
                <a:cubicBezTo>
                  <a:pt x="0" y="636753"/>
                  <a:pt x="636762" y="0"/>
                  <a:pt x="1422248" y="0"/>
                </a:cubicBezTo>
                <a:cubicBezTo>
                  <a:pt x="2207734" y="0"/>
                  <a:pt x="2844496" y="636753"/>
                  <a:pt x="2844496" y="1422227"/>
                </a:cubicBezTo>
                <a:cubicBezTo>
                  <a:pt x="2844496" y="2207701"/>
                  <a:pt x="2207734" y="2844454"/>
                  <a:pt x="1422248" y="2844454"/>
                </a:cubicBezTo>
                <a:cubicBezTo>
                  <a:pt x="636762" y="2844454"/>
                  <a:pt x="0" y="2207701"/>
                  <a:pt x="0" y="1422227"/>
                </a:cubicBezTo>
                <a:close/>
              </a:path>
            </a:pathLst>
          </a:cu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horz" wrap="square" lIns="530867" tIns="530861" rIns="530867" bIns="530861" numCol="1" spcCol="1270" anchor="ctr" anchorCtr="0">
            <a:noAutofit/>
          </a:bodyPr>
          <a:lstStyle/>
          <a:p>
            <a:pPr marL="0" lvl="0" indent="0" algn="ctr" defTabSz="1333500">
              <a:lnSpc>
                <a:spcPct val="90000"/>
              </a:lnSpc>
              <a:spcBef>
                <a:spcPct val="0"/>
              </a:spcBef>
              <a:spcAft>
                <a:spcPct val="35000"/>
              </a:spcAft>
              <a:buNone/>
            </a:pPr>
            <a:r>
              <a:rPr lang="en-US" sz="3000">
                <a:latin typeface="Cambria" panose="02040503050406030204" pitchFamily="18" charset="0"/>
                <a:ea typeface="Cambria" panose="02040503050406030204" pitchFamily="18" charset="0"/>
                <a:sym typeface="Wingdings" panose="05000000000000000000" pitchFamily="2" charset="2"/>
              </a:rPr>
              <a:t>Advertising</a:t>
            </a:r>
          </a:p>
          <a:p>
            <a:pPr marL="0" lvl="0" indent="0" algn="ctr" defTabSz="1333500">
              <a:lnSpc>
                <a:spcPct val="90000"/>
              </a:lnSpc>
              <a:spcBef>
                <a:spcPct val="0"/>
              </a:spcBef>
              <a:spcAft>
                <a:spcPct val="35000"/>
              </a:spcAft>
              <a:buNone/>
            </a:pPr>
            <a:r>
              <a:rPr lang="en-US" sz="2000">
                <a:latin typeface="Cambria" panose="02040503050406030204" pitchFamily="18" charset="0"/>
                <a:ea typeface="Cambria" panose="02040503050406030204" pitchFamily="18" charset="0"/>
                <a:sym typeface="Wingdings" panose="05000000000000000000" pitchFamily="2" charset="2"/>
              </a:rPr>
              <a:t>Transparency, Website, Content of Advertisement, Amendments, Due Date</a:t>
            </a:r>
          </a:p>
        </p:txBody>
      </p:sp>
    </p:spTree>
    <p:extLst>
      <p:ext uri="{BB962C8B-B14F-4D97-AF65-F5344CB8AC3E}">
        <p14:creationId xmlns:p14="http://schemas.microsoft.com/office/powerpoint/2010/main" val="54238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6"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666749" y="476250"/>
            <a:ext cx="11049001" cy="1123950"/>
          </a:xfrm>
        </p:spPr>
        <p:txBody>
          <a:bodyPr>
            <a:normAutofit/>
          </a:bodyPr>
          <a:lstStyle/>
          <a:p>
            <a:pPr algn="ctr"/>
            <a:r>
              <a:rPr lang="en-US" sz="5000" cap="small">
                <a:solidFill>
                  <a:srgbClr val="F03F2B"/>
                </a:solidFill>
                <a:latin typeface="Cambria"/>
                <a:ea typeface="Cambria"/>
              </a:rPr>
              <a:t>Planning Your RFP/RFQ Timeline</a:t>
            </a:r>
            <a:br>
              <a:rPr lang="en-US" sz="2000" cap="small">
                <a:latin typeface="Cambria" panose="02040503050406030204" pitchFamily="18" charset="0"/>
                <a:ea typeface="Cambria" panose="02040503050406030204" pitchFamily="18" charset="0"/>
              </a:rPr>
            </a:br>
            <a:endParaRPr lang="en-US" sz="2000" b="1">
              <a:solidFill>
                <a:schemeClr val="tx1"/>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DF99600C-D4C5-4D56-9AF3-EF251182C51C}"/>
              </a:ext>
            </a:extLst>
          </p:cNvPr>
          <p:cNvSpPr txBox="1"/>
          <p:nvPr/>
        </p:nvSpPr>
        <p:spPr>
          <a:xfrm>
            <a:off x="1176744" y="1227004"/>
            <a:ext cx="9677401" cy="1554272"/>
          </a:xfrm>
          <a:prstGeom prst="rect">
            <a:avLst/>
          </a:prstGeom>
          <a:noFill/>
        </p:spPr>
        <p:txBody>
          <a:bodyPr wrap="square" rtlCol="0">
            <a:spAutoFit/>
          </a:bodyPr>
          <a:lstStyle/>
          <a:p>
            <a:pPr algn="ctr">
              <a:spcAft>
                <a:spcPts val="600"/>
              </a:spcAft>
            </a:pPr>
            <a:r>
              <a:rPr lang="en-US" sz="1800">
                <a:solidFill>
                  <a:schemeClr val="tx1"/>
                </a:solidFill>
                <a:latin typeface="Cambria" panose="02040503050406030204" pitchFamily="18" charset="0"/>
                <a:ea typeface="Cambria" panose="02040503050406030204" pitchFamily="18" charset="0"/>
              </a:rPr>
              <a:t>When does your current contract expire or when do you need the work to start? </a:t>
            </a:r>
            <a:br>
              <a:rPr lang="en-US" sz="1800">
                <a:solidFill>
                  <a:schemeClr val="tx1"/>
                </a:solidFill>
                <a:latin typeface="Cambria" panose="02040503050406030204" pitchFamily="18" charset="0"/>
                <a:ea typeface="Cambria" panose="02040503050406030204" pitchFamily="18" charset="0"/>
              </a:rPr>
            </a:br>
            <a:r>
              <a:rPr lang="en-US" sz="1800">
                <a:solidFill>
                  <a:schemeClr val="tx1"/>
                </a:solidFill>
                <a:latin typeface="Cambria" panose="02040503050406030204" pitchFamily="18" charset="0"/>
                <a:ea typeface="Cambria" panose="02040503050406030204" pitchFamily="18" charset="0"/>
              </a:rPr>
              <a:t>Schedule your operational start date and work backwards.</a:t>
            </a:r>
          </a:p>
          <a:p>
            <a:pPr algn="ctr">
              <a:spcAft>
                <a:spcPts val="1200"/>
              </a:spcAft>
            </a:pPr>
            <a:r>
              <a:rPr lang="en-US" sz="1800">
                <a:solidFill>
                  <a:schemeClr val="tx1"/>
                </a:solidFill>
                <a:latin typeface="Cambria" panose="02040503050406030204" pitchFamily="18" charset="0"/>
                <a:ea typeface="Cambria" panose="02040503050406030204" pitchFamily="18" charset="0"/>
              </a:rPr>
              <a:t>Do you need an Implementation Period? How long?</a:t>
            </a:r>
            <a:br>
              <a:rPr lang="en-US" sz="1800">
                <a:solidFill>
                  <a:schemeClr val="tx1"/>
                </a:solidFill>
                <a:latin typeface="Cambria" panose="02040503050406030204" pitchFamily="18" charset="0"/>
                <a:ea typeface="Cambria" panose="02040503050406030204" pitchFamily="18" charset="0"/>
              </a:rPr>
            </a:br>
            <a:br>
              <a:rPr lang="en-US" sz="1800">
                <a:solidFill>
                  <a:schemeClr val="tx1"/>
                </a:solidFill>
                <a:latin typeface="Cambria" panose="02040503050406030204" pitchFamily="18" charset="0"/>
                <a:ea typeface="Cambria" panose="02040503050406030204" pitchFamily="18" charset="0"/>
              </a:rPr>
            </a:br>
            <a:endParaRPr lang="en-US"/>
          </a:p>
        </p:txBody>
      </p:sp>
      <p:grpSp>
        <p:nvGrpSpPr>
          <p:cNvPr id="3" name="Group 2">
            <a:extLst>
              <a:ext uri="{FF2B5EF4-FFF2-40B4-BE49-F238E27FC236}">
                <a16:creationId xmlns:a16="http://schemas.microsoft.com/office/drawing/2014/main" id="{9715B474-0F02-4206-954B-AFC94CB6E147}"/>
              </a:ext>
            </a:extLst>
          </p:cNvPr>
          <p:cNvGrpSpPr/>
          <p:nvPr/>
        </p:nvGrpSpPr>
        <p:grpSpPr>
          <a:xfrm>
            <a:off x="1026498" y="2076643"/>
            <a:ext cx="9090424" cy="2123658"/>
            <a:chOff x="1027617" y="2218666"/>
            <a:chExt cx="9090424" cy="2123658"/>
          </a:xfrm>
        </p:grpSpPr>
        <p:pic>
          <p:nvPicPr>
            <p:cNvPr id="13" name="Picture 12">
              <a:extLst>
                <a:ext uri="{FF2B5EF4-FFF2-40B4-BE49-F238E27FC236}">
                  <a16:creationId xmlns:a16="http://schemas.microsoft.com/office/drawing/2014/main" id="{35E60B0E-BE6D-4DF7-A100-B82CEEC50C53}"/>
                </a:ext>
              </a:extLst>
            </p:cNvPr>
            <p:cNvPicPr>
              <a:picLocks noChangeAspect="1"/>
            </p:cNvPicPr>
            <p:nvPr/>
          </p:nvPicPr>
          <p:blipFill>
            <a:blip r:embed="rId2"/>
            <a:stretch>
              <a:fillRect/>
            </a:stretch>
          </p:blipFill>
          <p:spPr>
            <a:xfrm>
              <a:off x="7950808" y="2376179"/>
              <a:ext cx="2167233" cy="886840"/>
            </a:xfrm>
            <a:prstGeom prst="rect">
              <a:avLst/>
            </a:prstGeom>
            <a:ln w="19050">
              <a:solidFill>
                <a:schemeClr val="tx1"/>
              </a:solidFill>
            </a:ln>
          </p:spPr>
        </p:pic>
        <p:sp>
          <p:nvSpPr>
            <p:cNvPr id="6" name="TextBox 5">
              <a:extLst>
                <a:ext uri="{FF2B5EF4-FFF2-40B4-BE49-F238E27FC236}">
                  <a16:creationId xmlns:a16="http://schemas.microsoft.com/office/drawing/2014/main" id="{C902BD85-9D9F-404D-86FA-FC317DB89D18}"/>
                </a:ext>
              </a:extLst>
            </p:cNvPr>
            <p:cNvSpPr txBox="1"/>
            <p:nvPr/>
          </p:nvSpPr>
          <p:spPr>
            <a:xfrm>
              <a:off x="1027617" y="2218666"/>
              <a:ext cx="6923191" cy="2123658"/>
            </a:xfrm>
            <a:prstGeom prst="rect">
              <a:avLst/>
            </a:prstGeom>
            <a:noFill/>
          </p:spPr>
          <p:txBody>
            <a:bodyPr wrap="square" lIns="91440" tIns="45720" rIns="91440" bIns="45720" rtlCol="0" anchor="t">
              <a:spAutoFit/>
            </a:bodyPr>
            <a:lstStyle/>
            <a:p>
              <a:pPr algn="ctr"/>
              <a:endParaRPr lang="en-US" sz="600">
                <a:solidFill>
                  <a:schemeClr val="tx1"/>
                </a:solidFill>
                <a:latin typeface="Cambria" panose="02040503050406030204" pitchFamily="18" charset="0"/>
                <a:ea typeface="Cambria" panose="02040503050406030204" pitchFamily="18" charset="0"/>
              </a:endParaRPr>
            </a:p>
            <a:p>
              <a:pPr algn="ctr"/>
              <a:r>
                <a:rPr lang="en-US" sz="1800">
                  <a:latin typeface="Cambria"/>
                  <a:ea typeface="Cambria"/>
                </a:rPr>
                <a:t>What is the date of the </a:t>
              </a:r>
              <a:r>
                <a:rPr lang="en-US">
                  <a:latin typeface="Cambria"/>
                  <a:ea typeface="Cambria"/>
                </a:rPr>
                <a:t>last</a:t>
              </a:r>
              <a:r>
                <a:rPr lang="en-US" sz="1800">
                  <a:latin typeface="Cambria"/>
                  <a:ea typeface="Cambria"/>
                </a:rPr>
                <a:t> PPRB Meeting where</a:t>
              </a:r>
              <a:br>
                <a:rPr lang="en-US" sz="1800">
                  <a:latin typeface="Cambria" panose="02040503050406030204" pitchFamily="18" charset="0"/>
                  <a:ea typeface="Cambria" panose="02040503050406030204" pitchFamily="18" charset="0"/>
                </a:rPr>
              </a:br>
              <a:r>
                <a:rPr lang="en-US" sz="1800">
                  <a:latin typeface="Cambria"/>
                  <a:ea typeface="Cambria"/>
                </a:rPr>
                <a:t>your Contract can be approved in order to meet your timeline?</a:t>
              </a:r>
              <a:br>
                <a:rPr lang="en-US" sz="1800">
                  <a:latin typeface="Cambria" panose="02040503050406030204" pitchFamily="18" charset="0"/>
                  <a:ea typeface="Cambria" panose="02040503050406030204" pitchFamily="18" charset="0"/>
                </a:rPr>
              </a:br>
              <a:r>
                <a:rPr lang="en-US" sz="1800">
                  <a:latin typeface="Cambria"/>
                  <a:ea typeface="Cambria"/>
                </a:rPr>
                <a:t>What date do you have to submit the contract to OPSCR?</a:t>
              </a:r>
              <a:br>
                <a:rPr lang="en-US" sz="1800">
                  <a:latin typeface="Cambria" panose="02040503050406030204" pitchFamily="18" charset="0"/>
                  <a:ea typeface="Cambria" panose="02040503050406030204" pitchFamily="18" charset="0"/>
                </a:rPr>
              </a:br>
              <a:br>
                <a:rPr lang="en-US" sz="1800">
                  <a:latin typeface="Cambria" panose="02040503050406030204" pitchFamily="18" charset="0"/>
                  <a:ea typeface="Cambria" panose="02040503050406030204" pitchFamily="18" charset="0"/>
                </a:rPr>
              </a:br>
              <a:br>
                <a:rPr lang="en-US" sz="1800">
                  <a:latin typeface="Cambria" panose="02040503050406030204" pitchFamily="18" charset="0"/>
                  <a:ea typeface="Cambria" panose="02040503050406030204" pitchFamily="18" charset="0"/>
                </a:rPr>
              </a:br>
              <a:endParaRPr lang="en-US"/>
            </a:p>
            <a:p>
              <a:endParaRPr lang="en-US"/>
            </a:p>
          </p:txBody>
        </p:sp>
      </p:grpSp>
      <p:grpSp>
        <p:nvGrpSpPr>
          <p:cNvPr id="4" name="Group 3">
            <a:extLst>
              <a:ext uri="{FF2B5EF4-FFF2-40B4-BE49-F238E27FC236}">
                <a16:creationId xmlns:a16="http://schemas.microsoft.com/office/drawing/2014/main" id="{C312F087-775F-434E-930D-634BC155CDDE}"/>
              </a:ext>
            </a:extLst>
          </p:cNvPr>
          <p:cNvGrpSpPr/>
          <p:nvPr/>
        </p:nvGrpSpPr>
        <p:grpSpPr>
          <a:xfrm>
            <a:off x="370161" y="3138472"/>
            <a:ext cx="6149050" cy="3272691"/>
            <a:chOff x="394625" y="3247966"/>
            <a:chExt cx="6149050" cy="3272691"/>
          </a:xfrm>
        </p:grpSpPr>
        <p:sp>
          <p:nvSpPr>
            <p:cNvPr id="14" name="TextBox 13">
              <a:extLst>
                <a:ext uri="{FF2B5EF4-FFF2-40B4-BE49-F238E27FC236}">
                  <a16:creationId xmlns:a16="http://schemas.microsoft.com/office/drawing/2014/main" id="{DF28418A-4BC2-449C-B721-DC436715A28A}"/>
                </a:ext>
              </a:extLst>
            </p:cNvPr>
            <p:cNvSpPr txBox="1"/>
            <p:nvPr/>
          </p:nvSpPr>
          <p:spPr>
            <a:xfrm>
              <a:off x="439656" y="3247966"/>
              <a:ext cx="6104019" cy="3272691"/>
            </a:xfrm>
            <a:prstGeom prst="rect">
              <a:avLst/>
            </a:prstGeom>
            <a:noFill/>
          </p:spPr>
          <p:txBody>
            <a:bodyPr wrap="square" lIns="91440" tIns="45720" rIns="91440" bIns="45720" rtlCol="0" anchor="t">
              <a:spAutoFit/>
            </a:bodyPr>
            <a:lstStyle/>
            <a:p>
              <a:pPr algn="ctr">
                <a:spcAft>
                  <a:spcPts val="600"/>
                </a:spcAft>
              </a:pPr>
              <a:r>
                <a:rPr lang="en-US" sz="1800">
                  <a:solidFill>
                    <a:schemeClr val="tx1"/>
                  </a:solidFill>
                  <a:latin typeface="Cambria" panose="02040503050406030204" pitchFamily="18" charset="0"/>
                  <a:ea typeface="Cambria" panose="02040503050406030204" pitchFamily="18" charset="0"/>
                </a:rPr>
                <a:t>Schedule Debriefing and Reconsideration (</a:t>
              </a:r>
              <a:r>
                <a:rPr lang="en-US">
                  <a:latin typeface="Cambria" panose="02040503050406030204" pitchFamily="18" charset="0"/>
                  <a:ea typeface="Cambria" panose="02040503050406030204" pitchFamily="18" charset="0"/>
                </a:rPr>
                <a:t>3</a:t>
              </a:r>
              <a:r>
                <a:rPr lang="en-US" sz="1800">
                  <a:solidFill>
                    <a:schemeClr val="tx1"/>
                  </a:solidFill>
                  <a:latin typeface="Cambria" panose="02040503050406030204" pitchFamily="18" charset="0"/>
                  <a:ea typeface="Cambria" panose="02040503050406030204" pitchFamily="18" charset="0"/>
                </a:rPr>
                <a:t>) Periods.</a:t>
              </a:r>
              <a:br>
                <a:rPr lang="en-US" sz="1800">
                  <a:solidFill>
                    <a:schemeClr val="tx1"/>
                  </a:solidFill>
                  <a:latin typeface="Cambria" panose="02040503050406030204" pitchFamily="18" charset="0"/>
                  <a:ea typeface="Cambria" panose="02040503050406030204" pitchFamily="18" charset="0"/>
                </a:rPr>
              </a:br>
              <a:r>
                <a:rPr lang="en-US" sz="1800">
                  <a:solidFill>
                    <a:schemeClr val="tx1"/>
                  </a:solidFill>
                  <a:latin typeface="Cambria" panose="02040503050406030204" pitchFamily="18" charset="0"/>
                  <a:ea typeface="Cambria" panose="02040503050406030204" pitchFamily="18" charset="0"/>
                </a:rPr>
                <a:t>When can you send </a:t>
              </a:r>
              <a:r>
                <a:rPr lang="en-US" sz="1800">
                  <a:latin typeface="Cambria"/>
                  <a:ea typeface="Cambria"/>
                </a:rPr>
                <a:t>Notice of Intent to Award</a:t>
              </a:r>
              <a:r>
                <a:rPr lang="en-US">
                  <a:latin typeface="Cambria"/>
                  <a:ea typeface="Cambria"/>
                </a:rPr>
                <a:t> (48 </a:t>
              </a:r>
              <a:r>
                <a:rPr lang="en-US" err="1">
                  <a:latin typeface="Cambria"/>
                  <a:ea typeface="Cambria"/>
                </a:rPr>
                <a:t>hrs</a:t>
              </a:r>
              <a:r>
                <a:rPr lang="en-US">
                  <a:latin typeface="Cambria"/>
                  <a:ea typeface="Cambria"/>
                </a:rPr>
                <a:t>)?</a:t>
              </a:r>
              <a:endParaRPr lang="en-US" sz="1800">
                <a:latin typeface="Cambria" panose="02040503050406030204" pitchFamily="18" charset="0"/>
                <a:ea typeface="Cambria" panose="02040503050406030204" pitchFamily="18" charset="0"/>
              </a:endParaRPr>
            </a:p>
            <a:p>
              <a:pPr algn="ctr">
                <a:spcAft>
                  <a:spcPts val="600"/>
                </a:spcAft>
              </a:pPr>
              <a:r>
                <a:rPr lang="en-US">
                  <a:latin typeface="Cambria"/>
                  <a:ea typeface="Cambria"/>
                </a:rPr>
                <a:t>          Double Check Scoring, Executive Review of Award           </a:t>
              </a:r>
              <a:r>
                <a:rPr lang="en-US" sz="1800">
                  <a:latin typeface="Cambria"/>
                  <a:ea typeface="Cambria"/>
                </a:rPr>
                <a:t> </a:t>
              </a:r>
            </a:p>
            <a:p>
              <a:pPr algn="ctr"/>
              <a:r>
                <a:rPr lang="en-US" sz="1800">
                  <a:latin typeface="Cambria"/>
                  <a:ea typeface="Cambria"/>
                </a:rPr>
                <a:t>How much time will you need to Evaluate Bids?</a:t>
              </a:r>
              <a:endParaRPr lang="en-US">
                <a:latin typeface="Cambria"/>
                <a:ea typeface="Cambria"/>
              </a:endParaRPr>
            </a:p>
            <a:p>
              <a:pPr algn="ctr">
                <a:spcAft>
                  <a:spcPts val="1000"/>
                </a:spcAft>
              </a:pPr>
              <a:r>
                <a:rPr lang="en-US">
                  <a:latin typeface="Cambria"/>
                  <a:ea typeface="Cambria"/>
                </a:rPr>
                <a:t>R&amp;R/Technical/Cost/Management</a:t>
              </a:r>
              <a:endParaRPr lang="en-US">
                <a:latin typeface="Cambria"/>
                <a:ea typeface="Cambria"/>
                <a:cs typeface="+mn-lt"/>
              </a:endParaRPr>
            </a:p>
            <a:p>
              <a:pPr algn="ctr">
                <a:spcAft>
                  <a:spcPts val="1000"/>
                </a:spcAft>
              </a:pPr>
              <a:r>
                <a:rPr lang="en-US">
                  <a:latin typeface="Cambria"/>
                  <a:ea typeface="Cambria"/>
                </a:rPr>
                <a:t>Submission Deadline</a:t>
              </a:r>
            </a:p>
            <a:p>
              <a:pPr algn="ctr"/>
              <a:r>
                <a:rPr lang="en-US">
                  <a:latin typeface="Cambria"/>
                  <a:ea typeface="Cambria"/>
                </a:rPr>
                <a:t>Q&amp;A</a:t>
              </a:r>
            </a:p>
            <a:p>
              <a:pPr algn="ctr"/>
              <a:endParaRPr lang="en-US">
                <a:latin typeface="Cambria"/>
                <a:ea typeface="Cambria"/>
              </a:endParaRPr>
            </a:p>
            <a:p>
              <a:pPr algn="ctr"/>
              <a:r>
                <a:rPr lang="en-US">
                  <a:latin typeface="Cambria"/>
                  <a:ea typeface="Cambria"/>
                </a:rPr>
                <a:t>Vendor Preparation Time/Agency Preparation Time</a:t>
              </a:r>
            </a:p>
            <a:p>
              <a:pPr algn="ctr"/>
              <a:endParaRPr lang="en-US">
                <a:latin typeface="Cambria"/>
                <a:ea typeface="Cambria"/>
              </a:endParaRPr>
            </a:p>
          </p:txBody>
        </p:sp>
        <p:pic>
          <p:nvPicPr>
            <p:cNvPr id="17" name="Graphic 16" descr="Clipboard Mixed outline">
              <a:extLst>
                <a:ext uri="{FF2B5EF4-FFF2-40B4-BE49-F238E27FC236}">
                  <a16:creationId xmlns:a16="http://schemas.microsoft.com/office/drawing/2014/main" id="{7948A493-EEB4-4048-AC52-84E90CE58F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0502724">
              <a:off x="394625" y="4356562"/>
              <a:ext cx="1094517" cy="1094517"/>
            </a:xfrm>
            <a:prstGeom prst="rect">
              <a:avLst/>
            </a:prstGeom>
          </p:spPr>
        </p:pic>
      </p:grpSp>
      <p:grpSp>
        <p:nvGrpSpPr>
          <p:cNvPr id="7" name="Group 6">
            <a:extLst>
              <a:ext uri="{FF2B5EF4-FFF2-40B4-BE49-F238E27FC236}">
                <a16:creationId xmlns:a16="http://schemas.microsoft.com/office/drawing/2014/main" id="{F1CF05C4-5059-4F62-A204-89DC07EDD395}"/>
              </a:ext>
            </a:extLst>
          </p:cNvPr>
          <p:cNvGrpSpPr/>
          <p:nvPr/>
        </p:nvGrpSpPr>
        <p:grpSpPr>
          <a:xfrm>
            <a:off x="6245801" y="3247749"/>
            <a:ext cx="5547150" cy="3093154"/>
            <a:chOff x="6642676" y="3398562"/>
            <a:chExt cx="5547150" cy="3093154"/>
          </a:xfrm>
        </p:grpSpPr>
        <p:sp>
          <p:nvSpPr>
            <p:cNvPr id="15" name="TextBox 14">
              <a:extLst>
                <a:ext uri="{FF2B5EF4-FFF2-40B4-BE49-F238E27FC236}">
                  <a16:creationId xmlns:a16="http://schemas.microsoft.com/office/drawing/2014/main" id="{FEF7E7BE-F1D4-49AE-B7B5-74F179B290F2}"/>
                </a:ext>
              </a:extLst>
            </p:cNvPr>
            <p:cNvSpPr txBox="1"/>
            <p:nvPr/>
          </p:nvSpPr>
          <p:spPr>
            <a:xfrm>
              <a:off x="6642676" y="3398562"/>
              <a:ext cx="5108713" cy="3093154"/>
            </a:xfrm>
            <a:prstGeom prst="rect">
              <a:avLst/>
            </a:prstGeom>
            <a:noFill/>
          </p:spPr>
          <p:txBody>
            <a:bodyPr wrap="square" lIns="91440" tIns="45720" rIns="91440" bIns="45720" rtlCol="0" anchor="t">
              <a:spAutoFit/>
            </a:bodyPr>
            <a:lstStyle/>
            <a:p>
              <a:r>
                <a:rPr lang="en-US">
                  <a:latin typeface="Cambria"/>
                  <a:ea typeface="Cambria"/>
                </a:rPr>
                <a:t>          </a:t>
              </a:r>
              <a:r>
                <a:rPr lang="en-US" sz="1800">
                  <a:latin typeface="Cambria"/>
                  <a:ea typeface="Cambria"/>
                </a:rPr>
                <a:t> Will you hold a </a:t>
              </a:r>
              <a:r>
                <a:rPr lang="en-US">
                  <a:latin typeface="Cambria"/>
                  <a:ea typeface="Cambria"/>
                </a:rPr>
                <a:t>pre-submission</a:t>
              </a:r>
              <a:r>
                <a:rPr lang="en-US" sz="1800">
                  <a:latin typeface="Cambria"/>
                  <a:ea typeface="Cambria"/>
                </a:rPr>
                <a:t> conference?</a:t>
              </a:r>
            </a:p>
            <a:p>
              <a:pPr algn="ctr"/>
              <a:r>
                <a:rPr lang="en-US">
                  <a:latin typeface="Cambria"/>
                  <a:ea typeface="Cambria"/>
                </a:rPr>
                <a:t>      How much time will vendors need to prepare?</a:t>
              </a:r>
            </a:p>
            <a:p>
              <a:pPr>
                <a:spcAft>
                  <a:spcPts val="600"/>
                </a:spcAft>
              </a:pPr>
              <a:r>
                <a:rPr lang="en-US">
                  <a:latin typeface="Cambria"/>
                  <a:ea typeface="Cambria"/>
                </a:rPr>
                <a:t>            </a:t>
              </a:r>
              <a:r>
                <a:rPr lang="en-US" sz="1800">
                  <a:latin typeface="Cambria"/>
                  <a:ea typeface="Cambria"/>
                </a:rPr>
                <a:t> What date will you issue the </a:t>
              </a:r>
              <a:r>
                <a:rPr lang="en-US">
                  <a:latin typeface="Cambria"/>
                  <a:ea typeface="Cambria"/>
                </a:rPr>
                <a:t>RFP/RFQ?  </a:t>
              </a:r>
              <a:r>
                <a:rPr lang="en-US" sz="1800">
                  <a:latin typeface="Cambria"/>
                  <a:ea typeface="Cambria"/>
                </a:rPr>
                <a:t> </a:t>
              </a:r>
              <a:endParaRPr lang="en-US" sz="1500">
                <a:solidFill>
                  <a:schemeClr val="tx1"/>
                </a:solidFill>
                <a:latin typeface="Cambria" panose="02040503050406030204" pitchFamily="18" charset="0"/>
                <a:ea typeface="Cambria" panose="02040503050406030204" pitchFamily="18" charset="0"/>
              </a:endParaRPr>
            </a:p>
            <a:p>
              <a:r>
                <a:rPr lang="en-US" sz="1800">
                  <a:solidFill>
                    <a:schemeClr val="tx1"/>
                  </a:solidFill>
                  <a:latin typeface="Cambria" panose="02040503050406030204" pitchFamily="18" charset="0"/>
                  <a:ea typeface="Cambria" panose="02040503050406030204" pitchFamily="18" charset="0"/>
                </a:rPr>
                <a:t> When do you need to provide public notice?</a:t>
              </a:r>
            </a:p>
            <a:p>
              <a:pPr>
                <a:spcAft>
                  <a:spcPts val="600"/>
                </a:spcAft>
              </a:pPr>
              <a:r>
                <a:rPr lang="en-US">
                  <a:latin typeface="Cambria" panose="02040503050406030204" pitchFamily="18" charset="0"/>
                  <a:ea typeface="Cambria" panose="02040503050406030204" pitchFamily="18" charset="0"/>
                </a:rPr>
                <a:t>    </a:t>
              </a:r>
              <a:r>
                <a:rPr lang="en-US" sz="1800">
                  <a:solidFill>
                    <a:schemeClr val="tx1"/>
                  </a:solidFill>
                  <a:latin typeface="Cambria" panose="02040503050406030204" pitchFamily="18" charset="0"/>
                  <a:ea typeface="Cambria" panose="02040503050406030204" pitchFamily="18" charset="0"/>
                </a:rPr>
                <a:t>Wh</a:t>
              </a:r>
              <a:r>
                <a:rPr lang="en-US">
                  <a:latin typeface="Cambria" panose="02040503050406030204" pitchFamily="18" charset="0"/>
                  <a:ea typeface="Cambria" panose="02040503050406030204" pitchFamily="18" charset="0"/>
                </a:rPr>
                <a:t>en does the newspaper need ad copy?</a:t>
              </a:r>
            </a:p>
            <a:p>
              <a:r>
                <a:rPr lang="en-US" sz="1800">
                  <a:solidFill>
                    <a:schemeClr val="tx1"/>
                  </a:solidFill>
                  <a:latin typeface="Cambria" panose="02040503050406030204" pitchFamily="18" charset="0"/>
                  <a:ea typeface="Cambria" panose="02040503050406030204" pitchFamily="18" charset="0"/>
                </a:rPr>
                <a:t>    How long will it take you to prepare </a:t>
              </a:r>
              <a:r>
                <a:rPr lang="en-US" sz="1800">
                  <a:latin typeface="Cambria"/>
                  <a:ea typeface="Cambria"/>
                </a:rPr>
                <a:t>the  </a:t>
              </a:r>
            </a:p>
            <a:p>
              <a:r>
                <a:rPr lang="en-US">
                  <a:latin typeface="Cambria"/>
                  <a:ea typeface="Cambria"/>
                </a:rPr>
                <a:t>        RFP/RFQ?</a:t>
              </a:r>
              <a:r>
                <a:rPr lang="en-US" sz="1800">
                  <a:latin typeface="Cambria"/>
                  <a:ea typeface="Cambria"/>
                </a:rPr>
                <a:t> Who will need to review</a:t>
              </a:r>
              <a:r>
                <a:rPr lang="en-US">
                  <a:latin typeface="Cambria"/>
                  <a:ea typeface="Cambria"/>
                </a:rPr>
                <a:t>  </a:t>
              </a:r>
            </a:p>
            <a:p>
              <a:pPr>
                <a:spcAft>
                  <a:spcPts val="600"/>
                </a:spcAft>
              </a:pPr>
              <a:r>
                <a:rPr lang="en-US">
                  <a:latin typeface="Cambria"/>
                  <a:ea typeface="Cambria"/>
                </a:rPr>
                <a:t>               </a:t>
              </a:r>
              <a:r>
                <a:rPr lang="en-US" sz="1800">
                  <a:latin typeface="Cambria"/>
                  <a:ea typeface="Cambria"/>
                </a:rPr>
                <a:t>the </a:t>
              </a:r>
              <a:r>
                <a:rPr lang="en-US">
                  <a:latin typeface="Cambria"/>
                  <a:ea typeface="Cambria"/>
                </a:rPr>
                <a:t>RFP/RFQ </a:t>
              </a:r>
              <a:r>
                <a:rPr lang="en-US" sz="1800">
                  <a:latin typeface="Cambria"/>
                  <a:ea typeface="Cambria"/>
                </a:rPr>
                <a:t>at your agency?</a:t>
              </a:r>
              <a:endParaRPr lang="en-US">
                <a:latin typeface="Cambria"/>
                <a:ea typeface="Cambria"/>
              </a:endParaRPr>
            </a:p>
            <a:p>
              <a:r>
                <a:rPr lang="en-US" sz="1800">
                  <a:latin typeface="Cambria"/>
                  <a:ea typeface="Cambria"/>
                </a:rPr>
                <a:t>     When do you need the Board to approve the    </a:t>
              </a:r>
            </a:p>
            <a:p>
              <a:r>
                <a:rPr lang="en-US">
                  <a:latin typeface="Cambria"/>
                  <a:ea typeface="Cambria"/>
                </a:rPr>
                <a:t>    </a:t>
              </a:r>
              <a:r>
                <a:rPr lang="en-US" sz="1800">
                  <a:latin typeface="Cambria"/>
                  <a:ea typeface="Cambria"/>
                </a:rPr>
                <a:t>Petition for Relief? When must you submit it?</a:t>
              </a:r>
            </a:p>
          </p:txBody>
        </p:sp>
        <p:pic>
          <p:nvPicPr>
            <p:cNvPr id="21" name="Graphic 20" descr="Newspaper outline">
              <a:extLst>
                <a:ext uri="{FF2B5EF4-FFF2-40B4-BE49-F238E27FC236}">
                  <a16:creationId xmlns:a16="http://schemas.microsoft.com/office/drawing/2014/main" id="{846712B7-940D-420D-A4CD-FB0BB1AC24E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664235">
              <a:off x="10802756" y="4165711"/>
              <a:ext cx="1387070" cy="1387070"/>
            </a:xfrm>
            <a:prstGeom prst="rect">
              <a:avLst/>
            </a:prstGeom>
          </p:spPr>
        </p:pic>
      </p:grpSp>
    </p:spTree>
    <p:extLst>
      <p:ext uri="{BB962C8B-B14F-4D97-AF65-F5344CB8AC3E}">
        <p14:creationId xmlns:p14="http://schemas.microsoft.com/office/powerpoint/2010/main" val="351791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785" y="144379"/>
            <a:ext cx="11450472" cy="6324660"/>
          </a:xfrm>
        </p:spPr>
        <p:txBody>
          <a:bodyPr>
            <a:noAutofit/>
          </a:bodyPr>
          <a:lstStyle/>
          <a:p>
            <a:pPr algn="ctr"/>
            <a:r>
              <a:rPr lang="en-US" sz="7000" cap="small">
                <a:solidFill>
                  <a:schemeClr val="tx1"/>
                </a:solidFill>
                <a:latin typeface="Cambria"/>
                <a:ea typeface="Cambria"/>
              </a:rPr>
              <a:t>Debriefing</a:t>
            </a:r>
            <a:br>
              <a:rPr lang="en-US" sz="7000" cap="small">
                <a:solidFill>
                  <a:schemeClr val="tx1"/>
                </a:solidFill>
                <a:latin typeface="Cambria"/>
                <a:ea typeface="Cambria"/>
              </a:rPr>
            </a:br>
            <a:r>
              <a:rPr lang="en-US" sz="7000" cap="small">
                <a:solidFill>
                  <a:schemeClr val="tx1"/>
                </a:solidFill>
                <a:latin typeface="Cambria"/>
                <a:ea typeface="Cambria"/>
              </a:rPr>
              <a:t>and Reconsideration</a:t>
            </a:r>
          </a:p>
        </p:txBody>
      </p:sp>
    </p:spTree>
    <p:extLst>
      <p:ext uri="{BB962C8B-B14F-4D97-AF65-F5344CB8AC3E}">
        <p14:creationId xmlns:p14="http://schemas.microsoft.com/office/powerpoint/2010/main" val="149921093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190499" y="246888"/>
            <a:ext cx="11782425" cy="2116934"/>
          </a:xfrm>
        </p:spPr>
        <p:txBody>
          <a:bodyPr>
            <a:normAutofit/>
          </a:bodyPr>
          <a:lstStyle/>
          <a:p>
            <a:pPr algn="ctr"/>
            <a:r>
              <a:rPr lang="en-US" sz="4800" cap="small">
                <a:solidFill>
                  <a:schemeClr val="accent3"/>
                </a:solidFill>
                <a:latin typeface="Cambria" panose="02040503050406030204" pitchFamily="18" charset="0"/>
                <a:ea typeface="Cambria" panose="02040503050406030204" pitchFamily="18" charset="0"/>
              </a:rPr>
              <a:t>Vendor Debriefing:</a:t>
            </a:r>
            <a:br>
              <a:rPr lang="en-US" sz="4800" cap="small">
                <a:solidFill>
                  <a:schemeClr val="accent3"/>
                </a:solidFill>
                <a:latin typeface="Cambria" panose="02040503050406030204" pitchFamily="18" charset="0"/>
                <a:ea typeface="Cambria" panose="02040503050406030204" pitchFamily="18" charset="0"/>
              </a:rPr>
            </a:br>
            <a:r>
              <a:rPr lang="en-US" cap="small">
                <a:solidFill>
                  <a:schemeClr val="accent3"/>
                </a:solidFill>
                <a:latin typeface="Cambria" panose="02040503050406030204" pitchFamily="18" charset="0"/>
                <a:ea typeface="Cambria" panose="02040503050406030204" pitchFamily="18" charset="0"/>
              </a:rPr>
              <a:t>The Who, What, Where, When, and Why </a:t>
            </a:r>
            <a:br>
              <a:rPr lang="en-US" cap="small">
                <a:solidFill>
                  <a:schemeClr val="accent3"/>
                </a:solidFill>
                <a:latin typeface="Cambria" panose="02040503050406030204" pitchFamily="18" charset="0"/>
                <a:ea typeface="Cambria" panose="02040503050406030204" pitchFamily="18" charset="0"/>
              </a:rPr>
            </a:br>
            <a:r>
              <a:rPr lang="en-US" sz="3900" cap="small">
                <a:solidFill>
                  <a:schemeClr val="accent3"/>
                </a:solidFill>
                <a:latin typeface="Cambria" panose="02040503050406030204" pitchFamily="18" charset="0"/>
                <a:ea typeface="Cambria" panose="02040503050406030204" pitchFamily="18" charset="0"/>
              </a:rPr>
              <a:t>R&amp;R Section 5.6.2 &amp; 6.9.2</a:t>
            </a:r>
            <a:endParaRPr lang="en-US" sz="2200" b="1">
              <a:solidFill>
                <a:schemeClr val="accent3"/>
              </a:solidFill>
              <a:latin typeface="Cambria" panose="02040503050406030204" pitchFamily="18" charset="0"/>
              <a:ea typeface="Cambria" panose="02040503050406030204" pitchFamily="18" charset="0"/>
            </a:endParaRPr>
          </a:p>
        </p:txBody>
      </p:sp>
      <p:sp>
        <p:nvSpPr>
          <p:cNvPr id="4" name="Freeform: Shape 3">
            <a:extLst>
              <a:ext uri="{FF2B5EF4-FFF2-40B4-BE49-F238E27FC236}">
                <a16:creationId xmlns:a16="http://schemas.microsoft.com/office/drawing/2014/main" id="{F239E59B-ED3A-40AF-8A58-E096C6C94B72}"/>
              </a:ext>
            </a:extLst>
          </p:cNvPr>
          <p:cNvSpPr/>
          <p:nvPr/>
        </p:nvSpPr>
        <p:spPr>
          <a:xfrm>
            <a:off x="2264566" y="2338650"/>
            <a:ext cx="2180692" cy="1090346"/>
          </a:xfrm>
          <a:custGeom>
            <a:avLst/>
            <a:gdLst>
              <a:gd name="connsiteX0" fmla="*/ 0 w 2180692"/>
              <a:gd name="connsiteY0" fmla="*/ 109035 h 1090346"/>
              <a:gd name="connsiteX1" fmla="*/ 109035 w 2180692"/>
              <a:gd name="connsiteY1" fmla="*/ 0 h 1090346"/>
              <a:gd name="connsiteX2" fmla="*/ 2071657 w 2180692"/>
              <a:gd name="connsiteY2" fmla="*/ 0 h 1090346"/>
              <a:gd name="connsiteX3" fmla="*/ 2180692 w 2180692"/>
              <a:gd name="connsiteY3" fmla="*/ 109035 h 1090346"/>
              <a:gd name="connsiteX4" fmla="*/ 2180692 w 2180692"/>
              <a:gd name="connsiteY4" fmla="*/ 981311 h 1090346"/>
              <a:gd name="connsiteX5" fmla="*/ 2071657 w 2180692"/>
              <a:gd name="connsiteY5" fmla="*/ 1090346 h 1090346"/>
              <a:gd name="connsiteX6" fmla="*/ 109035 w 2180692"/>
              <a:gd name="connsiteY6" fmla="*/ 1090346 h 1090346"/>
              <a:gd name="connsiteX7" fmla="*/ 0 w 2180692"/>
              <a:gd name="connsiteY7" fmla="*/ 981311 h 1090346"/>
              <a:gd name="connsiteX8" fmla="*/ 0 w 2180692"/>
              <a:gd name="connsiteY8" fmla="*/ 109035 h 109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0692" h="1090346">
                <a:moveTo>
                  <a:pt x="0" y="109035"/>
                </a:moveTo>
                <a:cubicBezTo>
                  <a:pt x="0" y="48817"/>
                  <a:pt x="48817" y="0"/>
                  <a:pt x="109035" y="0"/>
                </a:cubicBezTo>
                <a:lnTo>
                  <a:pt x="2071657" y="0"/>
                </a:lnTo>
                <a:cubicBezTo>
                  <a:pt x="2131875" y="0"/>
                  <a:pt x="2180692" y="48817"/>
                  <a:pt x="2180692" y="109035"/>
                </a:cubicBezTo>
                <a:lnTo>
                  <a:pt x="2180692" y="981311"/>
                </a:lnTo>
                <a:cubicBezTo>
                  <a:pt x="2180692" y="1041529"/>
                  <a:pt x="2131875" y="1090346"/>
                  <a:pt x="2071657" y="1090346"/>
                </a:cubicBezTo>
                <a:lnTo>
                  <a:pt x="109035" y="1090346"/>
                </a:lnTo>
                <a:cubicBezTo>
                  <a:pt x="48817" y="1090346"/>
                  <a:pt x="0" y="1041529"/>
                  <a:pt x="0" y="981311"/>
                </a:cubicBezTo>
                <a:lnTo>
                  <a:pt x="0" y="109035"/>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53855" tIns="113215" rIns="153855" bIns="113215" numCol="1" spcCol="1270" anchor="ctr" anchorCtr="0">
            <a:noAutofit/>
          </a:bodyPr>
          <a:lstStyle/>
          <a:p>
            <a:pPr marL="0" lvl="0" indent="0" algn="ctr" defTabSz="2844800">
              <a:lnSpc>
                <a:spcPct val="90000"/>
              </a:lnSpc>
              <a:spcBef>
                <a:spcPct val="0"/>
              </a:spcBef>
              <a:spcAft>
                <a:spcPct val="35000"/>
              </a:spcAft>
              <a:buNone/>
            </a:pPr>
            <a:r>
              <a:rPr lang="en-US" sz="6400" kern="1200">
                <a:solidFill>
                  <a:schemeClr val="tx1"/>
                </a:solidFill>
                <a:latin typeface="Cambria" panose="02040503050406030204" pitchFamily="18" charset="0"/>
                <a:ea typeface="Cambria" panose="02040503050406030204" pitchFamily="18" charset="0"/>
              </a:rPr>
              <a:t>W</a:t>
            </a:r>
          </a:p>
        </p:txBody>
      </p:sp>
      <p:sp>
        <p:nvSpPr>
          <p:cNvPr id="5" name="Freeform: Shape 4">
            <a:extLst>
              <a:ext uri="{FF2B5EF4-FFF2-40B4-BE49-F238E27FC236}">
                <a16:creationId xmlns:a16="http://schemas.microsoft.com/office/drawing/2014/main" id="{07986D5B-9888-4DB3-A93B-EAA5B17B8B2C}"/>
              </a:ext>
            </a:extLst>
          </p:cNvPr>
          <p:cNvSpPr/>
          <p:nvPr/>
        </p:nvSpPr>
        <p:spPr>
          <a:xfrm>
            <a:off x="2482635" y="3428996"/>
            <a:ext cx="219001" cy="812264"/>
          </a:xfrm>
          <a:custGeom>
            <a:avLst/>
            <a:gdLst/>
            <a:ahLst/>
            <a:cxnLst/>
            <a:rect l="0" t="0" r="0" b="0"/>
            <a:pathLst>
              <a:path>
                <a:moveTo>
                  <a:pt x="0" y="0"/>
                </a:moveTo>
                <a:lnTo>
                  <a:pt x="0" y="812264"/>
                </a:lnTo>
                <a:lnTo>
                  <a:pt x="219001" y="812264"/>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6" name="Freeform: Shape 5">
            <a:extLst>
              <a:ext uri="{FF2B5EF4-FFF2-40B4-BE49-F238E27FC236}">
                <a16:creationId xmlns:a16="http://schemas.microsoft.com/office/drawing/2014/main" id="{91562170-F791-42EC-B10F-DCFE5FB28555}"/>
              </a:ext>
            </a:extLst>
          </p:cNvPr>
          <p:cNvSpPr/>
          <p:nvPr/>
        </p:nvSpPr>
        <p:spPr>
          <a:xfrm>
            <a:off x="2701636" y="3696087"/>
            <a:ext cx="1744554" cy="1090346"/>
          </a:xfrm>
          <a:custGeom>
            <a:avLst/>
            <a:gdLst>
              <a:gd name="connsiteX0" fmla="*/ 0 w 1744554"/>
              <a:gd name="connsiteY0" fmla="*/ 109035 h 1090346"/>
              <a:gd name="connsiteX1" fmla="*/ 109035 w 1744554"/>
              <a:gd name="connsiteY1" fmla="*/ 0 h 1090346"/>
              <a:gd name="connsiteX2" fmla="*/ 1635519 w 1744554"/>
              <a:gd name="connsiteY2" fmla="*/ 0 h 1090346"/>
              <a:gd name="connsiteX3" fmla="*/ 1744554 w 1744554"/>
              <a:gd name="connsiteY3" fmla="*/ 109035 h 1090346"/>
              <a:gd name="connsiteX4" fmla="*/ 1744554 w 1744554"/>
              <a:gd name="connsiteY4" fmla="*/ 981311 h 1090346"/>
              <a:gd name="connsiteX5" fmla="*/ 1635519 w 1744554"/>
              <a:gd name="connsiteY5" fmla="*/ 1090346 h 1090346"/>
              <a:gd name="connsiteX6" fmla="*/ 109035 w 1744554"/>
              <a:gd name="connsiteY6" fmla="*/ 1090346 h 1090346"/>
              <a:gd name="connsiteX7" fmla="*/ 0 w 1744554"/>
              <a:gd name="connsiteY7" fmla="*/ 981311 h 1090346"/>
              <a:gd name="connsiteX8" fmla="*/ 0 w 1744554"/>
              <a:gd name="connsiteY8" fmla="*/ 109035 h 109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4554" h="1090346">
                <a:moveTo>
                  <a:pt x="0" y="109035"/>
                </a:moveTo>
                <a:cubicBezTo>
                  <a:pt x="0" y="48817"/>
                  <a:pt x="48817" y="0"/>
                  <a:pt x="109035" y="0"/>
                </a:cubicBezTo>
                <a:lnTo>
                  <a:pt x="1635519" y="0"/>
                </a:lnTo>
                <a:cubicBezTo>
                  <a:pt x="1695737" y="0"/>
                  <a:pt x="1744554" y="48817"/>
                  <a:pt x="1744554" y="109035"/>
                </a:cubicBezTo>
                <a:lnTo>
                  <a:pt x="1744554" y="981311"/>
                </a:lnTo>
                <a:cubicBezTo>
                  <a:pt x="1744554" y="1041529"/>
                  <a:pt x="1695737" y="1090346"/>
                  <a:pt x="1635519" y="1090346"/>
                </a:cubicBezTo>
                <a:lnTo>
                  <a:pt x="109035" y="1090346"/>
                </a:lnTo>
                <a:cubicBezTo>
                  <a:pt x="48817" y="1090346"/>
                  <a:pt x="0" y="1041529"/>
                  <a:pt x="0" y="981311"/>
                </a:cubicBezTo>
                <a:lnTo>
                  <a:pt x="0" y="109035"/>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3845" tIns="59875" rIns="73845" bIns="59875" numCol="1" spcCol="1270" anchor="ctr" anchorCtr="0">
            <a:noAutofit/>
          </a:bodyPr>
          <a:lstStyle/>
          <a:p>
            <a:pPr marL="0" lvl="0" indent="0" algn="ctr" defTabSz="977900">
              <a:lnSpc>
                <a:spcPct val="90000"/>
              </a:lnSpc>
              <a:spcBef>
                <a:spcPct val="0"/>
              </a:spcBef>
              <a:spcAft>
                <a:spcPct val="35000"/>
              </a:spcAft>
              <a:buNone/>
            </a:pPr>
            <a:r>
              <a:rPr lang="en-US" sz="2200" kern="1200">
                <a:latin typeface="Cambria" panose="02040503050406030204" pitchFamily="18" charset="0"/>
                <a:ea typeface="Cambria" panose="02040503050406030204" pitchFamily="18" charset="0"/>
              </a:rPr>
              <a:t>Unsuccessful Vendor</a:t>
            </a:r>
          </a:p>
        </p:txBody>
      </p:sp>
      <p:sp>
        <p:nvSpPr>
          <p:cNvPr id="7" name="Freeform: Shape 6">
            <a:extLst>
              <a:ext uri="{FF2B5EF4-FFF2-40B4-BE49-F238E27FC236}">
                <a16:creationId xmlns:a16="http://schemas.microsoft.com/office/drawing/2014/main" id="{A5BC36F5-988E-46A7-A8E7-712132068A88}"/>
              </a:ext>
            </a:extLst>
          </p:cNvPr>
          <p:cNvSpPr/>
          <p:nvPr/>
        </p:nvSpPr>
        <p:spPr>
          <a:xfrm>
            <a:off x="2482635" y="3428996"/>
            <a:ext cx="219001" cy="2175197"/>
          </a:xfrm>
          <a:custGeom>
            <a:avLst/>
            <a:gdLst/>
            <a:ahLst/>
            <a:cxnLst/>
            <a:rect l="0" t="0" r="0" b="0"/>
            <a:pathLst>
              <a:path>
                <a:moveTo>
                  <a:pt x="0" y="0"/>
                </a:moveTo>
                <a:lnTo>
                  <a:pt x="0" y="2175197"/>
                </a:lnTo>
                <a:lnTo>
                  <a:pt x="219001" y="217519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8" name="Freeform: Shape 7">
            <a:extLst>
              <a:ext uri="{FF2B5EF4-FFF2-40B4-BE49-F238E27FC236}">
                <a16:creationId xmlns:a16="http://schemas.microsoft.com/office/drawing/2014/main" id="{36BF0D79-133F-4B1C-ACF5-3D68BF50ADF3}"/>
              </a:ext>
            </a:extLst>
          </p:cNvPr>
          <p:cNvSpPr/>
          <p:nvPr/>
        </p:nvSpPr>
        <p:spPr>
          <a:xfrm>
            <a:off x="2701636" y="5059020"/>
            <a:ext cx="1744554" cy="1090346"/>
          </a:xfrm>
          <a:custGeom>
            <a:avLst/>
            <a:gdLst>
              <a:gd name="connsiteX0" fmla="*/ 0 w 1744554"/>
              <a:gd name="connsiteY0" fmla="*/ 109035 h 1090346"/>
              <a:gd name="connsiteX1" fmla="*/ 109035 w 1744554"/>
              <a:gd name="connsiteY1" fmla="*/ 0 h 1090346"/>
              <a:gd name="connsiteX2" fmla="*/ 1635519 w 1744554"/>
              <a:gd name="connsiteY2" fmla="*/ 0 h 1090346"/>
              <a:gd name="connsiteX3" fmla="*/ 1744554 w 1744554"/>
              <a:gd name="connsiteY3" fmla="*/ 109035 h 1090346"/>
              <a:gd name="connsiteX4" fmla="*/ 1744554 w 1744554"/>
              <a:gd name="connsiteY4" fmla="*/ 981311 h 1090346"/>
              <a:gd name="connsiteX5" fmla="*/ 1635519 w 1744554"/>
              <a:gd name="connsiteY5" fmla="*/ 1090346 h 1090346"/>
              <a:gd name="connsiteX6" fmla="*/ 109035 w 1744554"/>
              <a:gd name="connsiteY6" fmla="*/ 1090346 h 1090346"/>
              <a:gd name="connsiteX7" fmla="*/ 0 w 1744554"/>
              <a:gd name="connsiteY7" fmla="*/ 981311 h 1090346"/>
              <a:gd name="connsiteX8" fmla="*/ 0 w 1744554"/>
              <a:gd name="connsiteY8" fmla="*/ 109035 h 109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4554" h="1090346">
                <a:moveTo>
                  <a:pt x="0" y="109035"/>
                </a:moveTo>
                <a:cubicBezTo>
                  <a:pt x="0" y="48817"/>
                  <a:pt x="48817" y="0"/>
                  <a:pt x="109035" y="0"/>
                </a:cubicBezTo>
                <a:lnTo>
                  <a:pt x="1635519" y="0"/>
                </a:lnTo>
                <a:cubicBezTo>
                  <a:pt x="1695737" y="0"/>
                  <a:pt x="1744554" y="48817"/>
                  <a:pt x="1744554" y="109035"/>
                </a:cubicBezTo>
                <a:lnTo>
                  <a:pt x="1744554" y="981311"/>
                </a:lnTo>
                <a:cubicBezTo>
                  <a:pt x="1744554" y="1041529"/>
                  <a:pt x="1695737" y="1090346"/>
                  <a:pt x="1635519" y="1090346"/>
                </a:cubicBezTo>
                <a:lnTo>
                  <a:pt x="109035" y="1090346"/>
                </a:lnTo>
                <a:cubicBezTo>
                  <a:pt x="48817" y="1090346"/>
                  <a:pt x="0" y="1041529"/>
                  <a:pt x="0" y="981311"/>
                </a:cubicBezTo>
                <a:lnTo>
                  <a:pt x="0" y="109035"/>
                </a:lnTo>
                <a:close/>
              </a:path>
            </a:pathLst>
          </a:cu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3845" tIns="59875" rIns="73845" bIns="59875" numCol="1" spcCol="1270" anchor="ctr" anchorCtr="0">
            <a:noAutofit/>
          </a:bodyPr>
          <a:lstStyle/>
          <a:p>
            <a:pPr marL="0" lvl="0" indent="0" algn="ctr" defTabSz="977900">
              <a:lnSpc>
                <a:spcPct val="90000"/>
              </a:lnSpc>
              <a:spcBef>
                <a:spcPct val="0"/>
              </a:spcBef>
              <a:spcAft>
                <a:spcPct val="35000"/>
              </a:spcAft>
              <a:buNone/>
            </a:pPr>
            <a:r>
              <a:rPr lang="en-US" sz="2200" kern="1200">
                <a:latin typeface="Cambria" panose="02040503050406030204" pitchFamily="18" charset="0"/>
                <a:ea typeface="Cambria" panose="02040503050406030204" pitchFamily="18" charset="0"/>
              </a:rPr>
              <a:t>Successful Vendor</a:t>
            </a:r>
          </a:p>
        </p:txBody>
      </p:sp>
      <p:sp>
        <p:nvSpPr>
          <p:cNvPr id="9" name="Freeform: Shape 8">
            <a:extLst>
              <a:ext uri="{FF2B5EF4-FFF2-40B4-BE49-F238E27FC236}">
                <a16:creationId xmlns:a16="http://schemas.microsoft.com/office/drawing/2014/main" id="{592CDA67-D2BB-4576-B743-116441EBC787}"/>
              </a:ext>
            </a:extLst>
          </p:cNvPr>
          <p:cNvSpPr/>
          <p:nvPr/>
        </p:nvSpPr>
        <p:spPr>
          <a:xfrm>
            <a:off x="4991364" y="2333154"/>
            <a:ext cx="2180692" cy="1090346"/>
          </a:xfrm>
          <a:custGeom>
            <a:avLst/>
            <a:gdLst>
              <a:gd name="connsiteX0" fmla="*/ 0 w 2180692"/>
              <a:gd name="connsiteY0" fmla="*/ 109035 h 1090346"/>
              <a:gd name="connsiteX1" fmla="*/ 109035 w 2180692"/>
              <a:gd name="connsiteY1" fmla="*/ 0 h 1090346"/>
              <a:gd name="connsiteX2" fmla="*/ 2071657 w 2180692"/>
              <a:gd name="connsiteY2" fmla="*/ 0 h 1090346"/>
              <a:gd name="connsiteX3" fmla="*/ 2180692 w 2180692"/>
              <a:gd name="connsiteY3" fmla="*/ 109035 h 1090346"/>
              <a:gd name="connsiteX4" fmla="*/ 2180692 w 2180692"/>
              <a:gd name="connsiteY4" fmla="*/ 981311 h 1090346"/>
              <a:gd name="connsiteX5" fmla="*/ 2071657 w 2180692"/>
              <a:gd name="connsiteY5" fmla="*/ 1090346 h 1090346"/>
              <a:gd name="connsiteX6" fmla="*/ 109035 w 2180692"/>
              <a:gd name="connsiteY6" fmla="*/ 1090346 h 1090346"/>
              <a:gd name="connsiteX7" fmla="*/ 0 w 2180692"/>
              <a:gd name="connsiteY7" fmla="*/ 981311 h 1090346"/>
              <a:gd name="connsiteX8" fmla="*/ 0 w 2180692"/>
              <a:gd name="connsiteY8" fmla="*/ 109035 h 109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0692" h="1090346">
                <a:moveTo>
                  <a:pt x="0" y="109035"/>
                </a:moveTo>
                <a:cubicBezTo>
                  <a:pt x="0" y="48817"/>
                  <a:pt x="48817" y="0"/>
                  <a:pt x="109035" y="0"/>
                </a:cubicBezTo>
                <a:lnTo>
                  <a:pt x="2071657" y="0"/>
                </a:lnTo>
                <a:cubicBezTo>
                  <a:pt x="2131875" y="0"/>
                  <a:pt x="2180692" y="48817"/>
                  <a:pt x="2180692" y="109035"/>
                </a:cubicBezTo>
                <a:lnTo>
                  <a:pt x="2180692" y="981311"/>
                </a:lnTo>
                <a:cubicBezTo>
                  <a:pt x="2180692" y="1041529"/>
                  <a:pt x="2131875" y="1090346"/>
                  <a:pt x="2071657" y="1090346"/>
                </a:cubicBezTo>
                <a:lnTo>
                  <a:pt x="109035" y="1090346"/>
                </a:lnTo>
                <a:cubicBezTo>
                  <a:pt x="48817" y="1090346"/>
                  <a:pt x="0" y="1041529"/>
                  <a:pt x="0" y="981311"/>
                </a:cubicBezTo>
                <a:lnTo>
                  <a:pt x="0" y="109035"/>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53855" tIns="113215" rIns="153855" bIns="113215" numCol="1" spcCol="1270" anchor="ctr" anchorCtr="0">
            <a:noAutofit/>
          </a:bodyPr>
          <a:lstStyle/>
          <a:p>
            <a:pPr marL="0" lvl="0" indent="0" algn="ctr" defTabSz="2844800">
              <a:lnSpc>
                <a:spcPct val="90000"/>
              </a:lnSpc>
              <a:spcBef>
                <a:spcPct val="0"/>
              </a:spcBef>
              <a:spcAft>
                <a:spcPct val="35000"/>
              </a:spcAft>
              <a:buNone/>
            </a:pPr>
            <a:r>
              <a:rPr lang="en-US" sz="6400" kern="1200">
                <a:solidFill>
                  <a:schemeClr val="tx1"/>
                </a:solidFill>
                <a:latin typeface="Cambria" panose="02040503050406030204" pitchFamily="18" charset="0"/>
                <a:ea typeface="Cambria" panose="02040503050406030204" pitchFamily="18" charset="0"/>
              </a:rPr>
              <a:t>H</a:t>
            </a:r>
          </a:p>
        </p:txBody>
      </p:sp>
      <p:sp>
        <p:nvSpPr>
          <p:cNvPr id="10" name="Freeform: Shape 9">
            <a:extLst>
              <a:ext uri="{FF2B5EF4-FFF2-40B4-BE49-F238E27FC236}">
                <a16:creationId xmlns:a16="http://schemas.microsoft.com/office/drawing/2014/main" id="{DB3898BE-E44F-40A4-961F-700945B2C9F1}"/>
              </a:ext>
            </a:extLst>
          </p:cNvPr>
          <p:cNvSpPr/>
          <p:nvPr/>
        </p:nvSpPr>
        <p:spPr>
          <a:xfrm>
            <a:off x="5209433" y="3423501"/>
            <a:ext cx="218069" cy="817759"/>
          </a:xfrm>
          <a:custGeom>
            <a:avLst/>
            <a:gdLst/>
            <a:ahLst/>
            <a:cxnLst/>
            <a:rect l="0" t="0" r="0" b="0"/>
            <a:pathLst>
              <a:path>
                <a:moveTo>
                  <a:pt x="0" y="0"/>
                </a:moveTo>
                <a:lnTo>
                  <a:pt x="0" y="817759"/>
                </a:lnTo>
                <a:lnTo>
                  <a:pt x="218069" y="817759"/>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1" name="Freeform: Shape 10">
            <a:extLst>
              <a:ext uri="{FF2B5EF4-FFF2-40B4-BE49-F238E27FC236}">
                <a16:creationId xmlns:a16="http://schemas.microsoft.com/office/drawing/2014/main" id="{ED02A99B-861F-4DDD-A4FF-E18A39C4E2DE}"/>
              </a:ext>
            </a:extLst>
          </p:cNvPr>
          <p:cNvSpPr/>
          <p:nvPr/>
        </p:nvSpPr>
        <p:spPr>
          <a:xfrm>
            <a:off x="5427502" y="3696087"/>
            <a:ext cx="1744554" cy="1090346"/>
          </a:xfrm>
          <a:custGeom>
            <a:avLst/>
            <a:gdLst>
              <a:gd name="connsiteX0" fmla="*/ 0 w 1744554"/>
              <a:gd name="connsiteY0" fmla="*/ 109035 h 1090346"/>
              <a:gd name="connsiteX1" fmla="*/ 109035 w 1744554"/>
              <a:gd name="connsiteY1" fmla="*/ 0 h 1090346"/>
              <a:gd name="connsiteX2" fmla="*/ 1635519 w 1744554"/>
              <a:gd name="connsiteY2" fmla="*/ 0 h 1090346"/>
              <a:gd name="connsiteX3" fmla="*/ 1744554 w 1744554"/>
              <a:gd name="connsiteY3" fmla="*/ 109035 h 1090346"/>
              <a:gd name="connsiteX4" fmla="*/ 1744554 w 1744554"/>
              <a:gd name="connsiteY4" fmla="*/ 981311 h 1090346"/>
              <a:gd name="connsiteX5" fmla="*/ 1635519 w 1744554"/>
              <a:gd name="connsiteY5" fmla="*/ 1090346 h 1090346"/>
              <a:gd name="connsiteX6" fmla="*/ 109035 w 1744554"/>
              <a:gd name="connsiteY6" fmla="*/ 1090346 h 1090346"/>
              <a:gd name="connsiteX7" fmla="*/ 0 w 1744554"/>
              <a:gd name="connsiteY7" fmla="*/ 981311 h 1090346"/>
              <a:gd name="connsiteX8" fmla="*/ 0 w 1744554"/>
              <a:gd name="connsiteY8" fmla="*/ 109035 h 109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4554" h="1090346">
                <a:moveTo>
                  <a:pt x="0" y="109035"/>
                </a:moveTo>
                <a:cubicBezTo>
                  <a:pt x="0" y="48817"/>
                  <a:pt x="48817" y="0"/>
                  <a:pt x="109035" y="0"/>
                </a:cubicBezTo>
                <a:lnTo>
                  <a:pt x="1635519" y="0"/>
                </a:lnTo>
                <a:cubicBezTo>
                  <a:pt x="1695737" y="0"/>
                  <a:pt x="1744554" y="48817"/>
                  <a:pt x="1744554" y="109035"/>
                </a:cubicBezTo>
                <a:lnTo>
                  <a:pt x="1744554" y="981311"/>
                </a:lnTo>
                <a:cubicBezTo>
                  <a:pt x="1744554" y="1041529"/>
                  <a:pt x="1695737" y="1090346"/>
                  <a:pt x="1635519" y="1090346"/>
                </a:cubicBezTo>
                <a:lnTo>
                  <a:pt x="109035" y="1090346"/>
                </a:lnTo>
                <a:cubicBezTo>
                  <a:pt x="48817" y="1090346"/>
                  <a:pt x="0" y="1041529"/>
                  <a:pt x="0" y="981311"/>
                </a:cubicBezTo>
                <a:lnTo>
                  <a:pt x="0" y="109035"/>
                </a:ln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3845" tIns="59875" rIns="73845" bIns="59875" numCol="1" spcCol="1270" anchor="ctr" anchorCtr="0">
            <a:noAutofit/>
          </a:bodyPr>
          <a:lstStyle/>
          <a:p>
            <a:pPr marL="0" lvl="0" indent="0" algn="ctr" defTabSz="977900">
              <a:lnSpc>
                <a:spcPct val="90000"/>
              </a:lnSpc>
              <a:spcBef>
                <a:spcPct val="0"/>
              </a:spcBef>
              <a:spcAft>
                <a:spcPct val="35000"/>
              </a:spcAft>
              <a:buNone/>
            </a:pPr>
            <a:r>
              <a:rPr lang="en-US" sz="2200" kern="1200">
                <a:latin typeface="Cambria" panose="02040503050406030204" pitchFamily="18" charset="0"/>
                <a:ea typeface="Cambria" panose="02040503050406030204" pitchFamily="18" charset="0"/>
              </a:rPr>
              <a:t>Agency Procurement Official</a:t>
            </a:r>
          </a:p>
        </p:txBody>
      </p:sp>
      <p:sp>
        <p:nvSpPr>
          <p:cNvPr id="12" name="Freeform: Shape 11">
            <a:extLst>
              <a:ext uri="{FF2B5EF4-FFF2-40B4-BE49-F238E27FC236}">
                <a16:creationId xmlns:a16="http://schemas.microsoft.com/office/drawing/2014/main" id="{DC161C00-46EB-4711-8B30-8A67B96E8A35}"/>
              </a:ext>
            </a:extLst>
          </p:cNvPr>
          <p:cNvSpPr/>
          <p:nvPr/>
        </p:nvSpPr>
        <p:spPr>
          <a:xfrm>
            <a:off x="5209433" y="3423501"/>
            <a:ext cx="218069" cy="2180692"/>
          </a:xfrm>
          <a:custGeom>
            <a:avLst/>
            <a:gdLst/>
            <a:ahLst/>
            <a:cxnLst/>
            <a:rect l="0" t="0" r="0" b="0"/>
            <a:pathLst>
              <a:path>
                <a:moveTo>
                  <a:pt x="0" y="0"/>
                </a:moveTo>
                <a:lnTo>
                  <a:pt x="0" y="2180692"/>
                </a:lnTo>
                <a:lnTo>
                  <a:pt x="218069" y="2180692"/>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4" name="Freeform: Shape 13">
            <a:extLst>
              <a:ext uri="{FF2B5EF4-FFF2-40B4-BE49-F238E27FC236}">
                <a16:creationId xmlns:a16="http://schemas.microsoft.com/office/drawing/2014/main" id="{933AFAEE-929B-4A03-B197-F5FADFEA2F71}"/>
              </a:ext>
            </a:extLst>
          </p:cNvPr>
          <p:cNvSpPr/>
          <p:nvPr/>
        </p:nvSpPr>
        <p:spPr>
          <a:xfrm>
            <a:off x="5427502" y="5059020"/>
            <a:ext cx="1744554" cy="1090346"/>
          </a:xfrm>
          <a:custGeom>
            <a:avLst/>
            <a:gdLst>
              <a:gd name="connsiteX0" fmla="*/ 0 w 1744554"/>
              <a:gd name="connsiteY0" fmla="*/ 109035 h 1090346"/>
              <a:gd name="connsiteX1" fmla="*/ 109035 w 1744554"/>
              <a:gd name="connsiteY1" fmla="*/ 0 h 1090346"/>
              <a:gd name="connsiteX2" fmla="*/ 1635519 w 1744554"/>
              <a:gd name="connsiteY2" fmla="*/ 0 h 1090346"/>
              <a:gd name="connsiteX3" fmla="*/ 1744554 w 1744554"/>
              <a:gd name="connsiteY3" fmla="*/ 109035 h 1090346"/>
              <a:gd name="connsiteX4" fmla="*/ 1744554 w 1744554"/>
              <a:gd name="connsiteY4" fmla="*/ 981311 h 1090346"/>
              <a:gd name="connsiteX5" fmla="*/ 1635519 w 1744554"/>
              <a:gd name="connsiteY5" fmla="*/ 1090346 h 1090346"/>
              <a:gd name="connsiteX6" fmla="*/ 109035 w 1744554"/>
              <a:gd name="connsiteY6" fmla="*/ 1090346 h 1090346"/>
              <a:gd name="connsiteX7" fmla="*/ 0 w 1744554"/>
              <a:gd name="connsiteY7" fmla="*/ 981311 h 1090346"/>
              <a:gd name="connsiteX8" fmla="*/ 0 w 1744554"/>
              <a:gd name="connsiteY8" fmla="*/ 109035 h 109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4554" h="1090346">
                <a:moveTo>
                  <a:pt x="0" y="109035"/>
                </a:moveTo>
                <a:cubicBezTo>
                  <a:pt x="0" y="48817"/>
                  <a:pt x="48817" y="0"/>
                  <a:pt x="109035" y="0"/>
                </a:cubicBezTo>
                <a:lnTo>
                  <a:pt x="1635519" y="0"/>
                </a:lnTo>
                <a:cubicBezTo>
                  <a:pt x="1695737" y="0"/>
                  <a:pt x="1744554" y="48817"/>
                  <a:pt x="1744554" y="109035"/>
                </a:cubicBezTo>
                <a:lnTo>
                  <a:pt x="1744554" y="981311"/>
                </a:lnTo>
                <a:cubicBezTo>
                  <a:pt x="1744554" y="1041529"/>
                  <a:pt x="1695737" y="1090346"/>
                  <a:pt x="1635519" y="1090346"/>
                </a:cubicBezTo>
                <a:lnTo>
                  <a:pt x="109035" y="1090346"/>
                </a:lnTo>
                <a:cubicBezTo>
                  <a:pt x="48817" y="1090346"/>
                  <a:pt x="0" y="1041529"/>
                  <a:pt x="0" y="981311"/>
                </a:cubicBezTo>
                <a:lnTo>
                  <a:pt x="0" y="109035"/>
                </a:lnTo>
                <a:close/>
              </a:path>
            </a:pathLst>
          </a:cu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0035" tIns="57335" rIns="70035" bIns="57335" numCol="1" spcCol="1270" anchor="ctr" anchorCtr="0">
            <a:noAutofit/>
          </a:bodyPr>
          <a:lstStyle/>
          <a:p>
            <a:pPr marL="0" lvl="0" indent="0" algn="ctr" defTabSz="889000">
              <a:lnSpc>
                <a:spcPct val="90000"/>
              </a:lnSpc>
              <a:spcBef>
                <a:spcPct val="0"/>
              </a:spcBef>
              <a:spcAft>
                <a:spcPct val="35000"/>
              </a:spcAft>
              <a:buNone/>
            </a:pPr>
            <a:r>
              <a:rPr lang="en-US" sz="2000" kern="1200">
                <a:latin typeface="Cambria" panose="02040503050406030204" pitchFamily="18" charset="0"/>
                <a:ea typeface="Cambria" panose="02040503050406030204" pitchFamily="18" charset="0"/>
              </a:rPr>
              <a:t>Agency Personnel with Knowledge</a:t>
            </a:r>
          </a:p>
        </p:txBody>
      </p:sp>
      <p:sp>
        <p:nvSpPr>
          <p:cNvPr id="15" name="Freeform: Shape 14">
            <a:extLst>
              <a:ext uri="{FF2B5EF4-FFF2-40B4-BE49-F238E27FC236}">
                <a16:creationId xmlns:a16="http://schemas.microsoft.com/office/drawing/2014/main" id="{6BCC3A46-B7EB-4055-8BA9-FD44D9F128FF}"/>
              </a:ext>
            </a:extLst>
          </p:cNvPr>
          <p:cNvSpPr/>
          <p:nvPr/>
        </p:nvSpPr>
        <p:spPr>
          <a:xfrm>
            <a:off x="7717230" y="2333154"/>
            <a:ext cx="2180692" cy="1090346"/>
          </a:xfrm>
          <a:custGeom>
            <a:avLst/>
            <a:gdLst>
              <a:gd name="connsiteX0" fmla="*/ 0 w 2180692"/>
              <a:gd name="connsiteY0" fmla="*/ 109035 h 1090346"/>
              <a:gd name="connsiteX1" fmla="*/ 109035 w 2180692"/>
              <a:gd name="connsiteY1" fmla="*/ 0 h 1090346"/>
              <a:gd name="connsiteX2" fmla="*/ 2071657 w 2180692"/>
              <a:gd name="connsiteY2" fmla="*/ 0 h 1090346"/>
              <a:gd name="connsiteX3" fmla="*/ 2180692 w 2180692"/>
              <a:gd name="connsiteY3" fmla="*/ 109035 h 1090346"/>
              <a:gd name="connsiteX4" fmla="*/ 2180692 w 2180692"/>
              <a:gd name="connsiteY4" fmla="*/ 981311 h 1090346"/>
              <a:gd name="connsiteX5" fmla="*/ 2071657 w 2180692"/>
              <a:gd name="connsiteY5" fmla="*/ 1090346 h 1090346"/>
              <a:gd name="connsiteX6" fmla="*/ 109035 w 2180692"/>
              <a:gd name="connsiteY6" fmla="*/ 1090346 h 1090346"/>
              <a:gd name="connsiteX7" fmla="*/ 0 w 2180692"/>
              <a:gd name="connsiteY7" fmla="*/ 981311 h 1090346"/>
              <a:gd name="connsiteX8" fmla="*/ 0 w 2180692"/>
              <a:gd name="connsiteY8" fmla="*/ 109035 h 109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0692" h="1090346">
                <a:moveTo>
                  <a:pt x="0" y="109035"/>
                </a:moveTo>
                <a:cubicBezTo>
                  <a:pt x="0" y="48817"/>
                  <a:pt x="48817" y="0"/>
                  <a:pt x="109035" y="0"/>
                </a:cubicBezTo>
                <a:lnTo>
                  <a:pt x="2071657" y="0"/>
                </a:lnTo>
                <a:cubicBezTo>
                  <a:pt x="2131875" y="0"/>
                  <a:pt x="2180692" y="48817"/>
                  <a:pt x="2180692" y="109035"/>
                </a:cubicBezTo>
                <a:lnTo>
                  <a:pt x="2180692" y="981311"/>
                </a:lnTo>
                <a:cubicBezTo>
                  <a:pt x="2180692" y="1041529"/>
                  <a:pt x="2131875" y="1090346"/>
                  <a:pt x="2071657" y="1090346"/>
                </a:cubicBezTo>
                <a:lnTo>
                  <a:pt x="109035" y="1090346"/>
                </a:lnTo>
                <a:cubicBezTo>
                  <a:pt x="48817" y="1090346"/>
                  <a:pt x="0" y="1041529"/>
                  <a:pt x="0" y="981311"/>
                </a:cubicBezTo>
                <a:lnTo>
                  <a:pt x="0" y="109035"/>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53855" tIns="113215" rIns="153855" bIns="113215" numCol="1" spcCol="1270" anchor="ctr" anchorCtr="0">
            <a:noAutofit/>
          </a:bodyPr>
          <a:lstStyle/>
          <a:p>
            <a:pPr marL="0" lvl="0" indent="0" algn="ctr" defTabSz="2844800">
              <a:lnSpc>
                <a:spcPct val="90000"/>
              </a:lnSpc>
              <a:spcBef>
                <a:spcPct val="0"/>
              </a:spcBef>
              <a:spcAft>
                <a:spcPct val="35000"/>
              </a:spcAft>
              <a:buNone/>
            </a:pPr>
            <a:r>
              <a:rPr lang="en-US" sz="6400" kern="1200">
                <a:solidFill>
                  <a:schemeClr val="tx1"/>
                </a:solidFill>
                <a:latin typeface="Cambria" panose="02040503050406030204" pitchFamily="18" charset="0"/>
                <a:ea typeface="Cambria" panose="02040503050406030204" pitchFamily="18" charset="0"/>
              </a:rPr>
              <a:t>O</a:t>
            </a:r>
          </a:p>
        </p:txBody>
      </p:sp>
      <p:sp>
        <p:nvSpPr>
          <p:cNvPr id="16" name="Freeform: Shape 15">
            <a:extLst>
              <a:ext uri="{FF2B5EF4-FFF2-40B4-BE49-F238E27FC236}">
                <a16:creationId xmlns:a16="http://schemas.microsoft.com/office/drawing/2014/main" id="{CE9F19D6-75D0-4B68-A1BE-E040BA24823A}"/>
              </a:ext>
            </a:extLst>
          </p:cNvPr>
          <p:cNvSpPr/>
          <p:nvPr/>
        </p:nvSpPr>
        <p:spPr>
          <a:xfrm>
            <a:off x="7935299" y="3423501"/>
            <a:ext cx="218069" cy="817759"/>
          </a:xfrm>
          <a:custGeom>
            <a:avLst/>
            <a:gdLst/>
            <a:ahLst/>
            <a:cxnLst/>
            <a:rect l="0" t="0" r="0" b="0"/>
            <a:pathLst>
              <a:path>
                <a:moveTo>
                  <a:pt x="0" y="0"/>
                </a:moveTo>
                <a:lnTo>
                  <a:pt x="0" y="817759"/>
                </a:lnTo>
                <a:lnTo>
                  <a:pt x="218069" y="817759"/>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7" name="Freeform: Shape 16">
            <a:extLst>
              <a:ext uri="{FF2B5EF4-FFF2-40B4-BE49-F238E27FC236}">
                <a16:creationId xmlns:a16="http://schemas.microsoft.com/office/drawing/2014/main" id="{199D9591-9B2B-4B04-87AF-231D09BA1065}"/>
              </a:ext>
            </a:extLst>
          </p:cNvPr>
          <p:cNvSpPr/>
          <p:nvPr/>
        </p:nvSpPr>
        <p:spPr>
          <a:xfrm>
            <a:off x="8153368" y="3696087"/>
            <a:ext cx="1744554" cy="1090346"/>
          </a:xfrm>
          <a:custGeom>
            <a:avLst/>
            <a:gdLst>
              <a:gd name="connsiteX0" fmla="*/ 0 w 1744554"/>
              <a:gd name="connsiteY0" fmla="*/ 109035 h 1090346"/>
              <a:gd name="connsiteX1" fmla="*/ 109035 w 1744554"/>
              <a:gd name="connsiteY1" fmla="*/ 0 h 1090346"/>
              <a:gd name="connsiteX2" fmla="*/ 1635519 w 1744554"/>
              <a:gd name="connsiteY2" fmla="*/ 0 h 1090346"/>
              <a:gd name="connsiteX3" fmla="*/ 1744554 w 1744554"/>
              <a:gd name="connsiteY3" fmla="*/ 109035 h 1090346"/>
              <a:gd name="connsiteX4" fmla="*/ 1744554 w 1744554"/>
              <a:gd name="connsiteY4" fmla="*/ 981311 h 1090346"/>
              <a:gd name="connsiteX5" fmla="*/ 1635519 w 1744554"/>
              <a:gd name="connsiteY5" fmla="*/ 1090346 h 1090346"/>
              <a:gd name="connsiteX6" fmla="*/ 109035 w 1744554"/>
              <a:gd name="connsiteY6" fmla="*/ 1090346 h 1090346"/>
              <a:gd name="connsiteX7" fmla="*/ 0 w 1744554"/>
              <a:gd name="connsiteY7" fmla="*/ 981311 h 1090346"/>
              <a:gd name="connsiteX8" fmla="*/ 0 w 1744554"/>
              <a:gd name="connsiteY8" fmla="*/ 109035 h 109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4554" h="1090346">
                <a:moveTo>
                  <a:pt x="0" y="109035"/>
                </a:moveTo>
                <a:cubicBezTo>
                  <a:pt x="0" y="48817"/>
                  <a:pt x="48817" y="0"/>
                  <a:pt x="109035" y="0"/>
                </a:cubicBezTo>
                <a:lnTo>
                  <a:pt x="1635519" y="0"/>
                </a:lnTo>
                <a:cubicBezTo>
                  <a:pt x="1695737" y="0"/>
                  <a:pt x="1744554" y="48817"/>
                  <a:pt x="1744554" y="109035"/>
                </a:cubicBezTo>
                <a:lnTo>
                  <a:pt x="1744554" y="981311"/>
                </a:lnTo>
                <a:cubicBezTo>
                  <a:pt x="1744554" y="1041529"/>
                  <a:pt x="1695737" y="1090346"/>
                  <a:pt x="1635519" y="1090346"/>
                </a:cubicBezTo>
                <a:lnTo>
                  <a:pt x="109035" y="1090346"/>
                </a:lnTo>
                <a:cubicBezTo>
                  <a:pt x="48817" y="1090346"/>
                  <a:pt x="0" y="1041529"/>
                  <a:pt x="0" y="981311"/>
                </a:cubicBezTo>
                <a:lnTo>
                  <a:pt x="0" y="109035"/>
                </a:lnTo>
                <a:close/>
              </a:path>
            </a:pathLst>
          </a:cu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3845" tIns="59875" rIns="73845" bIns="59875" numCol="1" spcCol="1270" anchor="ctr" anchorCtr="0">
            <a:noAutofit/>
          </a:bodyPr>
          <a:lstStyle/>
          <a:p>
            <a:pPr marL="0" lvl="0" indent="0" algn="ctr" defTabSz="977900">
              <a:lnSpc>
                <a:spcPct val="90000"/>
              </a:lnSpc>
              <a:spcBef>
                <a:spcPct val="0"/>
              </a:spcBef>
              <a:spcAft>
                <a:spcPct val="35000"/>
              </a:spcAft>
              <a:buNone/>
            </a:pPr>
            <a:r>
              <a:rPr lang="en-US" sz="2200" kern="1200">
                <a:latin typeface="Cambria" panose="02040503050406030204" pitchFamily="18" charset="0"/>
                <a:ea typeface="Cambria" panose="02040503050406030204" pitchFamily="18" charset="0"/>
              </a:rPr>
              <a:t>If Vendor Brings An Attorney</a:t>
            </a:r>
          </a:p>
        </p:txBody>
      </p:sp>
      <p:sp>
        <p:nvSpPr>
          <p:cNvPr id="18" name="Freeform: Shape 17">
            <a:extLst>
              <a:ext uri="{FF2B5EF4-FFF2-40B4-BE49-F238E27FC236}">
                <a16:creationId xmlns:a16="http://schemas.microsoft.com/office/drawing/2014/main" id="{339176C5-D921-4C7B-9EFF-7917FC83A5DA}"/>
              </a:ext>
            </a:extLst>
          </p:cNvPr>
          <p:cNvSpPr/>
          <p:nvPr/>
        </p:nvSpPr>
        <p:spPr>
          <a:xfrm>
            <a:off x="7935299" y="3423501"/>
            <a:ext cx="218069" cy="2180692"/>
          </a:xfrm>
          <a:custGeom>
            <a:avLst/>
            <a:gdLst/>
            <a:ahLst/>
            <a:cxnLst/>
            <a:rect l="0" t="0" r="0" b="0"/>
            <a:pathLst>
              <a:path>
                <a:moveTo>
                  <a:pt x="0" y="0"/>
                </a:moveTo>
                <a:lnTo>
                  <a:pt x="0" y="2180692"/>
                </a:lnTo>
                <a:lnTo>
                  <a:pt x="218069" y="2180692"/>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9" name="Freeform: Shape 18">
            <a:extLst>
              <a:ext uri="{FF2B5EF4-FFF2-40B4-BE49-F238E27FC236}">
                <a16:creationId xmlns:a16="http://schemas.microsoft.com/office/drawing/2014/main" id="{5F05F323-1E95-4C38-9992-AFB93813B0A3}"/>
              </a:ext>
            </a:extLst>
          </p:cNvPr>
          <p:cNvSpPr/>
          <p:nvPr/>
        </p:nvSpPr>
        <p:spPr>
          <a:xfrm>
            <a:off x="8153368" y="5059020"/>
            <a:ext cx="1744554" cy="1090346"/>
          </a:xfrm>
          <a:custGeom>
            <a:avLst/>
            <a:gdLst>
              <a:gd name="connsiteX0" fmla="*/ 0 w 1744554"/>
              <a:gd name="connsiteY0" fmla="*/ 109035 h 1090346"/>
              <a:gd name="connsiteX1" fmla="*/ 109035 w 1744554"/>
              <a:gd name="connsiteY1" fmla="*/ 0 h 1090346"/>
              <a:gd name="connsiteX2" fmla="*/ 1635519 w 1744554"/>
              <a:gd name="connsiteY2" fmla="*/ 0 h 1090346"/>
              <a:gd name="connsiteX3" fmla="*/ 1744554 w 1744554"/>
              <a:gd name="connsiteY3" fmla="*/ 109035 h 1090346"/>
              <a:gd name="connsiteX4" fmla="*/ 1744554 w 1744554"/>
              <a:gd name="connsiteY4" fmla="*/ 981311 h 1090346"/>
              <a:gd name="connsiteX5" fmla="*/ 1635519 w 1744554"/>
              <a:gd name="connsiteY5" fmla="*/ 1090346 h 1090346"/>
              <a:gd name="connsiteX6" fmla="*/ 109035 w 1744554"/>
              <a:gd name="connsiteY6" fmla="*/ 1090346 h 1090346"/>
              <a:gd name="connsiteX7" fmla="*/ 0 w 1744554"/>
              <a:gd name="connsiteY7" fmla="*/ 981311 h 1090346"/>
              <a:gd name="connsiteX8" fmla="*/ 0 w 1744554"/>
              <a:gd name="connsiteY8" fmla="*/ 109035 h 109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4554" h="1090346">
                <a:moveTo>
                  <a:pt x="0" y="109035"/>
                </a:moveTo>
                <a:cubicBezTo>
                  <a:pt x="0" y="48817"/>
                  <a:pt x="48817" y="0"/>
                  <a:pt x="109035" y="0"/>
                </a:cubicBezTo>
                <a:lnTo>
                  <a:pt x="1635519" y="0"/>
                </a:lnTo>
                <a:cubicBezTo>
                  <a:pt x="1695737" y="0"/>
                  <a:pt x="1744554" y="48817"/>
                  <a:pt x="1744554" y="109035"/>
                </a:cubicBezTo>
                <a:lnTo>
                  <a:pt x="1744554" y="981311"/>
                </a:lnTo>
                <a:cubicBezTo>
                  <a:pt x="1744554" y="1041529"/>
                  <a:pt x="1695737" y="1090346"/>
                  <a:pt x="1635519" y="1090346"/>
                </a:cubicBezTo>
                <a:lnTo>
                  <a:pt x="109035" y="1090346"/>
                </a:lnTo>
                <a:cubicBezTo>
                  <a:pt x="48817" y="1090346"/>
                  <a:pt x="0" y="1041529"/>
                  <a:pt x="0" y="981311"/>
                </a:cubicBezTo>
                <a:lnTo>
                  <a:pt x="0" y="109035"/>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3845" tIns="59875" rIns="73845" bIns="59875" numCol="1" spcCol="1270" anchor="ctr" anchorCtr="0">
            <a:noAutofit/>
          </a:bodyPr>
          <a:lstStyle/>
          <a:p>
            <a:pPr marL="0" lvl="0" indent="0" algn="ctr" defTabSz="977900">
              <a:lnSpc>
                <a:spcPct val="90000"/>
              </a:lnSpc>
              <a:spcBef>
                <a:spcPct val="0"/>
              </a:spcBef>
              <a:spcAft>
                <a:spcPct val="35000"/>
              </a:spcAft>
              <a:buNone/>
            </a:pPr>
            <a:r>
              <a:rPr lang="en-US" sz="2200" kern="1200">
                <a:latin typeface="Cambria" panose="02040503050406030204" pitchFamily="18" charset="0"/>
                <a:ea typeface="Cambria" panose="02040503050406030204" pitchFamily="18" charset="0"/>
              </a:rPr>
              <a:t>Agency AG</a:t>
            </a:r>
          </a:p>
        </p:txBody>
      </p:sp>
    </p:spTree>
    <p:extLst>
      <p:ext uri="{BB962C8B-B14F-4D97-AF65-F5344CB8AC3E}">
        <p14:creationId xmlns:p14="http://schemas.microsoft.com/office/powerpoint/2010/main" val="737995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P spid="14" grpId="0" animBg="1"/>
      <p:bldP spid="17"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1755648" y="393192"/>
            <a:ext cx="8613648" cy="6281928"/>
          </a:xfrm>
        </p:spPr>
        <p:txBody>
          <a:bodyPr>
            <a:normAutofit/>
          </a:bodyPr>
          <a:lstStyle/>
          <a:p>
            <a:pPr algn="ctr"/>
            <a:r>
              <a:rPr lang="en-US" sz="6000" cap="small">
                <a:solidFill>
                  <a:schemeClr val="accent3"/>
                </a:solidFill>
                <a:latin typeface="Cambria" panose="02040503050406030204" pitchFamily="18" charset="0"/>
                <a:ea typeface="Cambria" panose="02040503050406030204" pitchFamily="18" charset="0"/>
              </a:rPr>
              <a:t>Purpose of the PPRB</a:t>
            </a:r>
            <a:br>
              <a:rPr lang="en-US">
                <a:solidFill>
                  <a:schemeClr val="accent3"/>
                </a:solidFill>
                <a:latin typeface="Cambria" panose="02040503050406030204" pitchFamily="18" charset="0"/>
                <a:ea typeface="Cambria" panose="02040503050406030204" pitchFamily="18" charset="0"/>
              </a:rPr>
            </a:br>
            <a:br>
              <a:rPr lang="en-US" sz="3000">
                <a:solidFill>
                  <a:schemeClr val="accent2"/>
                </a:solidFill>
                <a:latin typeface="Cambria" panose="02040503050406030204" pitchFamily="18" charset="0"/>
                <a:ea typeface="Cambria" panose="02040503050406030204" pitchFamily="18" charset="0"/>
              </a:rPr>
            </a:br>
            <a:r>
              <a:rPr lang="en-US">
                <a:solidFill>
                  <a:schemeClr val="tx1"/>
                </a:solidFill>
                <a:latin typeface="Cambria" panose="02040503050406030204" pitchFamily="18" charset="0"/>
                <a:ea typeface="Cambria" panose="02040503050406030204" pitchFamily="18" charset="0"/>
              </a:rPr>
              <a:t>The Public Procurement Review Board is charged with promulgating rules and regulations governing the solicitation and selection of contractual personnel, including personal and professional service contracts.</a:t>
            </a:r>
            <a:br>
              <a:rPr lang="en-US" b="1">
                <a:solidFill>
                  <a:schemeClr val="tx1"/>
                </a:solidFill>
              </a:rPr>
            </a:br>
            <a:endParaRPr lang="en-US" b="1">
              <a:solidFill>
                <a:schemeClr val="tx1"/>
              </a:solidFill>
            </a:endParaRPr>
          </a:p>
        </p:txBody>
      </p:sp>
    </p:spTree>
    <p:extLst>
      <p:ext uri="{BB962C8B-B14F-4D97-AF65-F5344CB8AC3E}">
        <p14:creationId xmlns:p14="http://schemas.microsoft.com/office/powerpoint/2010/main" val="410113596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24"/>
          <p:cNvSpPr/>
          <p:nvPr/>
        </p:nvSpPr>
        <p:spPr>
          <a:xfrm>
            <a:off x="5037730" y="817804"/>
            <a:ext cx="4659549" cy="1525836"/>
          </a:xfrm>
          <a:custGeom>
            <a:avLst/>
            <a:gdLst>
              <a:gd name="connsiteX0" fmla="*/ 0 w 2347942"/>
              <a:gd name="connsiteY0" fmla="*/ 0 h 915458"/>
              <a:gd name="connsiteX1" fmla="*/ 2347942 w 2347942"/>
              <a:gd name="connsiteY1" fmla="*/ 0 h 915458"/>
              <a:gd name="connsiteX2" fmla="*/ 2347942 w 2347942"/>
              <a:gd name="connsiteY2" fmla="*/ 915458 h 915458"/>
              <a:gd name="connsiteX3" fmla="*/ 0 w 2347942"/>
              <a:gd name="connsiteY3" fmla="*/ 915458 h 915458"/>
              <a:gd name="connsiteX4" fmla="*/ 0 w 2347942"/>
              <a:gd name="connsiteY4" fmla="*/ 0 h 915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942" h="915458">
                <a:moveTo>
                  <a:pt x="0" y="0"/>
                </a:moveTo>
                <a:lnTo>
                  <a:pt x="2347942" y="0"/>
                </a:lnTo>
                <a:lnTo>
                  <a:pt x="2347942" y="915458"/>
                </a:lnTo>
                <a:lnTo>
                  <a:pt x="0" y="91545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9550" tIns="209550" rIns="209550" bIns="209550" numCol="1" spcCol="1270" anchor="ctr" anchorCtr="0">
            <a:noAutofit/>
          </a:bodyPr>
          <a:lstStyle/>
          <a:p>
            <a:pPr lvl="0" algn="l" defTabSz="2444750">
              <a:lnSpc>
                <a:spcPct val="90000"/>
              </a:lnSpc>
              <a:spcBef>
                <a:spcPct val="0"/>
              </a:spcBef>
              <a:spcAft>
                <a:spcPct val="35000"/>
              </a:spcAft>
            </a:pPr>
            <a:r>
              <a:rPr lang="en-US" sz="5500" kern="1200"/>
              <a:t>  </a:t>
            </a:r>
            <a:r>
              <a:rPr lang="en-US" sz="10000" kern="1200">
                <a:latin typeface="Cambria" panose="02040503050406030204" pitchFamily="18" charset="0"/>
                <a:ea typeface="Cambria" panose="02040503050406030204" pitchFamily="18" charset="0"/>
              </a:rPr>
              <a:t>WHAT</a:t>
            </a:r>
          </a:p>
        </p:txBody>
      </p:sp>
      <p:sp>
        <p:nvSpPr>
          <p:cNvPr id="26" name="Freeform 25"/>
          <p:cNvSpPr/>
          <p:nvPr/>
        </p:nvSpPr>
        <p:spPr>
          <a:xfrm>
            <a:off x="1060316" y="418288"/>
            <a:ext cx="1867710" cy="2091447"/>
          </a:xfrm>
          <a:custGeom>
            <a:avLst/>
            <a:gdLst>
              <a:gd name="connsiteX0" fmla="*/ 0 w 1525763"/>
              <a:gd name="connsiteY0" fmla="*/ 663707 h 1327414"/>
              <a:gd name="connsiteX1" fmla="*/ 331854 w 1525763"/>
              <a:gd name="connsiteY1" fmla="*/ 0 h 1327414"/>
              <a:gd name="connsiteX2" fmla="*/ 1193910 w 1525763"/>
              <a:gd name="connsiteY2" fmla="*/ 0 h 1327414"/>
              <a:gd name="connsiteX3" fmla="*/ 1525763 w 1525763"/>
              <a:gd name="connsiteY3" fmla="*/ 663707 h 1327414"/>
              <a:gd name="connsiteX4" fmla="*/ 1193910 w 1525763"/>
              <a:gd name="connsiteY4" fmla="*/ 1327414 h 1327414"/>
              <a:gd name="connsiteX5" fmla="*/ 331854 w 1525763"/>
              <a:gd name="connsiteY5" fmla="*/ 1327414 h 1327414"/>
              <a:gd name="connsiteX6" fmla="*/ 0 w 1525763"/>
              <a:gd name="connsiteY6" fmla="*/ 663707 h 132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5763" h="1327414">
                <a:moveTo>
                  <a:pt x="762882" y="0"/>
                </a:moveTo>
                <a:lnTo>
                  <a:pt x="1525762" y="288713"/>
                </a:lnTo>
                <a:lnTo>
                  <a:pt x="1525762" y="1038702"/>
                </a:lnTo>
                <a:lnTo>
                  <a:pt x="762882" y="1327414"/>
                </a:lnTo>
                <a:lnTo>
                  <a:pt x="1" y="1038702"/>
                </a:lnTo>
                <a:lnTo>
                  <a:pt x="1" y="288713"/>
                </a:lnTo>
                <a:lnTo>
                  <a:pt x="762882"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06855" tIns="237766" rIns="206856" bIns="237765" numCol="1" spcCol="1270" anchor="ctr" anchorCtr="0">
            <a:noAutofit/>
          </a:bodyPr>
          <a:lstStyle/>
          <a:p>
            <a:pPr lvl="0" algn="ctr" defTabSz="1600200">
              <a:lnSpc>
                <a:spcPct val="90000"/>
              </a:lnSpc>
              <a:spcBef>
                <a:spcPct val="0"/>
              </a:spcBef>
              <a:spcAft>
                <a:spcPct val="35000"/>
              </a:spcAft>
            </a:pPr>
            <a:r>
              <a:rPr lang="en-US" sz="2000">
                <a:solidFill>
                  <a:schemeClr val="tx1"/>
                </a:solidFill>
                <a:latin typeface="Cambria" panose="02040503050406030204" pitchFamily="18" charset="0"/>
                <a:ea typeface="Cambria" panose="02040503050406030204" pitchFamily="18" charset="0"/>
              </a:rPr>
              <a:t> </a:t>
            </a:r>
          </a:p>
          <a:p>
            <a:pPr lvl="0" algn="ctr" defTabSz="1600200">
              <a:lnSpc>
                <a:spcPct val="90000"/>
              </a:lnSpc>
              <a:spcBef>
                <a:spcPct val="0"/>
              </a:spcBef>
              <a:spcAft>
                <a:spcPct val="35000"/>
              </a:spcAft>
            </a:pPr>
            <a:r>
              <a:rPr lang="en-US" sz="2200">
                <a:solidFill>
                  <a:schemeClr val="tx1"/>
                </a:solidFill>
                <a:latin typeface="Cambria" panose="02040503050406030204" pitchFamily="18" charset="0"/>
                <a:ea typeface="Cambria" panose="02040503050406030204" pitchFamily="18" charset="0"/>
              </a:rPr>
              <a:t>Significant weaknesses in debriefed vendors offer, if any</a:t>
            </a:r>
          </a:p>
          <a:p>
            <a:pPr lvl="0" algn="ctr" defTabSz="1600200">
              <a:lnSpc>
                <a:spcPct val="90000"/>
              </a:lnSpc>
              <a:spcBef>
                <a:spcPct val="0"/>
              </a:spcBef>
              <a:spcAft>
                <a:spcPct val="35000"/>
              </a:spcAft>
            </a:pPr>
            <a:endParaRPr lang="en-US" sz="1700">
              <a:solidFill>
                <a:schemeClr val="tx1"/>
              </a:solidFill>
              <a:latin typeface="Cambria" panose="02040503050406030204" pitchFamily="18" charset="0"/>
              <a:ea typeface="Cambria" panose="02040503050406030204" pitchFamily="18" charset="0"/>
            </a:endParaRPr>
          </a:p>
        </p:txBody>
      </p:sp>
      <p:sp>
        <p:nvSpPr>
          <p:cNvPr id="27" name="Freeform 26"/>
          <p:cNvSpPr/>
          <p:nvPr/>
        </p:nvSpPr>
        <p:spPr>
          <a:xfrm>
            <a:off x="2034451" y="2204663"/>
            <a:ext cx="1867710" cy="2069061"/>
          </a:xfrm>
          <a:custGeom>
            <a:avLst/>
            <a:gdLst>
              <a:gd name="connsiteX0" fmla="*/ 0 w 1525763"/>
              <a:gd name="connsiteY0" fmla="*/ 663707 h 1327414"/>
              <a:gd name="connsiteX1" fmla="*/ 331854 w 1525763"/>
              <a:gd name="connsiteY1" fmla="*/ 0 h 1327414"/>
              <a:gd name="connsiteX2" fmla="*/ 1193910 w 1525763"/>
              <a:gd name="connsiteY2" fmla="*/ 0 h 1327414"/>
              <a:gd name="connsiteX3" fmla="*/ 1525763 w 1525763"/>
              <a:gd name="connsiteY3" fmla="*/ 663707 h 1327414"/>
              <a:gd name="connsiteX4" fmla="*/ 1193910 w 1525763"/>
              <a:gd name="connsiteY4" fmla="*/ 1327414 h 1327414"/>
              <a:gd name="connsiteX5" fmla="*/ 331854 w 1525763"/>
              <a:gd name="connsiteY5" fmla="*/ 1327414 h 1327414"/>
              <a:gd name="connsiteX6" fmla="*/ 0 w 1525763"/>
              <a:gd name="connsiteY6" fmla="*/ 663707 h 132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5763" h="1327414">
                <a:moveTo>
                  <a:pt x="762882" y="0"/>
                </a:moveTo>
                <a:lnTo>
                  <a:pt x="1525762" y="288713"/>
                </a:lnTo>
                <a:lnTo>
                  <a:pt x="1525762" y="1038702"/>
                </a:lnTo>
                <a:lnTo>
                  <a:pt x="762882" y="1327414"/>
                </a:lnTo>
                <a:lnTo>
                  <a:pt x="1" y="1038702"/>
                </a:lnTo>
                <a:lnTo>
                  <a:pt x="1" y="288713"/>
                </a:lnTo>
                <a:lnTo>
                  <a:pt x="762882"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389735" tIns="420646" rIns="389736" bIns="420645" numCol="1" spcCol="1270" anchor="ctr" anchorCtr="0">
            <a:noAutofit/>
          </a:bodyPr>
          <a:lstStyle/>
          <a:p>
            <a:pPr lvl="0" algn="ctr" defTabSz="977900">
              <a:lnSpc>
                <a:spcPct val="90000"/>
              </a:lnSpc>
              <a:spcBef>
                <a:spcPct val="0"/>
              </a:spcBef>
              <a:spcAft>
                <a:spcPct val="35000"/>
              </a:spcAft>
            </a:pPr>
            <a:r>
              <a:rPr lang="en-US" sz="2200">
                <a:solidFill>
                  <a:schemeClr val="tx1"/>
                </a:solidFill>
                <a:latin typeface="Cambria" panose="02040503050406030204" pitchFamily="18" charset="0"/>
                <a:ea typeface="Cambria" panose="02040503050406030204" pitchFamily="18" charset="0"/>
              </a:rPr>
              <a:t>Ranking of all vendors</a:t>
            </a:r>
            <a:endParaRPr lang="en-US" sz="2200"/>
          </a:p>
        </p:txBody>
      </p:sp>
      <p:sp>
        <p:nvSpPr>
          <p:cNvPr id="28" name="Rectangle 27"/>
          <p:cNvSpPr/>
          <p:nvPr/>
        </p:nvSpPr>
        <p:spPr>
          <a:xfrm>
            <a:off x="3349625" y="2323736"/>
            <a:ext cx="1647825" cy="9154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9" name="Freeform 28"/>
          <p:cNvSpPr/>
          <p:nvPr/>
        </p:nvSpPr>
        <p:spPr>
          <a:xfrm>
            <a:off x="4100815" y="2204662"/>
            <a:ext cx="1873830" cy="2069061"/>
          </a:xfrm>
          <a:custGeom>
            <a:avLst/>
            <a:gdLst>
              <a:gd name="connsiteX0" fmla="*/ 0 w 1525763"/>
              <a:gd name="connsiteY0" fmla="*/ 663707 h 1327414"/>
              <a:gd name="connsiteX1" fmla="*/ 331854 w 1525763"/>
              <a:gd name="connsiteY1" fmla="*/ 0 h 1327414"/>
              <a:gd name="connsiteX2" fmla="*/ 1193910 w 1525763"/>
              <a:gd name="connsiteY2" fmla="*/ 0 h 1327414"/>
              <a:gd name="connsiteX3" fmla="*/ 1525763 w 1525763"/>
              <a:gd name="connsiteY3" fmla="*/ 663707 h 1327414"/>
              <a:gd name="connsiteX4" fmla="*/ 1193910 w 1525763"/>
              <a:gd name="connsiteY4" fmla="*/ 1327414 h 1327414"/>
              <a:gd name="connsiteX5" fmla="*/ 331854 w 1525763"/>
              <a:gd name="connsiteY5" fmla="*/ 1327414 h 1327414"/>
              <a:gd name="connsiteX6" fmla="*/ 0 w 1525763"/>
              <a:gd name="connsiteY6" fmla="*/ 663707 h 132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5763" h="1327414">
                <a:moveTo>
                  <a:pt x="762882" y="0"/>
                </a:moveTo>
                <a:lnTo>
                  <a:pt x="1525762" y="288713"/>
                </a:lnTo>
                <a:lnTo>
                  <a:pt x="1525762" y="1038702"/>
                </a:lnTo>
                <a:lnTo>
                  <a:pt x="762882" y="1327414"/>
                </a:lnTo>
                <a:lnTo>
                  <a:pt x="1" y="1038702"/>
                </a:lnTo>
                <a:lnTo>
                  <a:pt x="1" y="288713"/>
                </a:lnTo>
                <a:lnTo>
                  <a:pt x="762882"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06855" tIns="237766" rIns="206856" bIns="237765" numCol="1" spcCol="1270" anchor="ctr" anchorCtr="0">
            <a:noAutofit/>
          </a:bodyPr>
          <a:lstStyle/>
          <a:p>
            <a:pPr lvl="0" algn="ctr" defTabSz="977900">
              <a:lnSpc>
                <a:spcPct val="90000"/>
              </a:lnSpc>
              <a:spcBef>
                <a:spcPct val="0"/>
              </a:spcBef>
              <a:spcAft>
                <a:spcPct val="35000"/>
              </a:spcAft>
            </a:pPr>
            <a:r>
              <a:rPr lang="en-US" sz="2200">
                <a:solidFill>
                  <a:schemeClr val="tx1"/>
                </a:solidFill>
                <a:latin typeface="Cambria" panose="02040503050406030204" pitchFamily="18" charset="0"/>
                <a:ea typeface="Cambria" panose="02040503050406030204" pitchFamily="18" charset="0"/>
              </a:rPr>
              <a:t>Summary  of the rationale for the award</a:t>
            </a:r>
            <a:endParaRPr lang="en-US" sz="2200"/>
          </a:p>
        </p:txBody>
      </p:sp>
      <p:sp>
        <p:nvSpPr>
          <p:cNvPr id="30" name="Freeform 29"/>
          <p:cNvSpPr/>
          <p:nvPr/>
        </p:nvSpPr>
        <p:spPr>
          <a:xfrm>
            <a:off x="6111160" y="2204662"/>
            <a:ext cx="1882840" cy="2091446"/>
          </a:xfrm>
          <a:custGeom>
            <a:avLst/>
            <a:gdLst>
              <a:gd name="connsiteX0" fmla="*/ 0 w 1525763"/>
              <a:gd name="connsiteY0" fmla="*/ 663707 h 1327414"/>
              <a:gd name="connsiteX1" fmla="*/ 331854 w 1525763"/>
              <a:gd name="connsiteY1" fmla="*/ 0 h 1327414"/>
              <a:gd name="connsiteX2" fmla="*/ 1193910 w 1525763"/>
              <a:gd name="connsiteY2" fmla="*/ 0 h 1327414"/>
              <a:gd name="connsiteX3" fmla="*/ 1525763 w 1525763"/>
              <a:gd name="connsiteY3" fmla="*/ 663707 h 1327414"/>
              <a:gd name="connsiteX4" fmla="*/ 1193910 w 1525763"/>
              <a:gd name="connsiteY4" fmla="*/ 1327414 h 1327414"/>
              <a:gd name="connsiteX5" fmla="*/ 331854 w 1525763"/>
              <a:gd name="connsiteY5" fmla="*/ 1327414 h 1327414"/>
              <a:gd name="connsiteX6" fmla="*/ 0 w 1525763"/>
              <a:gd name="connsiteY6" fmla="*/ 663707 h 132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5763" h="1327414">
                <a:moveTo>
                  <a:pt x="762882" y="0"/>
                </a:moveTo>
                <a:lnTo>
                  <a:pt x="1525762" y="288713"/>
                </a:lnTo>
                <a:lnTo>
                  <a:pt x="1525762" y="1038702"/>
                </a:lnTo>
                <a:lnTo>
                  <a:pt x="762882" y="1327414"/>
                </a:lnTo>
                <a:lnTo>
                  <a:pt x="1" y="1038702"/>
                </a:lnTo>
                <a:lnTo>
                  <a:pt x="1" y="288713"/>
                </a:lnTo>
                <a:lnTo>
                  <a:pt x="762882"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290675" tIns="321586" rIns="290676" bIns="321585" numCol="1" spcCol="1270" anchor="ctr" anchorCtr="0">
            <a:noAutofit/>
          </a:bodyPr>
          <a:lstStyle/>
          <a:p>
            <a:pPr lvl="0" algn="ctr" defTabSz="977900">
              <a:lnSpc>
                <a:spcPct val="90000"/>
              </a:lnSpc>
              <a:spcBef>
                <a:spcPct val="0"/>
              </a:spcBef>
              <a:spcAft>
                <a:spcPct val="35000"/>
              </a:spcAft>
            </a:pPr>
            <a:r>
              <a:rPr lang="en-US" sz="1600">
                <a:solidFill>
                  <a:schemeClr val="tx1"/>
                </a:solidFill>
                <a:latin typeface="Cambria" panose="02040503050406030204" pitchFamily="18" charset="0"/>
                <a:ea typeface="Cambria" panose="02040503050406030204" pitchFamily="18" charset="0"/>
              </a:rPr>
              <a:t> Reasonable responses to </a:t>
            </a:r>
            <a:r>
              <a:rPr lang="en-US" sz="1600" u="sng">
                <a:solidFill>
                  <a:schemeClr val="tx1"/>
                </a:solidFill>
                <a:latin typeface="Cambria" panose="02040503050406030204" pitchFamily="18" charset="0"/>
                <a:ea typeface="Cambria" panose="02040503050406030204" pitchFamily="18" charset="0"/>
              </a:rPr>
              <a:t>relevant</a:t>
            </a:r>
            <a:r>
              <a:rPr lang="en-US" sz="1600">
                <a:solidFill>
                  <a:schemeClr val="tx1"/>
                </a:solidFill>
                <a:latin typeface="Cambria" panose="02040503050406030204" pitchFamily="18" charset="0"/>
                <a:ea typeface="Cambria" panose="02040503050406030204" pitchFamily="18" charset="0"/>
              </a:rPr>
              <a:t> questions re: procedures &amp; regulations followed</a:t>
            </a:r>
            <a:endParaRPr lang="en-US" sz="1600"/>
          </a:p>
        </p:txBody>
      </p:sp>
      <p:sp>
        <p:nvSpPr>
          <p:cNvPr id="31" name="Rectangle 30"/>
          <p:cNvSpPr/>
          <p:nvPr/>
        </p:nvSpPr>
        <p:spPr>
          <a:xfrm>
            <a:off x="7139622" y="3618804"/>
            <a:ext cx="1702752" cy="9154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2" name="Freeform 31"/>
          <p:cNvSpPr/>
          <p:nvPr/>
        </p:nvSpPr>
        <p:spPr>
          <a:xfrm>
            <a:off x="8182422" y="2227048"/>
            <a:ext cx="1891121" cy="2069060"/>
          </a:xfrm>
          <a:custGeom>
            <a:avLst/>
            <a:gdLst>
              <a:gd name="connsiteX0" fmla="*/ 0 w 1525763"/>
              <a:gd name="connsiteY0" fmla="*/ 663707 h 1327414"/>
              <a:gd name="connsiteX1" fmla="*/ 331854 w 1525763"/>
              <a:gd name="connsiteY1" fmla="*/ 0 h 1327414"/>
              <a:gd name="connsiteX2" fmla="*/ 1193910 w 1525763"/>
              <a:gd name="connsiteY2" fmla="*/ 0 h 1327414"/>
              <a:gd name="connsiteX3" fmla="*/ 1525763 w 1525763"/>
              <a:gd name="connsiteY3" fmla="*/ 663707 h 1327414"/>
              <a:gd name="connsiteX4" fmla="*/ 1193910 w 1525763"/>
              <a:gd name="connsiteY4" fmla="*/ 1327414 h 1327414"/>
              <a:gd name="connsiteX5" fmla="*/ 331854 w 1525763"/>
              <a:gd name="connsiteY5" fmla="*/ 1327414 h 1327414"/>
              <a:gd name="connsiteX6" fmla="*/ 0 w 1525763"/>
              <a:gd name="connsiteY6" fmla="*/ 663707 h 132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5763" h="1327414">
                <a:moveTo>
                  <a:pt x="762882" y="0"/>
                </a:moveTo>
                <a:lnTo>
                  <a:pt x="1525762" y="288713"/>
                </a:lnTo>
                <a:lnTo>
                  <a:pt x="1525762" y="1038702"/>
                </a:lnTo>
                <a:lnTo>
                  <a:pt x="762882" y="1327414"/>
                </a:lnTo>
                <a:lnTo>
                  <a:pt x="1" y="1038702"/>
                </a:lnTo>
                <a:lnTo>
                  <a:pt x="1" y="288713"/>
                </a:lnTo>
                <a:lnTo>
                  <a:pt x="762882"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06855" tIns="237766" rIns="206856" bIns="237765" numCol="1" spcCol="1270" anchor="ctr" anchorCtr="0">
            <a:noAutofit/>
          </a:bodyPr>
          <a:lstStyle/>
          <a:p>
            <a:pPr lvl="0" algn="ctr" defTabSz="1600200">
              <a:lnSpc>
                <a:spcPct val="90000"/>
              </a:lnSpc>
              <a:spcBef>
                <a:spcPct val="0"/>
              </a:spcBef>
              <a:spcAft>
                <a:spcPct val="35000"/>
              </a:spcAft>
            </a:pPr>
            <a:r>
              <a:rPr lang="en-US" sz="1700" u="sng" kern="1200">
                <a:solidFill>
                  <a:schemeClr val="tx1"/>
                </a:solidFill>
                <a:latin typeface="Cambria" panose="02040503050406030204" pitchFamily="18" charset="0"/>
                <a:ea typeface="Cambria" panose="02040503050406030204" pitchFamily="18" charset="0"/>
              </a:rPr>
              <a:t>NOT</a:t>
            </a:r>
            <a:r>
              <a:rPr lang="en-US" sz="1700" kern="1200">
                <a:solidFill>
                  <a:schemeClr val="tx1"/>
                </a:solidFill>
                <a:latin typeface="Cambria" panose="02040503050406030204" pitchFamily="18" charset="0"/>
                <a:ea typeface="Cambria" panose="02040503050406030204" pitchFamily="18" charset="0"/>
              </a:rPr>
              <a:t> a </a:t>
            </a:r>
            <a:br>
              <a:rPr lang="en-US" sz="1700" kern="1200">
                <a:solidFill>
                  <a:schemeClr val="tx1"/>
                </a:solidFill>
                <a:latin typeface="Cambria" panose="02040503050406030204" pitchFamily="18" charset="0"/>
                <a:ea typeface="Cambria" panose="02040503050406030204" pitchFamily="18" charset="0"/>
              </a:rPr>
            </a:br>
            <a:r>
              <a:rPr lang="en-US" sz="1700" kern="1200">
                <a:solidFill>
                  <a:schemeClr val="tx1"/>
                </a:solidFill>
                <a:latin typeface="Cambria" panose="02040503050406030204" pitchFamily="18" charset="0"/>
                <a:ea typeface="Cambria" panose="02040503050406030204" pitchFamily="18" charset="0"/>
              </a:rPr>
              <a:t>point-by -point comparison of debriefed vendor’s </a:t>
            </a:r>
            <a:r>
              <a:rPr lang="en-US" sz="1700">
                <a:solidFill>
                  <a:schemeClr val="tx1"/>
                </a:solidFill>
                <a:latin typeface="Cambria" panose="02040503050406030204" pitchFamily="18" charset="0"/>
                <a:ea typeface="Cambria" panose="02040503050406030204" pitchFamily="18" charset="0"/>
              </a:rPr>
              <a:t>offer</a:t>
            </a:r>
            <a:r>
              <a:rPr lang="en-US" sz="1700" kern="1200">
                <a:solidFill>
                  <a:schemeClr val="tx1"/>
                </a:solidFill>
                <a:latin typeface="Cambria" panose="02040503050406030204" pitchFamily="18" charset="0"/>
                <a:ea typeface="Cambria" panose="02040503050406030204" pitchFamily="18" charset="0"/>
              </a:rPr>
              <a:t> with other offers</a:t>
            </a:r>
            <a:endParaRPr lang="en-US" sz="1700" u="sng" kern="1200">
              <a:solidFill>
                <a:schemeClr val="tx1"/>
              </a:solidFill>
              <a:latin typeface="Cambria" panose="02040503050406030204" pitchFamily="18" charset="0"/>
              <a:ea typeface="Cambria" panose="02040503050406030204" pitchFamily="18" charset="0"/>
            </a:endParaRPr>
          </a:p>
        </p:txBody>
      </p:sp>
      <p:sp>
        <p:nvSpPr>
          <p:cNvPr id="33" name="Freeform 32"/>
          <p:cNvSpPr/>
          <p:nvPr/>
        </p:nvSpPr>
        <p:spPr>
          <a:xfrm>
            <a:off x="5087231" y="4035499"/>
            <a:ext cx="1911343" cy="2091446"/>
          </a:xfrm>
          <a:custGeom>
            <a:avLst/>
            <a:gdLst>
              <a:gd name="connsiteX0" fmla="*/ 0 w 1525763"/>
              <a:gd name="connsiteY0" fmla="*/ 675143 h 1350285"/>
              <a:gd name="connsiteX1" fmla="*/ 337571 w 1525763"/>
              <a:gd name="connsiteY1" fmla="*/ 0 h 1350285"/>
              <a:gd name="connsiteX2" fmla="*/ 1188192 w 1525763"/>
              <a:gd name="connsiteY2" fmla="*/ 0 h 1350285"/>
              <a:gd name="connsiteX3" fmla="*/ 1525763 w 1525763"/>
              <a:gd name="connsiteY3" fmla="*/ 675143 h 1350285"/>
              <a:gd name="connsiteX4" fmla="*/ 1188192 w 1525763"/>
              <a:gd name="connsiteY4" fmla="*/ 1350285 h 1350285"/>
              <a:gd name="connsiteX5" fmla="*/ 337571 w 1525763"/>
              <a:gd name="connsiteY5" fmla="*/ 1350285 h 1350285"/>
              <a:gd name="connsiteX6" fmla="*/ 0 w 1525763"/>
              <a:gd name="connsiteY6" fmla="*/ 675143 h 135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5763" h="1350285">
                <a:moveTo>
                  <a:pt x="762881" y="0"/>
                </a:moveTo>
                <a:lnTo>
                  <a:pt x="1525763" y="298747"/>
                </a:lnTo>
                <a:lnTo>
                  <a:pt x="1525763" y="1051538"/>
                </a:lnTo>
                <a:lnTo>
                  <a:pt x="762881" y="1350285"/>
                </a:lnTo>
                <a:lnTo>
                  <a:pt x="0" y="1051538"/>
                </a:lnTo>
                <a:lnTo>
                  <a:pt x="0" y="298747"/>
                </a:lnTo>
                <a:lnTo>
                  <a:pt x="762881"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76876" tIns="304441" rIns="276876" bIns="304441" numCol="1" spcCol="1270" anchor="ctr" anchorCtr="0">
            <a:noAutofit/>
          </a:bodyPr>
          <a:lstStyle/>
          <a:p>
            <a:pPr lvl="0" algn="ctr" defTabSz="755650">
              <a:lnSpc>
                <a:spcPct val="90000"/>
              </a:lnSpc>
              <a:spcBef>
                <a:spcPct val="0"/>
              </a:spcBef>
              <a:spcAft>
                <a:spcPct val="35000"/>
              </a:spcAft>
            </a:pPr>
            <a:r>
              <a:rPr lang="en-US">
                <a:solidFill>
                  <a:schemeClr val="tx1"/>
                </a:solidFill>
                <a:latin typeface="Cambria" panose="02040503050406030204" pitchFamily="18" charset="0"/>
                <a:ea typeface="Cambria" panose="02040503050406030204" pitchFamily="18" charset="0"/>
              </a:rPr>
              <a:t>Debriefings must be conducted before PPRB approval</a:t>
            </a:r>
            <a:endParaRPr lang="en-US" kern="1200">
              <a:solidFill>
                <a:schemeClr val="tx1"/>
              </a:solidFill>
              <a:latin typeface="Cambria" panose="02040503050406030204" pitchFamily="18" charset="0"/>
              <a:ea typeface="Cambria" panose="02040503050406030204" pitchFamily="18" charset="0"/>
            </a:endParaRPr>
          </a:p>
        </p:txBody>
      </p:sp>
      <p:sp>
        <p:nvSpPr>
          <p:cNvPr id="34" name="Rectangle 33"/>
          <p:cNvSpPr/>
          <p:nvPr/>
        </p:nvSpPr>
        <p:spPr>
          <a:xfrm>
            <a:off x="3349625" y="4913872"/>
            <a:ext cx="1647825" cy="9154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5" name="Freeform 34"/>
          <p:cNvSpPr/>
          <p:nvPr/>
        </p:nvSpPr>
        <p:spPr>
          <a:xfrm>
            <a:off x="7115860" y="4035499"/>
            <a:ext cx="1941786" cy="2091446"/>
          </a:xfrm>
          <a:custGeom>
            <a:avLst/>
            <a:gdLst>
              <a:gd name="connsiteX0" fmla="*/ 0 w 1525763"/>
              <a:gd name="connsiteY0" fmla="*/ 663707 h 1327414"/>
              <a:gd name="connsiteX1" fmla="*/ 331854 w 1525763"/>
              <a:gd name="connsiteY1" fmla="*/ 0 h 1327414"/>
              <a:gd name="connsiteX2" fmla="*/ 1193910 w 1525763"/>
              <a:gd name="connsiteY2" fmla="*/ 0 h 1327414"/>
              <a:gd name="connsiteX3" fmla="*/ 1525763 w 1525763"/>
              <a:gd name="connsiteY3" fmla="*/ 663707 h 1327414"/>
              <a:gd name="connsiteX4" fmla="*/ 1193910 w 1525763"/>
              <a:gd name="connsiteY4" fmla="*/ 1327414 h 1327414"/>
              <a:gd name="connsiteX5" fmla="*/ 331854 w 1525763"/>
              <a:gd name="connsiteY5" fmla="*/ 1327414 h 1327414"/>
              <a:gd name="connsiteX6" fmla="*/ 0 w 1525763"/>
              <a:gd name="connsiteY6" fmla="*/ 663707 h 132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5763" h="1327414">
                <a:moveTo>
                  <a:pt x="762882" y="0"/>
                </a:moveTo>
                <a:lnTo>
                  <a:pt x="1525762" y="288713"/>
                </a:lnTo>
                <a:lnTo>
                  <a:pt x="1525762" y="1038702"/>
                </a:lnTo>
                <a:lnTo>
                  <a:pt x="762882" y="1327414"/>
                </a:lnTo>
                <a:lnTo>
                  <a:pt x="1" y="1038702"/>
                </a:lnTo>
                <a:lnTo>
                  <a:pt x="1" y="288713"/>
                </a:lnTo>
                <a:lnTo>
                  <a:pt x="762882"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06855" tIns="237766" rIns="206856" bIns="237765" numCol="1" spcCol="1270" anchor="ctr" anchorCtr="0">
            <a:noAutofit/>
          </a:bodyPr>
          <a:lstStyle/>
          <a:p>
            <a:pPr lvl="0" algn="ctr" defTabSz="755650">
              <a:lnSpc>
                <a:spcPct val="90000"/>
              </a:lnSpc>
              <a:spcBef>
                <a:spcPct val="0"/>
              </a:spcBef>
              <a:spcAft>
                <a:spcPct val="35000"/>
              </a:spcAft>
            </a:pPr>
            <a:endParaRPr lang="en-US" kern="1200">
              <a:solidFill>
                <a:schemeClr val="tx1"/>
              </a:solidFill>
              <a:latin typeface="Cambria" panose="02040503050406030204" pitchFamily="18" charset="0"/>
              <a:ea typeface="Cambria" panose="02040503050406030204" pitchFamily="18" charset="0"/>
            </a:endParaRPr>
          </a:p>
          <a:p>
            <a:pPr lvl="0" algn="ctr" defTabSz="755650">
              <a:lnSpc>
                <a:spcPct val="90000"/>
              </a:lnSpc>
              <a:spcBef>
                <a:spcPct val="0"/>
              </a:spcBef>
              <a:spcAft>
                <a:spcPct val="35000"/>
              </a:spcAft>
            </a:pPr>
            <a:r>
              <a:rPr lang="en-US" kern="1200">
                <a:solidFill>
                  <a:schemeClr val="tx1"/>
                </a:solidFill>
                <a:latin typeface="Cambria" panose="02040503050406030204" pitchFamily="18" charset="0"/>
                <a:ea typeface="Cambria" panose="02040503050406030204" pitchFamily="18" charset="0"/>
              </a:rPr>
              <a:t>List of vendors and dates of debriefings in Agency Procurement File</a:t>
            </a:r>
          </a:p>
        </p:txBody>
      </p:sp>
      <p:sp>
        <p:nvSpPr>
          <p:cNvPr id="24" name="Freeform 23"/>
          <p:cNvSpPr/>
          <p:nvPr/>
        </p:nvSpPr>
        <p:spPr>
          <a:xfrm>
            <a:off x="3078473" y="440674"/>
            <a:ext cx="1867710" cy="2091447"/>
          </a:xfrm>
          <a:custGeom>
            <a:avLst/>
            <a:gdLst>
              <a:gd name="connsiteX0" fmla="*/ 0 w 1525763"/>
              <a:gd name="connsiteY0" fmla="*/ 663707 h 1327414"/>
              <a:gd name="connsiteX1" fmla="*/ 331854 w 1525763"/>
              <a:gd name="connsiteY1" fmla="*/ 0 h 1327414"/>
              <a:gd name="connsiteX2" fmla="*/ 1193910 w 1525763"/>
              <a:gd name="connsiteY2" fmla="*/ 0 h 1327414"/>
              <a:gd name="connsiteX3" fmla="*/ 1525763 w 1525763"/>
              <a:gd name="connsiteY3" fmla="*/ 663707 h 1327414"/>
              <a:gd name="connsiteX4" fmla="*/ 1193910 w 1525763"/>
              <a:gd name="connsiteY4" fmla="*/ 1327414 h 1327414"/>
              <a:gd name="connsiteX5" fmla="*/ 331854 w 1525763"/>
              <a:gd name="connsiteY5" fmla="*/ 1327414 h 1327414"/>
              <a:gd name="connsiteX6" fmla="*/ 0 w 1525763"/>
              <a:gd name="connsiteY6" fmla="*/ 663707 h 132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5763" h="1327414">
                <a:moveTo>
                  <a:pt x="762882" y="0"/>
                </a:moveTo>
                <a:lnTo>
                  <a:pt x="1525762" y="288713"/>
                </a:lnTo>
                <a:lnTo>
                  <a:pt x="1525762" y="1038702"/>
                </a:lnTo>
                <a:lnTo>
                  <a:pt x="762882" y="1327414"/>
                </a:lnTo>
                <a:lnTo>
                  <a:pt x="1" y="1038702"/>
                </a:lnTo>
                <a:lnTo>
                  <a:pt x="1" y="288713"/>
                </a:lnTo>
                <a:lnTo>
                  <a:pt x="762882"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90675" tIns="321586" rIns="290676" bIns="321585" numCol="1" spcCol="1270" anchor="ctr" anchorCtr="0">
            <a:noAutofit/>
          </a:bodyPr>
          <a:lstStyle/>
          <a:p>
            <a:pPr lvl="0" algn="ctr" defTabSz="977900">
              <a:lnSpc>
                <a:spcPct val="90000"/>
              </a:lnSpc>
              <a:spcBef>
                <a:spcPct val="0"/>
              </a:spcBef>
              <a:spcAft>
                <a:spcPct val="35000"/>
              </a:spcAft>
            </a:pPr>
            <a:r>
              <a:rPr lang="en-US" sz="2000">
                <a:solidFill>
                  <a:schemeClr val="tx1"/>
                </a:solidFill>
                <a:latin typeface="Cambria" panose="02040503050406030204" pitchFamily="18" charset="0"/>
                <a:ea typeface="Cambria" panose="02040503050406030204" pitchFamily="18" charset="0"/>
              </a:rPr>
              <a:t>Price of winning vendor and debriefed vendor</a:t>
            </a:r>
            <a:endParaRPr lang="en-US" sz="2000" kern="1200"/>
          </a:p>
        </p:txBody>
      </p:sp>
    </p:spTree>
    <p:extLst>
      <p:ext uri="{BB962C8B-B14F-4D97-AF65-F5344CB8AC3E}">
        <p14:creationId xmlns:p14="http://schemas.microsoft.com/office/powerpoint/2010/main" val="6103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9" grpId="0" animBg="1"/>
      <p:bldP spid="30" grpId="0" animBg="1"/>
      <p:bldP spid="32" grpId="0" animBg="1"/>
      <p:bldP spid="33" grpId="0" animBg="1"/>
      <p:bldP spid="35" grpId="0" animBg="1"/>
      <p:bldP spid="24"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1EE0BA47-D0B2-4AB1-82FD-4197D87DD226}"/>
              </a:ext>
            </a:extLst>
          </p:cNvPr>
          <p:cNvSpPr/>
          <p:nvPr/>
        </p:nvSpPr>
        <p:spPr>
          <a:xfrm>
            <a:off x="2101172" y="1079769"/>
            <a:ext cx="4041844" cy="2334639"/>
          </a:xfrm>
          <a:custGeom>
            <a:avLst/>
            <a:gdLst>
              <a:gd name="connsiteX0" fmla="*/ 0 w 2334638"/>
              <a:gd name="connsiteY0" fmla="*/ 0 h 4041843"/>
              <a:gd name="connsiteX1" fmla="*/ 1945524 w 2334638"/>
              <a:gd name="connsiteY1" fmla="*/ 0 h 4041843"/>
              <a:gd name="connsiteX2" fmla="*/ 2334638 w 2334638"/>
              <a:gd name="connsiteY2" fmla="*/ 389114 h 4041843"/>
              <a:gd name="connsiteX3" fmla="*/ 2334638 w 2334638"/>
              <a:gd name="connsiteY3" fmla="*/ 4041843 h 4041843"/>
              <a:gd name="connsiteX4" fmla="*/ 0 w 2334638"/>
              <a:gd name="connsiteY4" fmla="*/ 4041843 h 4041843"/>
              <a:gd name="connsiteX5" fmla="*/ 0 w 2334638"/>
              <a:gd name="connsiteY5" fmla="*/ 0 h 4041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4638" h="4041843">
                <a:moveTo>
                  <a:pt x="0" y="4041842"/>
                </a:moveTo>
                <a:lnTo>
                  <a:pt x="0" y="673654"/>
                </a:lnTo>
                <a:cubicBezTo>
                  <a:pt x="0" y="301605"/>
                  <a:pt x="100628" y="1"/>
                  <a:pt x="224759" y="1"/>
                </a:cubicBezTo>
                <a:lnTo>
                  <a:pt x="2334638" y="1"/>
                </a:lnTo>
                <a:lnTo>
                  <a:pt x="2334638" y="4041842"/>
                </a:lnTo>
                <a:lnTo>
                  <a:pt x="0" y="4041842"/>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84480" tIns="284479" rIns="284480" bIns="868141" numCol="1" spcCol="1270" anchor="ctr" anchorCtr="0">
            <a:noAutofit/>
          </a:bodyPr>
          <a:lstStyle/>
          <a:p>
            <a:pPr marL="0" lvl="0" indent="0" algn="ctr" defTabSz="1778000">
              <a:lnSpc>
                <a:spcPct val="90000"/>
              </a:lnSpc>
              <a:spcBef>
                <a:spcPct val="0"/>
              </a:spcBef>
              <a:spcAft>
                <a:spcPct val="35000"/>
              </a:spcAft>
              <a:buNone/>
            </a:pPr>
            <a:r>
              <a:rPr lang="en-US" sz="4000" kern="1200">
                <a:solidFill>
                  <a:schemeClr val="tx1"/>
                </a:solidFill>
                <a:latin typeface="Cambria" panose="02040503050406030204" pitchFamily="18" charset="0"/>
                <a:ea typeface="Cambria" panose="02040503050406030204" pitchFamily="18" charset="0"/>
              </a:rPr>
              <a:t>In Person</a:t>
            </a:r>
          </a:p>
        </p:txBody>
      </p:sp>
      <p:sp>
        <p:nvSpPr>
          <p:cNvPr id="5" name="Freeform: Shape 4">
            <a:extLst>
              <a:ext uri="{FF2B5EF4-FFF2-40B4-BE49-F238E27FC236}">
                <a16:creationId xmlns:a16="http://schemas.microsoft.com/office/drawing/2014/main" id="{A11D4D85-5700-4B35-9584-750B1BAB36AE}"/>
              </a:ext>
            </a:extLst>
          </p:cNvPr>
          <p:cNvSpPr/>
          <p:nvPr/>
        </p:nvSpPr>
        <p:spPr>
          <a:xfrm>
            <a:off x="6143016" y="1079769"/>
            <a:ext cx="4041843" cy="2334638"/>
          </a:xfrm>
          <a:custGeom>
            <a:avLst/>
            <a:gdLst>
              <a:gd name="connsiteX0" fmla="*/ 0 w 4041843"/>
              <a:gd name="connsiteY0" fmla="*/ 0 h 2334638"/>
              <a:gd name="connsiteX1" fmla="*/ 3652729 w 4041843"/>
              <a:gd name="connsiteY1" fmla="*/ 0 h 2334638"/>
              <a:gd name="connsiteX2" fmla="*/ 4041843 w 4041843"/>
              <a:gd name="connsiteY2" fmla="*/ 389114 h 2334638"/>
              <a:gd name="connsiteX3" fmla="*/ 4041843 w 4041843"/>
              <a:gd name="connsiteY3" fmla="*/ 2334638 h 2334638"/>
              <a:gd name="connsiteX4" fmla="*/ 0 w 4041843"/>
              <a:gd name="connsiteY4" fmla="*/ 2334638 h 2334638"/>
              <a:gd name="connsiteX5" fmla="*/ 0 w 4041843"/>
              <a:gd name="connsiteY5" fmla="*/ 0 h 233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1843" h="2334638">
                <a:moveTo>
                  <a:pt x="0" y="0"/>
                </a:moveTo>
                <a:lnTo>
                  <a:pt x="3652729" y="0"/>
                </a:lnTo>
                <a:cubicBezTo>
                  <a:pt x="3867631" y="0"/>
                  <a:pt x="4041843" y="174212"/>
                  <a:pt x="4041843" y="389114"/>
                </a:cubicBezTo>
                <a:lnTo>
                  <a:pt x="4041843" y="2334638"/>
                </a:lnTo>
                <a:lnTo>
                  <a:pt x="0" y="2334638"/>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84480" tIns="284480" rIns="284480" bIns="868140" numCol="1" spcCol="1270" anchor="ctr" anchorCtr="0">
            <a:noAutofit/>
          </a:bodyPr>
          <a:lstStyle/>
          <a:p>
            <a:pPr marL="0" lvl="0" indent="0" algn="ctr" defTabSz="1778000">
              <a:lnSpc>
                <a:spcPct val="90000"/>
              </a:lnSpc>
              <a:spcBef>
                <a:spcPct val="0"/>
              </a:spcBef>
              <a:spcAft>
                <a:spcPct val="35000"/>
              </a:spcAft>
              <a:buNone/>
            </a:pPr>
            <a:r>
              <a:rPr lang="en-US" sz="4000" kern="1200">
                <a:solidFill>
                  <a:schemeClr val="tx1"/>
                </a:solidFill>
                <a:latin typeface="Cambria" panose="02040503050406030204" pitchFamily="18" charset="0"/>
                <a:ea typeface="Cambria" panose="02040503050406030204" pitchFamily="18" charset="0"/>
              </a:rPr>
              <a:t>Telephonic</a:t>
            </a:r>
          </a:p>
        </p:txBody>
      </p:sp>
      <p:sp>
        <p:nvSpPr>
          <p:cNvPr id="6" name="Freeform: Shape 5">
            <a:extLst>
              <a:ext uri="{FF2B5EF4-FFF2-40B4-BE49-F238E27FC236}">
                <a16:creationId xmlns:a16="http://schemas.microsoft.com/office/drawing/2014/main" id="{3B4F0C28-0DD3-4E56-9A91-9ED11B48384C}"/>
              </a:ext>
            </a:extLst>
          </p:cNvPr>
          <p:cNvSpPr/>
          <p:nvPr/>
        </p:nvSpPr>
        <p:spPr>
          <a:xfrm>
            <a:off x="2101173" y="3414406"/>
            <a:ext cx="4041843" cy="2334639"/>
          </a:xfrm>
          <a:custGeom>
            <a:avLst/>
            <a:gdLst>
              <a:gd name="connsiteX0" fmla="*/ 0 w 4041843"/>
              <a:gd name="connsiteY0" fmla="*/ 0 h 2334638"/>
              <a:gd name="connsiteX1" fmla="*/ 3652729 w 4041843"/>
              <a:gd name="connsiteY1" fmla="*/ 0 h 2334638"/>
              <a:gd name="connsiteX2" fmla="*/ 4041843 w 4041843"/>
              <a:gd name="connsiteY2" fmla="*/ 389114 h 2334638"/>
              <a:gd name="connsiteX3" fmla="*/ 4041843 w 4041843"/>
              <a:gd name="connsiteY3" fmla="*/ 2334638 h 2334638"/>
              <a:gd name="connsiteX4" fmla="*/ 0 w 4041843"/>
              <a:gd name="connsiteY4" fmla="*/ 2334638 h 2334638"/>
              <a:gd name="connsiteX5" fmla="*/ 0 w 4041843"/>
              <a:gd name="connsiteY5" fmla="*/ 0 h 233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1843" h="2334638">
                <a:moveTo>
                  <a:pt x="4041843" y="2334638"/>
                </a:moveTo>
                <a:lnTo>
                  <a:pt x="389114" y="2334638"/>
                </a:lnTo>
                <a:cubicBezTo>
                  <a:pt x="174212" y="2334638"/>
                  <a:pt x="0" y="2160426"/>
                  <a:pt x="0" y="1945524"/>
                </a:cubicBezTo>
                <a:lnTo>
                  <a:pt x="0" y="0"/>
                </a:lnTo>
                <a:lnTo>
                  <a:pt x="4041843" y="0"/>
                </a:lnTo>
                <a:lnTo>
                  <a:pt x="4041843" y="2334638"/>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84480" tIns="868141" rIns="284480" bIns="284480" numCol="1" spcCol="1270" anchor="ctr" anchorCtr="0">
            <a:noAutofit/>
          </a:bodyPr>
          <a:lstStyle/>
          <a:p>
            <a:pPr marL="0" lvl="0" indent="0" algn="ctr" defTabSz="1778000">
              <a:lnSpc>
                <a:spcPct val="90000"/>
              </a:lnSpc>
              <a:spcBef>
                <a:spcPct val="0"/>
              </a:spcBef>
              <a:spcAft>
                <a:spcPct val="35000"/>
              </a:spcAft>
              <a:buNone/>
            </a:pPr>
            <a:r>
              <a:rPr lang="en-US" sz="4000" kern="1200">
                <a:solidFill>
                  <a:schemeClr val="tx1"/>
                </a:solidFill>
                <a:latin typeface="Cambria" panose="02040503050406030204" pitchFamily="18" charset="0"/>
                <a:ea typeface="Cambria" panose="02040503050406030204" pitchFamily="18" charset="0"/>
              </a:rPr>
              <a:t>Video Conference</a:t>
            </a:r>
          </a:p>
        </p:txBody>
      </p:sp>
      <p:sp>
        <p:nvSpPr>
          <p:cNvPr id="7" name="Freeform: Shape 6">
            <a:extLst>
              <a:ext uri="{FF2B5EF4-FFF2-40B4-BE49-F238E27FC236}">
                <a16:creationId xmlns:a16="http://schemas.microsoft.com/office/drawing/2014/main" id="{67804AE9-7857-47D7-955D-32654B0CCBFE}"/>
              </a:ext>
            </a:extLst>
          </p:cNvPr>
          <p:cNvSpPr/>
          <p:nvPr/>
        </p:nvSpPr>
        <p:spPr>
          <a:xfrm>
            <a:off x="6143015" y="3414407"/>
            <a:ext cx="4041844" cy="2334639"/>
          </a:xfrm>
          <a:custGeom>
            <a:avLst/>
            <a:gdLst>
              <a:gd name="connsiteX0" fmla="*/ 0 w 2334638"/>
              <a:gd name="connsiteY0" fmla="*/ 0 h 4041843"/>
              <a:gd name="connsiteX1" fmla="*/ 1945524 w 2334638"/>
              <a:gd name="connsiteY1" fmla="*/ 0 h 4041843"/>
              <a:gd name="connsiteX2" fmla="*/ 2334638 w 2334638"/>
              <a:gd name="connsiteY2" fmla="*/ 389114 h 4041843"/>
              <a:gd name="connsiteX3" fmla="*/ 2334638 w 2334638"/>
              <a:gd name="connsiteY3" fmla="*/ 4041843 h 4041843"/>
              <a:gd name="connsiteX4" fmla="*/ 0 w 2334638"/>
              <a:gd name="connsiteY4" fmla="*/ 4041843 h 4041843"/>
              <a:gd name="connsiteX5" fmla="*/ 0 w 2334638"/>
              <a:gd name="connsiteY5" fmla="*/ 0 h 4041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4638" h="4041843">
                <a:moveTo>
                  <a:pt x="2334638" y="1"/>
                </a:moveTo>
                <a:lnTo>
                  <a:pt x="2334638" y="3368189"/>
                </a:lnTo>
                <a:cubicBezTo>
                  <a:pt x="2334638" y="3740238"/>
                  <a:pt x="2234010" y="4041842"/>
                  <a:pt x="2109879" y="4041842"/>
                </a:cubicBezTo>
                <a:lnTo>
                  <a:pt x="0" y="4041842"/>
                </a:lnTo>
                <a:lnTo>
                  <a:pt x="0" y="1"/>
                </a:lnTo>
                <a:lnTo>
                  <a:pt x="2334638" y="1"/>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70257" tIns="853916" rIns="270256" bIns="270257" numCol="1" spcCol="1270" anchor="ctr" anchorCtr="0">
            <a:noAutofit/>
          </a:bodyPr>
          <a:lstStyle/>
          <a:p>
            <a:pPr marL="0" lvl="0" indent="0" algn="ctr" defTabSz="1689100">
              <a:lnSpc>
                <a:spcPct val="90000"/>
              </a:lnSpc>
              <a:spcBef>
                <a:spcPct val="0"/>
              </a:spcBef>
              <a:spcAft>
                <a:spcPct val="35000"/>
              </a:spcAft>
              <a:buNone/>
            </a:pPr>
            <a:r>
              <a:rPr lang="en-US" sz="3800" kern="1200">
                <a:solidFill>
                  <a:schemeClr val="tx1"/>
                </a:solidFill>
                <a:latin typeface="Cambria" panose="02040503050406030204" pitchFamily="18" charset="0"/>
                <a:ea typeface="Cambria" panose="02040503050406030204" pitchFamily="18" charset="0"/>
              </a:rPr>
              <a:t>Any Method Acceptable to the Agency</a:t>
            </a:r>
          </a:p>
        </p:txBody>
      </p:sp>
      <p:sp>
        <p:nvSpPr>
          <p:cNvPr id="8" name="Freeform: Shape 7">
            <a:extLst>
              <a:ext uri="{FF2B5EF4-FFF2-40B4-BE49-F238E27FC236}">
                <a16:creationId xmlns:a16="http://schemas.microsoft.com/office/drawing/2014/main" id="{0EBAEB19-B3AE-4542-945D-996E6F0315E8}"/>
              </a:ext>
            </a:extLst>
          </p:cNvPr>
          <p:cNvSpPr/>
          <p:nvPr/>
        </p:nvSpPr>
        <p:spPr>
          <a:xfrm>
            <a:off x="3543775" y="2697720"/>
            <a:ext cx="4985653" cy="1399849"/>
          </a:xfrm>
          <a:custGeom>
            <a:avLst/>
            <a:gdLst>
              <a:gd name="connsiteX0" fmla="*/ 0 w 4985653"/>
              <a:gd name="connsiteY0" fmla="*/ 233313 h 1399849"/>
              <a:gd name="connsiteX1" fmla="*/ 233313 w 4985653"/>
              <a:gd name="connsiteY1" fmla="*/ 0 h 1399849"/>
              <a:gd name="connsiteX2" fmla="*/ 4752340 w 4985653"/>
              <a:gd name="connsiteY2" fmla="*/ 0 h 1399849"/>
              <a:gd name="connsiteX3" fmla="*/ 4985653 w 4985653"/>
              <a:gd name="connsiteY3" fmla="*/ 233313 h 1399849"/>
              <a:gd name="connsiteX4" fmla="*/ 4985653 w 4985653"/>
              <a:gd name="connsiteY4" fmla="*/ 1166536 h 1399849"/>
              <a:gd name="connsiteX5" fmla="*/ 4752340 w 4985653"/>
              <a:gd name="connsiteY5" fmla="*/ 1399849 h 1399849"/>
              <a:gd name="connsiteX6" fmla="*/ 233313 w 4985653"/>
              <a:gd name="connsiteY6" fmla="*/ 1399849 h 1399849"/>
              <a:gd name="connsiteX7" fmla="*/ 0 w 4985653"/>
              <a:gd name="connsiteY7" fmla="*/ 1166536 h 1399849"/>
              <a:gd name="connsiteX8" fmla="*/ 0 w 4985653"/>
              <a:gd name="connsiteY8" fmla="*/ 233313 h 1399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85653" h="1399849">
                <a:moveTo>
                  <a:pt x="0" y="233313"/>
                </a:moveTo>
                <a:cubicBezTo>
                  <a:pt x="0" y="104458"/>
                  <a:pt x="104458" y="0"/>
                  <a:pt x="233313" y="0"/>
                </a:cubicBezTo>
                <a:lnTo>
                  <a:pt x="4752340" y="0"/>
                </a:lnTo>
                <a:cubicBezTo>
                  <a:pt x="4881195" y="0"/>
                  <a:pt x="4985653" y="104458"/>
                  <a:pt x="4985653" y="233313"/>
                </a:cubicBezTo>
                <a:lnTo>
                  <a:pt x="4985653" y="1166536"/>
                </a:lnTo>
                <a:cubicBezTo>
                  <a:pt x="4985653" y="1295391"/>
                  <a:pt x="4881195" y="1399849"/>
                  <a:pt x="4752340" y="1399849"/>
                </a:cubicBezTo>
                <a:lnTo>
                  <a:pt x="233313" y="1399849"/>
                </a:lnTo>
                <a:cubicBezTo>
                  <a:pt x="104458" y="1399849"/>
                  <a:pt x="0" y="1295391"/>
                  <a:pt x="0" y="1166536"/>
                </a:cubicBezTo>
                <a:lnTo>
                  <a:pt x="0" y="233313"/>
                </a:lnTo>
                <a:close/>
              </a:path>
            </a:pathLst>
          </a:custGeom>
          <a:solidFill>
            <a:schemeClr val="accent6"/>
          </a:solidFill>
        </p:spPr>
        <p:style>
          <a:lnRef idx="2">
            <a:schemeClr val="lt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spcFirstLastPara="0" vert="horz" wrap="square" lIns="315985" tIns="315985" rIns="315985" bIns="315985" numCol="1" spcCol="1270" anchor="ctr" anchorCtr="0">
            <a:noAutofit/>
          </a:bodyPr>
          <a:lstStyle/>
          <a:p>
            <a:pPr marL="0" lvl="0" indent="0" algn="ctr" defTabSz="2889250">
              <a:lnSpc>
                <a:spcPct val="90000"/>
              </a:lnSpc>
              <a:spcBef>
                <a:spcPct val="0"/>
              </a:spcBef>
              <a:spcAft>
                <a:spcPct val="35000"/>
              </a:spcAft>
              <a:buNone/>
            </a:pPr>
            <a:r>
              <a:rPr lang="en-US" sz="6500" kern="1200">
                <a:latin typeface="Cambria" panose="02040503050406030204" pitchFamily="18" charset="0"/>
                <a:ea typeface="Cambria" panose="02040503050406030204" pitchFamily="18" charset="0"/>
              </a:rPr>
              <a:t>WHERE</a:t>
            </a:r>
          </a:p>
        </p:txBody>
      </p:sp>
    </p:spTree>
    <p:extLst>
      <p:ext uri="{BB962C8B-B14F-4D97-AF65-F5344CB8AC3E}">
        <p14:creationId xmlns:p14="http://schemas.microsoft.com/office/powerpoint/2010/main" val="403038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0D10AA6A-E08B-485F-8A0D-55111AC638F4}"/>
              </a:ext>
            </a:extLst>
          </p:cNvPr>
          <p:cNvSpPr/>
          <p:nvPr/>
        </p:nvSpPr>
        <p:spPr>
          <a:xfrm>
            <a:off x="5658469" y="945576"/>
            <a:ext cx="5201920" cy="1397000"/>
          </a:xfrm>
          <a:custGeom>
            <a:avLst/>
            <a:gdLst>
              <a:gd name="connsiteX0" fmla="*/ 232838 w 1397000"/>
              <a:gd name="connsiteY0" fmla="*/ 0 h 5201920"/>
              <a:gd name="connsiteX1" fmla="*/ 1164162 w 1397000"/>
              <a:gd name="connsiteY1" fmla="*/ 0 h 5201920"/>
              <a:gd name="connsiteX2" fmla="*/ 1397000 w 1397000"/>
              <a:gd name="connsiteY2" fmla="*/ 232838 h 5201920"/>
              <a:gd name="connsiteX3" fmla="*/ 1397000 w 1397000"/>
              <a:gd name="connsiteY3" fmla="*/ 5201920 h 5201920"/>
              <a:gd name="connsiteX4" fmla="*/ 1397000 w 1397000"/>
              <a:gd name="connsiteY4" fmla="*/ 5201920 h 5201920"/>
              <a:gd name="connsiteX5" fmla="*/ 0 w 1397000"/>
              <a:gd name="connsiteY5" fmla="*/ 5201920 h 5201920"/>
              <a:gd name="connsiteX6" fmla="*/ 0 w 1397000"/>
              <a:gd name="connsiteY6" fmla="*/ 5201920 h 5201920"/>
              <a:gd name="connsiteX7" fmla="*/ 0 w 1397000"/>
              <a:gd name="connsiteY7" fmla="*/ 232838 h 5201920"/>
              <a:gd name="connsiteX8" fmla="*/ 232838 w 1397000"/>
              <a:gd name="connsiteY8" fmla="*/ 0 h 520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7000" h="5201920">
                <a:moveTo>
                  <a:pt x="1397000" y="867004"/>
                </a:moveTo>
                <a:lnTo>
                  <a:pt x="1397000" y="4334916"/>
                </a:lnTo>
                <a:cubicBezTo>
                  <a:pt x="1397000" y="4813750"/>
                  <a:pt x="1369005" y="5201920"/>
                  <a:pt x="1334470" y="5201920"/>
                </a:cubicBezTo>
                <a:lnTo>
                  <a:pt x="0" y="5201920"/>
                </a:lnTo>
                <a:lnTo>
                  <a:pt x="0" y="5201920"/>
                </a:lnTo>
                <a:lnTo>
                  <a:pt x="0" y="0"/>
                </a:lnTo>
                <a:lnTo>
                  <a:pt x="0" y="0"/>
                </a:lnTo>
                <a:lnTo>
                  <a:pt x="1334470" y="0"/>
                </a:lnTo>
                <a:cubicBezTo>
                  <a:pt x="1369005" y="0"/>
                  <a:pt x="1397000" y="388170"/>
                  <a:pt x="1397000" y="867004"/>
                </a:cubicBezTo>
                <a:close/>
              </a:path>
            </a:pathLst>
          </a:custGeom>
          <a:solidFill>
            <a:srgbClr val="F5ABA9">
              <a:alpha val="89804"/>
            </a:srgbClr>
          </a:solidFill>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47650" tIns="192021" rIns="315846" bIns="192021" numCol="1" spcCol="1270" anchor="ctr" anchorCtr="0">
            <a:noAutofit/>
          </a:bodyPr>
          <a:lstStyle/>
          <a:p>
            <a:pPr marL="228600" lvl="1" indent="-228600" algn="l" defTabSz="1022350">
              <a:lnSpc>
                <a:spcPct val="90000"/>
              </a:lnSpc>
              <a:spcBef>
                <a:spcPct val="0"/>
              </a:spcBef>
              <a:spcAft>
                <a:spcPct val="15000"/>
              </a:spcAft>
              <a:buChar char="•"/>
            </a:pPr>
            <a:r>
              <a:rPr lang="en-US" sz="2300" kern="1200">
                <a:latin typeface="Cambria" panose="02040503050406030204" pitchFamily="18" charset="0"/>
                <a:ea typeface="Cambria" panose="02040503050406030204" pitchFamily="18" charset="0"/>
              </a:rPr>
              <a:t>Award Letters to Vendors</a:t>
            </a:r>
          </a:p>
          <a:p>
            <a:pPr marL="228600" lvl="1" indent="-228600" defTabSz="1022350">
              <a:lnSpc>
                <a:spcPct val="90000"/>
              </a:lnSpc>
              <a:spcBef>
                <a:spcPct val="0"/>
              </a:spcBef>
              <a:spcAft>
                <a:spcPct val="15000"/>
              </a:spcAft>
              <a:buFontTx/>
              <a:buChar char="•"/>
            </a:pPr>
            <a:r>
              <a:rPr lang="en-US" sz="2300">
                <a:latin typeface="Cambria" panose="02040503050406030204" pitchFamily="18" charset="0"/>
                <a:ea typeface="Cambria" panose="02040503050406030204" pitchFamily="18" charset="0"/>
              </a:rPr>
              <a:t>Procedure &amp; Deadlines</a:t>
            </a:r>
          </a:p>
        </p:txBody>
      </p:sp>
      <p:sp>
        <p:nvSpPr>
          <p:cNvPr id="5" name="Freeform: Shape 4">
            <a:extLst>
              <a:ext uri="{FF2B5EF4-FFF2-40B4-BE49-F238E27FC236}">
                <a16:creationId xmlns:a16="http://schemas.microsoft.com/office/drawing/2014/main" id="{0EAB239A-183C-4E3A-96A2-55CFFC996C4C}"/>
              </a:ext>
            </a:extLst>
          </p:cNvPr>
          <p:cNvSpPr/>
          <p:nvPr/>
        </p:nvSpPr>
        <p:spPr>
          <a:xfrm>
            <a:off x="2732390" y="770950"/>
            <a:ext cx="2926080" cy="1746250"/>
          </a:xfrm>
          <a:custGeom>
            <a:avLst/>
            <a:gdLst>
              <a:gd name="connsiteX0" fmla="*/ 0 w 2926080"/>
              <a:gd name="connsiteY0" fmla="*/ 291047 h 1746250"/>
              <a:gd name="connsiteX1" fmla="*/ 291047 w 2926080"/>
              <a:gd name="connsiteY1" fmla="*/ 0 h 1746250"/>
              <a:gd name="connsiteX2" fmla="*/ 2635033 w 2926080"/>
              <a:gd name="connsiteY2" fmla="*/ 0 h 1746250"/>
              <a:gd name="connsiteX3" fmla="*/ 2926080 w 2926080"/>
              <a:gd name="connsiteY3" fmla="*/ 291047 h 1746250"/>
              <a:gd name="connsiteX4" fmla="*/ 2926080 w 2926080"/>
              <a:gd name="connsiteY4" fmla="*/ 1455203 h 1746250"/>
              <a:gd name="connsiteX5" fmla="*/ 2635033 w 2926080"/>
              <a:gd name="connsiteY5" fmla="*/ 1746250 h 1746250"/>
              <a:gd name="connsiteX6" fmla="*/ 291047 w 2926080"/>
              <a:gd name="connsiteY6" fmla="*/ 1746250 h 1746250"/>
              <a:gd name="connsiteX7" fmla="*/ 0 w 2926080"/>
              <a:gd name="connsiteY7" fmla="*/ 1455203 h 1746250"/>
              <a:gd name="connsiteX8" fmla="*/ 0 w 2926080"/>
              <a:gd name="connsiteY8" fmla="*/ 291047 h 174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080" h="1746250">
                <a:moveTo>
                  <a:pt x="0" y="291047"/>
                </a:moveTo>
                <a:cubicBezTo>
                  <a:pt x="0" y="130306"/>
                  <a:pt x="130306" y="0"/>
                  <a:pt x="291047" y="0"/>
                </a:cubicBezTo>
                <a:lnTo>
                  <a:pt x="2635033" y="0"/>
                </a:lnTo>
                <a:cubicBezTo>
                  <a:pt x="2795774" y="0"/>
                  <a:pt x="2926080" y="130306"/>
                  <a:pt x="2926080" y="291047"/>
                </a:cubicBezTo>
                <a:lnTo>
                  <a:pt x="2926080" y="1455203"/>
                </a:lnTo>
                <a:cubicBezTo>
                  <a:pt x="2926080" y="1615944"/>
                  <a:pt x="2795774" y="1746250"/>
                  <a:pt x="2635033" y="1746250"/>
                </a:cubicBezTo>
                <a:lnTo>
                  <a:pt x="291047" y="1746250"/>
                </a:lnTo>
                <a:cubicBezTo>
                  <a:pt x="130306" y="1746250"/>
                  <a:pt x="0" y="1615944"/>
                  <a:pt x="0" y="1455203"/>
                </a:cubicBezTo>
                <a:lnTo>
                  <a:pt x="0" y="291047"/>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91925" tIns="138585" rIns="191925" bIns="138585" numCol="1" spcCol="1270" anchor="ctr" anchorCtr="0">
            <a:noAutofit/>
          </a:bodyPr>
          <a:lstStyle/>
          <a:p>
            <a:pPr marL="0" lvl="0" indent="0" algn="ctr" defTabSz="1244600">
              <a:lnSpc>
                <a:spcPct val="90000"/>
              </a:lnSpc>
              <a:spcBef>
                <a:spcPct val="0"/>
              </a:spcBef>
              <a:spcAft>
                <a:spcPct val="35000"/>
              </a:spcAft>
              <a:buNone/>
            </a:pPr>
            <a:r>
              <a:rPr lang="en-US" sz="2800" kern="1200">
                <a:solidFill>
                  <a:schemeClr val="tx1"/>
                </a:solidFill>
                <a:latin typeface="Cambria" panose="02040503050406030204" pitchFamily="18" charset="0"/>
                <a:ea typeface="Cambria" panose="02040503050406030204" pitchFamily="18" charset="0"/>
              </a:rPr>
              <a:t>Agency Notify Vendors of Right to Debriefing</a:t>
            </a:r>
          </a:p>
        </p:txBody>
      </p:sp>
      <p:sp>
        <p:nvSpPr>
          <p:cNvPr id="6" name="Freeform: Shape 5">
            <a:extLst>
              <a:ext uri="{FF2B5EF4-FFF2-40B4-BE49-F238E27FC236}">
                <a16:creationId xmlns:a16="http://schemas.microsoft.com/office/drawing/2014/main" id="{490AC2D0-3E74-44AC-B143-256DED146E6B}"/>
              </a:ext>
            </a:extLst>
          </p:cNvPr>
          <p:cNvSpPr/>
          <p:nvPr/>
        </p:nvSpPr>
        <p:spPr>
          <a:xfrm>
            <a:off x="5658469" y="2779138"/>
            <a:ext cx="5201920" cy="1397000"/>
          </a:xfrm>
          <a:custGeom>
            <a:avLst/>
            <a:gdLst>
              <a:gd name="connsiteX0" fmla="*/ 232838 w 1397000"/>
              <a:gd name="connsiteY0" fmla="*/ 0 h 5201920"/>
              <a:gd name="connsiteX1" fmla="*/ 1164162 w 1397000"/>
              <a:gd name="connsiteY1" fmla="*/ 0 h 5201920"/>
              <a:gd name="connsiteX2" fmla="*/ 1397000 w 1397000"/>
              <a:gd name="connsiteY2" fmla="*/ 232838 h 5201920"/>
              <a:gd name="connsiteX3" fmla="*/ 1397000 w 1397000"/>
              <a:gd name="connsiteY3" fmla="*/ 5201920 h 5201920"/>
              <a:gd name="connsiteX4" fmla="*/ 1397000 w 1397000"/>
              <a:gd name="connsiteY4" fmla="*/ 5201920 h 5201920"/>
              <a:gd name="connsiteX5" fmla="*/ 0 w 1397000"/>
              <a:gd name="connsiteY5" fmla="*/ 5201920 h 5201920"/>
              <a:gd name="connsiteX6" fmla="*/ 0 w 1397000"/>
              <a:gd name="connsiteY6" fmla="*/ 5201920 h 5201920"/>
              <a:gd name="connsiteX7" fmla="*/ 0 w 1397000"/>
              <a:gd name="connsiteY7" fmla="*/ 232838 h 5201920"/>
              <a:gd name="connsiteX8" fmla="*/ 232838 w 1397000"/>
              <a:gd name="connsiteY8" fmla="*/ 0 h 520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7000" h="5201920">
                <a:moveTo>
                  <a:pt x="1397000" y="867004"/>
                </a:moveTo>
                <a:lnTo>
                  <a:pt x="1397000" y="4334916"/>
                </a:lnTo>
                <a:cubicBezTo>
                  <a:pt x="1397000" y="4813750"/>
                  <a:pt x="1369005" y="5201920"/>
                  <a:pt x="1334470" y="5201920"/>
                </a:cubicBezTo>
                <a:lnTo>
                  <a:pt x="0" y="5201920"/>
                </a:lnTo>
                <a:lnTo>
                  <a:pt x="0" y="5201920"/>
                </a:lnTo>
                <a:lnTo>
                  <a:pt x="0" y="0"/>
                </a:lnTo>
                <a:lnTo>
                  <a:pt x="0" y="0"/>
                </a:lnTo>
                <a:lnTo>
                  <a:pt x="1334470" y="0"/>
                </a:lnTo>
                <a:cubicBezTo>
                  <a:pt x="1369005" y="0"/>
                  <a:pt x="1397000" y="388170"/>
                  <a:pt x="1397000" y="867004"/>
                </a:cubicBezTo>
                <a:close/>
              </a:path>
            </a:pathLst>
          </a:custGeom>
          <a:solidFill>
            <a:srgbClr val="A4BBC4">
              <a:alpha val="89804"/>
            </a:srgbClr>
          </a:solidFill>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47650" tIns="192021" rIns="315846" bIns="192021" numCol="1" spcCol="1270" anchor="ctr" anchorCtr="0">
            <a:noAutofit/>
          </a:bodyPr>
          <a:lstStyle/>
          <a:p>
            <a:pPr marL="228600" lvl="1" indent="-228600" algn="l" defTabSz="1022350">
              <a:lnSpc>
                <a:spcPct val="90000"/>
              </a:lnSpc>
              <a:spcBef>
                <a:spcPct val="0"/>
              </a:spcBef>
              <a:spcAft>
                <a:spcPct val="15000"/>
              </a:spcAft>
              <a:buChar char="•"/>
            </a:pPr>
            <a:r>
              <a:rPr lang="en-US" sz="2300" kern="1200">
                <a:latin typeface="Cambria" panose="02040503050406030204" pitchFamily="18" charset="0"/>
                <a:ea typeface="Cambria" panose="02040503050406030204" pitchFamily="18" charset="0"/>
              </a:rPr>
              <a:t>Agency sets deadline and method for when requests for debriefing must be received</a:t>
            </a:r>
            <a:endParaRPr lang="en-US" sz="2300" kern="1200"/>
          </a:p>
        </p:txBody>
      </p:sp>
      <p:sp>
        <p:nvSpPr>
          <p:cNvPr id="7" name="Freeform: Shape 6">
            <a:extLst>
              <a:ext uri="{FF2B5EF4-FFF2-40B4-BE49-F238E27FC236}">
                <a16:creationId xmlns:a16="http://schemas.microsoft.com/office/drawing/2014/main" id="{634632A6-37A8-4A2B-B7F2-43423C371495}"/>
              </a:ext>
            </a:extLst>
          </p:cNvPr>
          <p:cNvSpPr/>
          <p:nvPr/>
        </p:nvSpPr>
        <p:spPr>
          <a:xfrm>
            <a:off x="2732390" y="2604513"/>
            <a:ext cx="2926080" cy="1746250"/>
          </a:xfrm>
          <a:custGeom>
            <a:avLst/>
            <a:gdLst>
              <a:gd name="connsiteX0" fmla="*/ 0 w 2926080"/>
              <a:gd name="connsiteY0" fmla="*/ 291047 h 1746250"/>
              <a:gd name="connsiteX1" fmla="*/ 291047 w 2926080"/>
              <a:gd name="connsiteY1" fmla="*/ 0 h 1746250"/>
              <a:gd name="connsiteX2" fmla="*/ 2635033 w 2926080"/>
              <a:gd name="connsiteY2" fmla="*/ 0 h 1746250"/>
              <a:gd name="connsiteX3" fmla="*/ 2926080 w 2926080"/>
              <a:gd name="connsiteY3" fmla="*/ 291047 h 1746250"/>
              <a:gd name="connsiteX4" fmla="*/ 2926080 w 2926080"/>
              <a:gd name="connsiteY4" fmla="*/ 1455203 h 1746250"/>
              <a:gd name="connsiteX5" fmla="*/ 2635033 w 2926080"/>
              <a:gd name="connsiteY5" fmla="*/ 1746250 h 1746250"/>
              <a:gd name="connsiteX6" fmla="*/ 291047 w 2926080"/>
              <a:gd name="connsiteY6" fmla="*/ 1746250 h 1746250"/>
              <a:gd name="connsiteX7" fmla="*/ 0 w 2926080"/>
              <a:gd name="connsiteY7" fmla="*/ 1455203 h 1746250"/>
              <a:gd name="connsiteX8" fmla="*/ 0 w 2926080"/>
              <a:gd name="connsiteY8" fmla="*/ 291047 h 174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080" h="1746250">
                <a:moveTo>
                  <a:pt x="0" y="291047"/>
                </a:moveTo>
                <a:cubicBezTo>
                  <a:pt x="0" y="130306"/>
                  <a:pt x="130306" y="0"/>
                  <a:pt x="291047" y="0"/>
                </a:cubicBezTo>
                <a:lnTo>
                  <a:pt x="2635033" y="0"/>
                </a:lnTo>
                <a:cubicBezTo>
                  <a:pt x="2795774" y="0"/>
                  <a:pt x="2926080" y="130306"/>
                  <a:pt x="2926080" y="291047"/>
                </a:cubicBezTo>
                <a:lnTo>
                  <a:pt x="2926080" y="1455203"/>
                </a:lnTo>
                <a:cubicBezTo>
                  <a:pt x="2926080" y="1615944"/>
                  <a:pt x="2795774" y="1746250"/>
                  <a:pt x="2635033" y="1746250"/>
                </a:cubicBezTo>
                <a:lnTo>
                  <a:pt x="291047" y="1746250"/>
                </a:lnTo>
                <a:cubicBezTo>
                  <a:pt x="130306" y="1746250"/>
                  <a:pt x="0" y="1615944"/>
                  <a:pt x="0" y="1455203"/>
                </a:cubicBezTo>
                <a:lnTo>
                  <a:pt x="0" y="291047"/>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91925" tIns="138585" rIns="191925" bIns="138585" numCol="1" spcCol="1270" anchor="ctr" anchorCtr="0">
            <a:noAutofit/>
          </a:bodyPr>
          <a:lstStyle/>
          <a:p>
            <a:pPr marL="0" lvl="0" indent="0" algn="ctr" defTabSz="1244600">
              <a:lnSpc>
                <a:spcPct val="90000"/>
              </a:lnSpc>
              <a:spcBef>
                <a:spcPct val="0"/>
              </a:spcBef>
              <a:spcAft>
                <a:spcPct val="35000"/>
              </a:spcAft>
              <a:buNone/>
            </a:pPr>
            <a:r>
              <a:rPr lang="en-US" sz="2800" kern="1200">
                <a:solidFill>
                  <a:schemeClr val="tx1"/>
                </a:solidFill>
                <a:latin typeface="Cambria" panose="02040503050406030204" pitchFamily="18" charset="0"/>
                <a:ea typeface="Cambria" panose="02040503050406030204" pitchFamily="18" charset="0"/>
              </a:rPr>
              <a:t>Vendors Must Request Debriefing</a:t>
            </a:r>
            <a:endParaRPr lang="en-US" sz="2800" kern="1200"/>
          </a:p>
        </p:txBody>
      </p:sp>
      <p:sp>
        <p:nvSpPr>
          <p:cNvPr id="8" name="Freeform: Shape 7">
            <a:extLst>
              <a:ext uri="{FF2B5EF4-FFF2-40B4-BE49-F238E27FC236}">
                <a16:creationId xmlns:a16="http://schemas.microsoft.com/office/drawing/2014/main" id="{25FD963F-BA47-4CD0-9C0A-0A38B38E5434}"/>
              </a:ext>
            </a:extLst>
          </p:cNvPr>
          <p:cNvSpPr/>
          <p:nvPr/>
        </p:nvSpPr>
        <p:spPr>
          <a:xfrm>
            <a:off x="5658469" y="4612701"/>
            <a:ext cx="5201920" cy="1397000"/>
          </a:xfrm>
          <a:custGeom>
            <a:avLst/>
            <a:gdLst>
              <a:gd name="connsiteX0" fmla="*/ 232838 w 1397000"/>
              <a:gd name="connsiteY0" fmla="*/ 0 h 5201920"/>
              <a:gd name="connsiteX1" fmla="*/ 1164162 w 1397000"/>
              <a:gd name="connsiteY1" fmla="*/ 0 h 5201920"/>
              <a:gd name="connsiteX2" fmla="*/ 1397000 w 1397000"/>
              <a:gd name="connsiteY2" fmla="*/ 232838 h 5201920"/>
              <a:gd name="connsiteX3" fmla="*/ 1397000 w 1397000"/>
              <a:gd name="connsiteY3" fmla="*/ 5201920 h 5201920"/>
              <a:gd name="connsiteX4" fmla="*/ 1397000 w 1397000"/>
              <a:gd name="connsiteY4" fmla="*/ 5201920 h 5201920"/>
              <a:gd name="connsiteX5" fmla="*/ 0 w 1397000"/>
              <a:gd name="connsiteY5" fmla="*/ 5201920 h 5201920"/>
              <a:gd name="connsiteX6" fmla="*/ 0 w 1397000"/>
              <a:gd name="connsiteY6" fmla="*/ 5201920 h 5201920"/>
              <a:gd name="connsiteX7" fmla="*/ 0 w 1397000"/>
              <a:gd name="connsiteY7" fmla="*/ 232838 h 5201920"/>
              <a:gd name="connsiteX8" fmla="*/ 232838 w 1397000"/>
              <a:gd name="connsiteY8" fmla="*/ 0 h 520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7000" h="5201920">
                <a:moveTo>
                  <a:pt x="1397000" y="867004"/>
                </a:moveTo>
                <a:lnTo>
                  <a:pt x="1397000" y="4334916"/>
                </a:lnTo>
                <a:cubicBezTo>
                  <a:pt x="1397000" y="4813750"/>
                  <a:pt x="1369005" y="5201920"/>
                  <a:pt x="1334470" y="5201920"/>
                </a:cubicBezTo>
                <a:lnTo>
                  <a:pt x="0" y="5201920"/>
                </a:lnTo>
                <a:lnTo>
                  <a:pt x="0" y="5201920"/>
                </a:lnTo>
                <a:lnTo>
                  <a:pt x="0" y="0"/>
                </a:lnTo>
                <a:lnTo>
                  <a:pt x="0" y="0"/>
                </a:lnTo>
                <a:lnTo>
                  <a:pt x="1334470" y="0"/>
                </a:lnTo>
                <a:cubicBezTo>
                  <a:pt x="1369005" y="0"/>
                  <a:pt x="1397000" y="388170"/>
                  <a:pt x="1397000" y="867004"/>
                </a:cubicBezTo>
                <a:close/>
              </a:path>
            </a:pathLst>
          </a:custGeom>
          <a:solidFill>
            <a:srgbClr val="F9DB99">
              <a:alpha val="89804"/>
            </a:srgbClr>
          </a:solidFill>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47650" tIns="192021" rIns="315846" bIns="192021" numCol="1" spcCol="1270" anchor="ctr" anchorCtr="0">
            <a:noAutofit/>
          </a:bodyPr>
          <a:lstStyle/>
          <a:p>
            <a:pPr marL="228600" lvl="1" indent="-228600" algn="l" defTabSz="889000">
              <a:lnSpc>
                <a:spcPct val="90000"/>
              </a:lnSpc>
              <a:spcBef>
                <a:spcPct val="0"/>
              </a:spcBef>
              <a:spcAft>
                <a:spcPct val="15000"/>
              </a:spcAft>
              <a:buChar char="•"/>
            </a:pPr>
            <a:r>
              <a:rPr lang="en-US" sz="1900" kern="1200">
                <a:latin typeface="Cambria" panose="02040503050406030204" pitchFamily="18" charset="0"/>
                <a:ea typeface="Cambria" panose="02040503050406030204" pitchFamily="18" charset="0"/>
              </a:rPr>
              <a:t>While OPSCR is reviewing the procurement (in Agency Head’s discretion)</a:t>
            </a:r>
          </a:p>
          <a:p>
            <a:pPr marL="228600" lvl="1" indent="-228600" algn="l" defTabSz="889000">
              <a:lnSpc>
                <a:spcPct val="90000"/>
              </a:lnSpc>
              <a:spcBef>
                <a:spcPct val="0"/>
              </a:spcBef>
              <a:spcAft>
                <a:spcPct val="15000"/>
              </a:spcAft>
              <a:buChar char="•"/>
            </a:pPr>
            <a:r>
              <a:rPr lang="en-US" sz="1900">
                <a:latin typeface="Cambria" panose="02040503050406030204" pitchFamily="18" charset="0"/>
                <a:ea typeface="Cambria" panose="02040503050406030204" pitchFamily="18" charset="0"/>
              </a:rPr>
              <a:t>Prior to Presentation to PPRB for Approval</a:t>
            </a:r>
            <a:endParaRPr lang="en-US" sz="1900" kern="1200">
              <a:latin typeface="Cambria" panose="02040503050406030204" pitchFamily="18" charset="0"/>
              <a:ea typeface="Cambria" panose="02040503050406030204" pitchFamily="18" charset="0"/>
            </a:endParaRPr>
          </a:p>
        </p:txBody>
      </p:sp>
      <p:sp>
        <p:nvSpPr>
          <p:cNvPr id="9" name="Freeform: Shape 8">
            <a:extLst>
              <a:ext uri="{FF2B5EF4-FFF2-40B4-BE49-F238E27FC236}">
                <a16:creationId xmlns:a16="http://schemas.microsoft.com/office/drawing/2014/main" id="{9571448E-038F-46AF-BC14-37FFBF9E6743}"/>
              </a:ext>
            </a:extLst>
          </p:cNvPr>
          <p:cNvSpPr/>
          <p:nvPr/>
        </p:nvSpPr>
        <p:spPr>
          <a:xfrm>
            <a:off x="2732390" y="4438076"/>
            <a:ext cx="2926080" cy="1746250"/>
          </a:xfrm>
          <a:custGeom>
            <a:avLst/>
            <a:gdLst>
              <a:gd name="connsiteX0" fmla="*/ 0 w 2926080"/>
              <a:gd name="connsiteY0" fmla="*/ 291047 h 1746250"/>
              <a:gd name="connsiteX1" fmla="*/ 291047 w 2926080"/>
              <a:gd name="connsiteY1" fmla="*/ 0 h 1746250"/>
              <a:gd name="connsiteX2" fmla="*/ 2635033 w 2926080"/>
              <a:gd name="connsiteY2" fmla="*/ 0 h 1746250"/>
              <a:gd name="connsiteX3" fmla="*/ 2926080 w 2926080"/>
              <a:gd name="connsiteY3" fmla="*/ 291047 h 1746250"/>
              <a:gd name="connsiteX4" fmla="*/ 2926080 w 2926080"/>
              <a:gd name="connsiteY4" fmla="*/ 1455203 h 1746250"/>
              <a:gd name="connsiteX5" fmla="*/ 2635033 w 2926080"/>
              <a:gd name="connsiteY5" fmla="*/ 1746250 h 1746250"/>
              <a:gd name="connsiteX6" fmla="*/ 291047 w 2926080"/>
              <a:gd name="connsiteY6" fmla="*/ 1746250 h 1746250"/>
              <a:gd name="connsiteX7" fmla="*/ 0 w 2926080"/>
              <a:gd name="connsiteY7" fmla="*/ 1455203 h 1746250"/>
              <a:gd name="connsiteX8" fmla="*/ 0 w 2926080"/>
              <a:gd name="connsiteY8" fmla="*/ 291047 h 174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080" h="1746250">
                <a:moveTo>
                  <a:pt x="0" y="291047"/>
                </a:moveTo>
                <a:cubicBezTo>
                  <a:pt x="0" y="130306"/>
                  <a:pt x="130306" y="0"/>
                  <a:pt x="291047" y="0"/>
                </a:cubicBezTo>
                <a:lnTo>
                  <a:pt x="2635033" y="0"/>
                </a:lnTo>
                <a:cubicBezTo>
                  <a:pt x="2795774" y="0"/>
                  <a:pt x="2926080" y="130306"/>
                  <a:pt x="2926080" y="291047"/>
                </a:cubicBezTo>
                <a:lnTo>
                  <a:pt x="2926080" y="1455203"/>
                </a:lnTo>
                <a:cubicBezTo>
                  <a:pt x="2926080" y="1615944"/>
                  <a:pt x="2795774" y="1746250"/>
                  <a:pt x="2635033" y="1746250"/>
                </a:cubicBezTo>
                <a:lnTo>
                  <a:pt x="291047" y="1746250"/>
                </a:lnTo>
                <a:cubicBezTo>
                  <a:pt x="130306" y="1746250"/>
                  <a:pt x="0" y="1615944"/>
                  <a:pt x="0" y="1455203"/>
                </a:cubicBezTo>
                <a:lnTo>
                  <a:pt x="0" y="291047"/>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91925" tIns="138585" rIns="191925" bIns="138585" numCol="1" spcCol="1270" anchor="ctr" anchorCtr="0">
            <a:noAutofit/>
          </a:bodyPr>
          <a:lstStyle/>
          <a:p>
            <a:pPr marL="0" lvl="0" indent="0" algn="ctr" defTabSz="1244600">
              <a:lnSpc>
                <a:spcPct val="90000"/>
              </a:lnSpc>
              <a:spcBef>
                <a:spcPct val="0"/>
              </a:spcBef>
              <a:spcAft>
                <a:spcPct val="35000"/>
              </a:spcAft>
              <a:buNone/>
            </a:pPr>
            <a:r>
              <a:rPr lang="en-US" sz="2800" kern="1200">
                <a:solidFill>
                  <a:schemeClr val="tx1"/>
                </a:solidFill>
                <a:latin typeface="Cambria" panose="02040503050406030204" pitchFamily="18" charset="0"/>
                <a:ea typeface="Cambria" panose="02040503050406030204" pitchFamily="18" charset="0"/>
              </a:rPr>
              <a:t>Agency Must Conduct Debriefing</a:t>
            </a:r>
            <a:endParaRPr lang="en-US" sz="2800" kern="1200"/>
          </a:p>
        </p:txBody>
      </p:sp>
      <p:sp>
        <p:nvSpPr>
          <p:cNvPr id="12" name="Freeform 11"/>
          <p:cNvSpPr/>
          <p:nvPr/>
        </p:nvSpPr>
        <p:spPr>
          <a:xfrm>
            <a:off x="933169" y="239773"/>
            <a:ext cx="1160325" cy="6475729"/>
          </a:xfrm>
          <a:custGeom>
            <a:avLst/>
            <a:gdLst>
              <a:gd name="connsiteX0" fmla="*/ 0 w 2347942"/>
              <a:gd name="connsiteY0" fmla="*/ 0 h 915458"/>
              <a:gd name="connsiteX1" fmla="*/ 2347942 w 2347942"/>
              <a:gd name="connsiteY1" fmla="*/ 0 h 915458"/>
              <a:gd name="connsiteX2" fmla="*/ 2347942 w 2347942"/>
              <a:gd name="connsiteY2" fmla="*/ 915458 h 915458"/>
              <a:gd name="connsiteX3" fmla="*/ 0 w 2347942"/>
              <a:gd name="connsiteY3" fmla="*/ 915458 h 915458"/>
              <a:gd name="connsiteX4" fmla="*/ 0 w 2347942"/>
              <a:gd name="connsiteY4" fmla="*/ 0 h 915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942" h="915458">
                <a:moveTo>
                  <a:pt x="0" y="0"/>
                </a:moveTo>
                <a:lnTo>
                  <a:pt x="2347942" y="0"/>
                </a:lnTo>
                <a:lnTo>
                  <a:pt x="2347942" y="915458"/>
                </a:lnTo>
                <a:lnTo>
                  <a:pt x="0" y="91545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wordArtVert" wrap="none" lIns="209550" tIns="209550" rIns="209550" bIns="209550" numCol="1" spcCol="1270" anchor="ctr" anchorCtr="0">
            <a:noAutofit/>
          </a:bodyPr>
          <a:lstStyle/>
          <a:p>
            <a:pPr lvl="0" algn="l" defTabSz="2444750">
              <a:lnSpc>
                <a:spcPct val="90000"/>
              </a:lnSpc>
              <a:spcBef>
                <a:spcPct val="0"/>
              </a:spcBef>
              <a:spcAft>
                <a:spcPts val="1200"/>
              </a:spcAft>
            </a:pPr>
            <a:r>
              <a:rPr lang="en-US" sz="8000" kern="800" spc="-50">
                <a:latin typeface="Cambria" panose="02040503050406030204" pitchFamily="18" charset="0"/>
                <a:ea typeface="Cambria" panose="02040503050406030204" pitchFamily="18" charset="0"/>
              </a:rPr>
              <a:t>WHEN</a:t>
            </a:r>
          </a:p>
        </p:txBody>
      </p:sp>
    </p:spTree>
    <p:extLst>
      <p:ext uri="{BB962C8B-B14F-4D97-AF65-F5344CB8AC3E}">
        <p14:creationId xmlns:p14="http://schemas.microsoft.com/office/powerpoint/2010/main" val="395909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A803C469-5D21-4C47-BD46-A572CD10BA9A}"/>
              </a:ext>
            </a:extLst>
          </p:cNvPr>
          <p:cNvSpPr/>
          <p:nvPr/>
        </p:nvSpPr>
        <p:spPr>
          <a:xfrm>
            <a:off x="3379463" y="1412356"/>
            <a:ext cx="5844285" cy="1053730"/>
          </a:xfrm>
          <a:custGeom>
            <a:avLst/>
            <a:gdLst>
              <a:gd name="connsiteX0" fmla="*/ 0 w 5844285"/>
              <a:gd name="connsiteY0" fmla="*/ 0 h 1053728"/>
              <a:gd name="connsiteX1" fmla="*/ 5317421 w 5844285"/>
              <a:gd name="connsiteY1" fmla="*/ 0 h 1053728"/>
              <a:gd name="connsiteX2" fmla="*/ 5844285 w 5844285"/>
              <a:gd name="connsiteY2" fmla="*/ 526864 h 1053728"/>
              <a:gd name="connsiteX3" fmla="*/ 5317421 w 5844285"/>
              <a:gd name="connsiteY3" fmla="*/ 1053728 h 1053728"/>
              <a:gd name="connsiteX4" fmla="*/ 0 w 5844285"/>
              <a:gd name="connsiteY4" fmla="*/ 1053728 h 1053728"/>
              <a:gd name="connsiteX5" fmla="*/ 0 w 5844285"/>
              <a:gd name="connsiteY5" fmla="*/ 0 h 105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4285" h="1053728">
                <a:moveTo>
                  <a:pt x="5844285" y="1053727"/>
                </a:moveTo>
                <a:lnTo>
                  <a:pt x="526864" y="1053727"/>
                </a:lnTo>
                <a:lnTo>
                  <a:pt x="0" y="526864"/>
                </a:lnTo>
                <a:lnTo>
                  <a:pt x="526864" y="1"/>
                </a:lnTo>
                <a:lnTo>
                  <a:pt x="5844285" y="1"/>
                </a:lnTo>
                <a:lnTo>
                  <a:pt x="5844285" y="1053727"/>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28097" tIns="133351" rIns="248920" bIns="133351" numCol="1" spcCol="1270" anchor="ctr" anchorCtr="0">
            <a:noAutofit/>
          </a:bodyPr>
          <a:lstStyle/>
          <a:p>
            <a:pPr marL="0" lvl="0" indent="0" algn="ctr" defTabSz="1555750">
              <a:lnSpc>
                <a:spcPct val="90000"/>
              </a:lnSpc>
              <a:spcBef>
                <a:spcPct val="0"/>
              </a:spcBef>
              <a:spcAft>
                <a:spcPct val="35000"/>
              </a:spcAft>
              <a:buNone/>
            </a:pPr>
            <a:r>
              <a:rPr lang="en-US" sz="3500" kern="1200">
                <a:solidFill>
                  <a:schemeClr val="tx1"/>
                </a:solidFill>
                <a:latin typeface="Cambria" panose="02040503050406030204" pitchFamily="18" charset="0"/>
                <a:ea typeface="Cambria" panose="02040503050406030204" pitchFamily="18" charset="0"/>
              </a:rPr>
              <a:t>Strengthen Business Relationships</a:t>
            </a:r>
          </a:p>
        </p:txBody>
      </p:sp>
      <p:sp>
        <p:nvSpPr>
          <p:cNvPr id="4" name="Oval 3">
            <a:extLst>
              <a:ext uri="{FF2B5EF4-FFF2-40B4-BE49-F238E27FC236}">
                <a16:creationId xmlns:a16="http://schemas.microsoft.com/office/drawing/2014/main" id="{4142FAE4-2DDD-4358-BA03-33E14E29DDB2}"/>
              </a:ext>
            </a:extLst>
          </p:cNvPr>
          <p:cNvSpPr/>
          <p:nvPr/>
        </p:nvSpPr>
        <p:spPr>
          <a:xfrm>
            <a:off x="2852599" y="1412357"/>
            <a:ext cx="1053728" cy="1053728"/>
          </a:xfrm>
          <a:prstGeom prst="ellipse">
            <a:avLst/>
          </a:prstGeom>
          <a:solidFill>
            <a:srgbClr val="F69186"/>
          </a:solid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5" name="Freeform: Shape 4">
            <a:extLst>
              <a:ext uri="{FF2B5EF4-FFF2-40B4-BE49-F238E27FC236}">
                <a16:creationId xmlns:a16="http://schemas.microsoft.com/office/drawing/2014/main" id="{F87DFEC0-59E0-4654-8DB2-2211A09FF409}"/>
              </a:ext>
            </a:extLst>
          </p:cNvPr>
          <p:cNvSpPr/>
          <p:nvPr/>
        </p:nvSpPr>
        <p:spPr>
          <a:xfrm>
            <a:off x="3379463" y="2780629"/>
            <a:ext cx="5844285" cy="1053729"/>
          </a:xfrm>
          <a:custGeom>
            <a:avLst/>
            <a:gdLst>
              <a:gd name="connsiteX0" fmla="*/ 0 w 5844285"/>
              <a:gd name="connsiteY0" fmla="*/ 0 h 1053728"/>
              <a:gd name="connsiteX1" fmla="*/ 5317421 w 5844285"/>
              <a:gd name="connsiteY1" fmla="*/ 0 h 1053728"/>
              <a:gd name="connsiteX2" fmla="*/ 5844285 w 5844285"/>
              <a:gd name="connsiteY2" fmla="*/ 526864 h 1053728"/>
              <a:gd name="connsiteX3" fmla="*/ 5317421 w 5844285"/>
              <a:gd name="connsiteY3" fmla="*/ 1053728 h 1053728"/>
              <a:gd name="connsiteX4" fmla="*/ 0 w 5844285"/>
              <a:gd name="connsiteY4" fmla="*/ 1053728 h 1053728"/>
              <a:gd name="connsiteX5" fmla="*/ 0 w 5844285"/>
              <a:gd name="connsiteY5" fmla="*/ 0 h 105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4285" h="1053728">
                <a:moveTo>
                  <a:pt x="5844285" y="1053727"/>
                </a:moveTo>
                <a:lnTo>
                  <a:pt x="526864" y="1053727"/>
                </a:lnTo>
                <a:lnTo>
                  <a:pt x="0" y="526864"/>
                </a:lnTo>
                <a:lnTo>
                  <a:pt x="526864" y="1"/>
                </a:lnTo>
                <a:lnTo>
                  <a:pt x="5844285" y="1"/>
                </a:lnTo>
                <a:lnTo>
                  <a:pt x="5844285" y="1053727"/>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728097" tIns="133351" rIns="248920" bIns="133350" numCol="1" spcCol="1270" anchor="ctr" anchorCtr="0">
            <a:noAutofit/>
          </a:bodyPr>
          <a:lstStyle/>
          <a:p>
            <a:pPr marL="0" lvl="0" indent="0" algn="ctr" defTabSz="1555750">
              <a:lnSpc>
                <a:spcPct val="90000"/>
              </a:lnSpc>
              <a:spcBef>
                <a:spcPct val="0"/>
              </a:spcBef>
              <a:spcAft>
                <a:spcPct val="35000"/>
              </a:spcAft>
              <a:buNone/>
            </a:pPr>
            <a:r>
              <a:rPr lang="en-US" sz="3500" kern="1200">
                <a:solidFill>
                  <a:schemeClr val="tx1"/>
                </a:solidFill>
                <a:latin typeface="Cambria" panose="02040503050406030204" pitchFamily="18" charset="0"/>
                <a:ea typeface="Cambria" panose="02040503050406030204" pitchFamily="18" charset="0"/>
              </a:rPr>
              <a:t>Improve the Procurement Process</a:t>
            </a:r>
          </a:p>
        </p:txBody>
      </p:sp>
      <p:sp>
        <p:nvSpPr>
          <p:cNvPr id="12" name="Oval 11">
            <a:extLst>
              <a:ext uri="{FF2B5EF4-FFF2-40B4-BE49-F238E27FC236}">
                <a16:creationId xmlns:a16="http://schemas.microsoft.com/office/drawing/2014/main" id="{3FB6C747-EC18-45BE-8DC8-85B5E0BDD3D1}"/>
              </a:ext>
            </a:extLst>
          </p:cNvPr>
          <p:cNvSpPr/>
          <p:nvPr/>
        </p:nvSpPr>
        <p:spPr>
          <a:xfrm>
            <a:off x="2852599" y="2780630"/>
            <a:ext cx="1053728" cy="1053728"/>
          </a:xfrm>
          <a:prstGeom prst="ellipse">
            <a:avLst/>
          </a:prstGeom>
          <a:solidFill>
            <a:srgbClr val="83C5D7"/>
          </a:solid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3" name="Freeform: Shape 12">
            <a:extLst>
              <a:ext uri="{FF2B5EF4-FFF2-40B4-BE49-F238E27FC236}">
                <a16:creationId xmlns:a16="http://schemas.microsoft.com/office/drawing/2014/main" id="{93424E3C-68AC-4EF1-8A9F-E705F4A705E8}"/>
              </a:ext>
            </a:extLst>
          </p:cNvPr>
          <p:cNvSpPr/>
          <p:nvPr/>
        </p:nvSpPr>
        <p:spPr>
          <a:xfrm>
            <a:off x="3379463" y="4148903"/>
            <a:ext cx="5844285" cy="1053729"/>
          </a:xfrm>
          <a:custGeom>
            <a:avLst/>
            <a:gdLst>
              <a:gd name="connsiteX0" fmla="*/ 0 w 5844285"/>
              <a:gd name="connsiteY0" fmla="*/ 0 h 1053728"/>
              <a:gd name="connsiteX1" fmla="*/ 5317421 w 5844285"/>
              <a:gd name="connsiteY1" fmla="*/ 0 h 1053728"/>
              <a:gd name="connsiteX2" fmla="*/ 5844285 w 5844285"/>
              <a:gd name="connsiteY2" fmla="*/ 526864 h 1053728"/>
              <a:gd name="connsiteX3" fmla="*/ 5317421 w 5844285"/>
              <a:gd name="connsiteY3" fmla="*/ 1053728 h 1053728"/>
              <a:gd name="connsiteX4" fmla="*/ 0 w 5844285"/>
              <a:gd name="connsiteY4" fmla="*/ 1053728 h 1053728"/>
              <a:gd name="connsiteX5" fmla="*/ 0 w 5844285"/>
              <a:gd name="connsiteY5" fmla="*/ 0 h 105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4285" h="1053728">
                <a:moveTo>
                  <a:pt x="5844285" y="1053727"/>
                </a:moveTo>
                <a:lnTo>
                  <a:pt x="526864" y="1053727"/>
                </a:lnTo>
                <a:lnTo>
                  <a:pt x="0" y="526864"/>
                </a:lnTo>
                <a:lnTo>
                  <a:pt x="526864" y="1"/>
                </a:lnTo>
                <a:lnTo>
                  <a:pt x="5844285" y="1"/>
                </a:lnTo>
                <a:lnTo>
                  <a:pt x="5844285" y="1053727"/>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728097" tIns="133351" rIns="248920" bIns="133349" numCol="1" spcCol="1270" anchor="ctr" anchorCtr="0">
            <a:noAutofit/>
          </a:bodyPr>
          <a:lstStyle/>
          <a:p>
            <a:pPr marL="0" lvl="0" indent="0" algn="ctr" defTabSz="1555750">
              <a:lnSpc>
                <a:spcPct val="90000"/>
              </a:lnSpc>
              <a:spcBef>
                <a:spcPct val="0"/>
              </a:spcBef>
              <a:spcAft>
                <a:spcPct val="35000"/>
              </a:spcAft>
              <a:buNone/>
            </a:pPr>
            <a:r>
              <a:rPr lang="en-US" sz="3500" kern="1200">
                <a:solidFill>
                  <a:schemeClr val="tx1"/>
                </a:solidFill>
                <a:latin typeface="Cambria" panose="02040503050406030204" pitchFamily="18" charset="0"/>
                <a:ea typeface="Cambria" panose="02040503050406030204" pitchFamily="18" charset="0"/>
              </a:rPr>
              <a:t>Prevent Requests for Reconsideration</a:t>
            </a:r>
          </a:p>
        </p:txBody>
      </p:sp>
      <p:sp>
        <p:nvSpPr>
          <p:cNvPr id="14" name="Oval 13">
            <a:extLst>
              <a:ext uri="{FF2B5EF4-FFF2-40B4-BE49-F238E27FC236}">
                <a16:creationId xmlns:a16="http://schemas.microsoft.com/office/drawing/2014/main" id="{CDA53BAB-9AA8-4669-B69A-98154506B78D}"/>
              </a:ext>
            </a:extLst>
          </p:cNvPr>
          <p:cNvSpPr/>
          <p:nvPr/>
        </p:nvSpPr>
        <p:spPr>
          <a:xfrm>
            <a:off x="2852599" y="4148904"/>
            <a:ext cx="1053728" cy="1053728"/>
          </a:xfrm>
          <a:prstGeom prst="ellipse">
            <a:avLst/>
          </a:prstGeom>
          <a:solidFill>
            <a:srgbClr val="FBE175"/>
          </a:solid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txBody>
          <a:bodyPr/>
          <a:lstStyle/>
          <a:p>
            <a:endParaRPr lang="en-US"/>
          </a:p>
        </p:txBody>
      </p:sp>
      <p:grpSp>
        <p:nvGrpSpPr>
          <p:cNvPr id="7" name="Group 6"/>
          <p:cNvGrpSpPr/>
          <p:nvPr/>
        </p:nvGrpSpPr>
        <p:grpSpPr>
          <a:xfrm>
            <a:off x="2889115" y="1338142"/>
            <a:ext cx="554476" cy="3938706"/>
            <a:chOff x="2743200" y="2291453"/>
            <a:chExt cx="554476" cy="3938706"/>
          </a:xfrm>
        </p:grpSpPr>
        <p:sp>
          <p:nvSpPr>
            <p:cNvPr id="8" name="TextBox 7"/>
            <p:cNvSpPr txBox="1"/>
            <p:nvPr/>
          </p:nvSpPr>
          <p:spPr>
            <a:xfrm>
              <a:off x="2743200" y="2291453"/>
              <a:ext cx="369651" cy="1169551"/>
            </a:xfrm>
            <a:prstGeom prst="rect">
              <a:avLst/>
            </a:prstGeom>
            <a:noFill/>
          </p:spPr>
          <p:txBody>
            <a:bodyPr wrap="square" rtlCol="0">
              <a:spAutoFit/>
            </a:bodyPr>
            <a:lstStyle/>
            <a:p>
              <a:r>
                <a:rPr lang="en-US" sz="7000">
                  <a:latin typeface="Cambria" panose="02040503050406030204" pitchFamily="18" charset="0"/>
                  <a:ea typeface="Cambria" panose="02040503050406030204" pitchFamily="18" charset="0"/>
                </a:rPr>
                <a:t>W</a:t>
              </a:r>
            </a:p>
          </p:txBody>
        </p:sp>
        <p:sp>
          <p:nvSpPr>
            <p:cNvPr id="9" name="TextBox 8"/>
            <p:cNvSpPr txBox="1"/>
            <p:nvPr/>
          </p:nvSpPr>
          <p:spPr>
            <a:xfrm>
              <a:off x="2850204" y="3639845"/>
              <a:ext cx="369651" cy="1169551"/>
            </a:xfrm>
            <a:prstGeom prst="rect">
              <a:avLst/>
            </a:prstGeom>
            <a:noFill/>
          </p:spPr>
          <p:txBody>
            <a:bodyPr wrap="square" rtlCol="0">
              <a:spAutoFit/>
            </a:bodyPr>
            <a:lstStyle/>
            <a:p>
              <a:r>
                <a:rPr lang="en-US" sz="7000">
                  <a:latin typeface="Cambria" panose="02040503050406030204" pitchFamily="18" charset="0"/>
                  <a:ea typeface="Cambria" panose="02040503050406030204" pitchFamily="18" charset="0"/>
                </a:rPr>
                <a:t>H</a:t>
              </a:r>
            </a:p>
          </p:txBody>
        </p:sp>
        <p:sp>
          <p:nvSpPr>
            <p:cNvPr id="10" name="TextBox 9"/>
            <p:cNvSpPr txBox="1"/>
            <p:nvPr/>
          </p:nvSpPr>
          <p:spPr>
            <a:xfrm>
              <a:off x="2928025" y="5060608"/>
              <a:ext cx="369651" cy="1169551"/>
            </a:xfrm>
            <a:prstGeom prst="rect">
              <a:avLst/>
            </a:prstGeom>
            <a:noFill/>
          </p:spPr>
          <p:txBody>
            <a:bodyPr wrap="square" rtlCol="0">
              <a:spAutoFit/>
            </a:bodyPr>
            <a:lstStyle/>
            <a:p>
              <a:r>
                <a:rPr lang="en-US" sz="7000">
                  <a:latin typeface="Cambria" panose="02040503050406030204" pitchFamily="18" charset="0"/>
                  <a:ea typeface="Cambria" panose="02040503050406030204" pitchFamily="18" charset="0"/>
                </a:rPr>
                <a:t>Y</a:t>
              </a:r>
            </a:p>
          </p:txBody>
        </p:sp>
      </p:grpSp>
    </p:spTree>
    <p:extLst>
      <p:ext uri="{BB962C8B-B14F-4D97-AF65-F5344CB8AC3E}">
        <p14:creationId xmlns:p14="http://schemas.microsoft.com/office/powerpoint/2010/main" val="1438193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3"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A8D0BF61-843F-4858-8A28-295F9195EC97}"/>
              </a:ext>
            </a:extLst>
          </p:cNvPr>
          <p:cNvGrpSpPr/>
          <p:nvPr/>
        </p:nvGrpSpPr>
        <p:grpSpPr>
          <a:xfrm>
            <a:off x="5437392" y="2020760"/>
            <a:ext cx="2182681" cy="1836491"/>
            <a:chOff x="2399552" y="1573829"/>
            <a:chExt cx="2182681" cy="1836491"/>
          </a:xfrm>
        </p:grpSpPr>
        <p:sp>
          <p:nvSpPr>
            <p:cNvPr id="14" name="Freeform: Shape 13">
              <a:extLst>
                <a:ext uri="{FF2B5EF4-FFF2-40B4-BE49-F238E27FC236}">
                  <a16:creationId xmlns:a16="http://schemas.microsoft.com/office/drawing/2014/main" id="{71046590-E2BB-4057-9936-8ECB1E8CEBD9}"/>
                </a:ext>
              </a:extLst>
            </p:cNvPr>
            <p:cNvSpPr/>
            <p:nvPr/>
          </p:nvSpPr>
          <p:spPr>
            <a:xfrm rot="19830263">
              <a:off x="2399552" y="3036547"/>
              <a:ext cx="607342" cy="67412"/>
            </a:xfrm>
            <a:custGeom>
              <a:avLst/>
              <a:gdLst/>
              <a:ahLst/>
              <a:cxnLst/>
              <a:rect l="0" t="0" r="0" b="0"/>
              <a:pathLst>
                <a:path>
                  <a:moveTo>
                    <a:pt x="0" y="33706"/>
                  </a:moveTo>
                  <a:lnTo>
                    <a:pt x="607342" y="33706"/>
                  </a:lnTo>
                </a:path>
              </a:pathLst>
            </a:custGeom>
            <a:noFill/>
            <a:ln>
              <a:solidFill>
                <a:schemeClr val="tx1"/>
              </a:solidFill>
            </a:ln>
          </p:spPr>
          <p:style>
            <a:lnRef idx="2">
              <a:scrgbClr r="0" g="0" b="0"/>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6" name="Freeform: Shape 15">
              <a:extLst>
                <a:ext uri="{FF2B5EF4-FFF2-40B4-BE49-F238E27FC236}">
                  <a16:creationId xmlns:a16="http://schemas.microsoft.com/office/drawing/2014/main" id="{EC3E4B98-2E8B-4EFE-AD1C-F80FAD67D390}"/>
                </a:ext>
              </a:extLst>
            </p:cNvPr>
            <p:cNvSpPr/>
            <p:nvPr/>
          </p:nvSpPr>
          <p:spPr>
            <a:xfrm>
              <a:off x="2868434" y="1573829"/>
              <a:ext cx="1713799" cy="1836491"/>
            </a:xfrm>
            <a:custGeom>
              <a:avLst/>
              <a:gdLst>
                <a:gd name="connsiteX0" fmla="*/ 0 w 1713799"/>
                <a:gd name="connsiteY0" fmla="*/ 918246 h 1836491"/>
                <a:gd name="connsiteX1" fmla="*/ 856900 w 1713799"/>
                <a:gd name="connsiteY1" fmla="*/ 0 h 1836491"/>
                <a:gd name="connsiteX2" fmla="*/ 1713800 w 1713799"/>
                <a:gd name="connsiteY2" fmla="*/ 918246 h 1836491"/>
                <a:gd name="connsiteX3" fmla="*/ 856900 w 1713799"/>
                <a:gd name="connsiteY3" fmla="*/ 1836492 h 1836491"/>
                <a:gd name="connsiteX4" fmla="*/ 0 w 1713799"/>
                <a:gd name="connsiteY4" fmla="*/ 918246 h 1836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799" h="1836491">
                  <a:moveTo>
                    <a:pt x="0" y="918246"/>
                  </a:moveTo>
                  <a:cubicBezTo>
                    <a:pt x="0" y="411113"/>
                    <a:pt x="383647" y="0"/>
                    <a:pt x="856900" y="0"/>
                  </a:cubicBezTo>
                  <a:cubicBezTo>
                    <a:pt x="1330153" y="0"/>
                    <a:pt x="1713800" y="411113"/>
                    <a:pt x="1713800" y="918246"/>
                  </a:cubicBezTo>
                  <a:cubicBezTo>
                    <a:pt x="1713800" y="1425379"/>
                    <a:pt x="1330153" y="1836492"/>
                    <a:pt x="856900" y="1836492"/>
                  </a:cubicBezTo>
                  <a:cubicBezTo>
                    <a:pt x="383647" y="1836492"/>
                    <a:pt x="0" y="1425379"/>
                    <a:pt x="0" y="918246"/>
                  </a:cubicBez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66220" tIns="284188" rIns="266220" bIns="284188" numCol="1" spcCol="1270" anchor="ctr" anchorCtr="0">
              <a:noAutofit/>
            </a:bodyPr>
            <a:lstStyle/>
            <a:p>
              <a:pPr algn="ctr" defTabSz="1066800">
                <a:lnSpc>
                  <a:spcPct val="90000"/>
                </a:lnSpc>
                <a:spcBef>
                  <a:spcPct val="0"/>
                </a:spcBef>
                <a:spcAft>
                  <a:spcPct val="35000"/>
                </a:spcAft>
              </a:pPr>
              <a:r>
                <a:rPr lang="en-US" sz="2000" cap="small">
                  <a:solidFill>
                    <a:schemeClr val="tx1"/>
                  </a:solidFill>
                  <a:latin typeface="Cambria"/>
                  <a:ea typeface="Cambria"/>
                </a:rPr>
                <a:t>3 Business</a:t>
              </a:r>
              <a:r>
                <a:rPr lang="en-US" sz="2000" kern="1200" cap="small">
                  <a:solidFill>
                    <a:schemeClr val="tx1"/>
                  </a:solidFill>
                  <a:latin typeface="Cambria"/>
                  <a:ea typeface="Cambria"/>
                </a:rPr>
                <a:t> Days after</a:t>
              </a:r>
              <a:r>
                <a:rPr lang="en-US" kern="1200" cap="small">
                  <a:solidFill>
                    <a:schemeClr val="tx1"/>
                  </a:solidFill>
                  <a:latin typeface="Cambria"/>
                  <a:ea typeface="Cambria"/>
                </a:rPr>
                <a:t> </a:t>
              </a:r>
              <a:r>
                <a:rPr lang="en-US" cap="small">
                  <a:solidFill>
                    <a:schemeClr val="tx1"/>
                  </a:solidFill>
                  <a:latin typeface="Cambria"/>
                  <a:ea typeface="Cambria"/>
                </a:rPr>
                <a:t>Solicitation </a:t>
              </a:r>
              <a:r>
                <a:rPr lang="en-US" sz="2000" kern="1200" cap="small">
                  <a:solidFill>
                    <a:schemeClr val="tx1"/>
                  </a:solidFill>
                  <a:latin typeface="Cambria"/>
                  <a:ea typeface="Cambria"/>
                </a:rPr>
                <a:t>Issued</a:t>
              </a:r>
              <a:endParaRPr lang="en-US" sz="2000" kern="1200">
                <a:solidFill>
                  <a:schemeClr val="tx1"/>
                </a:solidFill>
                <a:latin typeface="Cambria"/>
                <a:ea typeface="Cambria"/>
              </a:endParaRPr>
            </a:p>
          </p:txBody>
        </p:sp>
      </p:grpSp>
      <p:grpSp>
        <p:nvGrpSpPr>
          <p:cNvPr id="19" name="Group 18">
            <a:extLst>
              <a:ext uri="{FF2B5EF4-FFF2-40B4-BE49-F238E27FC236}">
                <a16:creationId xmlns:a16="http://schemas.microsoft.com/office/drawing/2014/main" id="{797728BC-D0CE-4ABB-9166-AC8775B93417}"/>
              </a:ext>
            </a:extLst>
          </p:cNvPr>
          <p:cNvGrpSpPr/>
          <p:nvPr/>
        </p:nvGrpSpPr>
        <p:grpSpPr>
          <a:xfrm>
            <a:off x="5640549" y="4209426"/>
            <a:ext cx="2245248" cy="2008494"/>
            <a:chOff x="2406371" y="3878864"/>
            <a:chExt cx="2245248" cy="2008494"/>
          </a:xfrm>
        </p:grpSpPr>
        <p:sp>
          <p:nvSpPr>
            <p:cNvPr id="13" name="Freeform: Shape 12">
              <a:extLst>
                <a:ext uri="{FF2B5EF4-FFF2-40B4-BE49-F238E27FC236}">
                  <a16:creationId xmlns:a16="http://schemas.microsoft.com/office/drawing/2014/main" id="{A9AA08D8-099C-4769-81F5-D5401AA27A6E}"/>
                </a:ext>
              </a:extLst>
            </p:cNvPr>
            <p:cNvSpPr/>
            <p:nvPr/>
          </p:nvSpPr>
          <p:spPr>
            <a:xfrm rot="1785994">
              <a:off x="2406371" y="4249323"/>
              <a:ext cx="493222" cy="67412"/>
            </a:xfrm>
            <a:custGeom>
              <a:avLst/>
              <a:gdLst/>
              <a:ahLst/>
              <a:cxnLst/>
              <a:rect l="0" t="0" r="0" b="0"/>
              <a:pathLst>
                <a:path>
                  <a:moveTo>
                    <a:pt x="0" y="33706"/>
                  </a:moveTo>
                  <a:lnTo>
                    <a:pt x="493222" y="33706"/>
                  </a:lnTo>
                </a:path>
              </a:pathLst>
            </a:custGeom>
            <a:noFill/>
            <a:ln>
              <a:solidFill>
                <a:schemeClr val="tx1"/>
              </a:solidFill>
            </a:ln>
          </p:spPr>
          <p:style>
            <a:lnRef idx="2">
              <a:scrgbClr r="0" g="0" b="0"/>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7" name="Freeform: Shape 16">
              <a:extLst>
                <a:ext uri="{FF2B5EF4-FFF2-40B4-BE49-F238E27FC236}">
                  <a16:creationId xmlns:a16="http://schemas.microsoft.com/office/drawing/2014/main" id="{072D30C6-992D-4A36-AEA0-FBAABE16B304}"/>
                </a:ext>
              </a:extLst>
            </p:cNvPr>
            <p:cNvSpPr/>
            <p:nvPr/>
          </p:nvSpPr>
          <p:spPr>
            <a:xfrm>
              <a:off x="2752789" y="3878864"/>
              <a:ext cx="1898830" cy="2008494"/>
            </a:xfrm>
            <a:custGeom>
              <a:avLst/>
              <a:gdLst>
                <a:gd name="connsiteX0" fmla="*/ 0 w 1898830"/>
                <a:gd name="connsiteY0" fmla="*/ 1004247 h 2008494"/>
                <a:gd name="connsiteX1" fmla="*/ 949415 w 1898830"/>
                <a:gd name="connsiteY1" fmla="*/ 0 h 2008494"/>
                <a:gd name="connsiteX2" fmla="*/ 1898830 w 1898830"/>
                <a:gd name="connsiteY2" fmla="*/ 1004247 h 2008494"/>
                <a:gd name="connsiteX3" fmla="*/ 949415 w 1898830"/>
                <a:gd name="connsiteY3" fmla="*/ 2008494 h 2008494"/>
                <a:gd name="connsiteX4" fmla="*/ 0 w 1898830"/>
                <a:gd name="connsiteY4" fmla="*/ 1004247 h 2008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8830" h="2008494">
                  <a:moveTo>
                    <a:pt x="0" y="1004247"/>
                  </a:moveTo>
                  <a:cubicBezTo>
                    <a:pt x="0" y="449617"/>
                    <a:pt x="425068" y="0"/>
                    <a:pt x="949415" y="0"/>
                  </a:cubicBezTo>
                  <a:cubicBezTo>
                    <a:pt x="1473762" y="0"/>
                    <a:pt x="1898830" y="449617"/>
                    <a:pt x="1898830" y="1004247"/>
                  </a:cubicBezTo>
                  <a:cubicBezTo>
                    <a:pt x="1898830" y="1558877"/>
                    <a:pt x="1473762" y="2008494"/>
                    <a:pt x="949415" y="2008494"/>
                  </a:cubicBezTo>
                  <a:cubicBezTo>
                    <a:pt x="425068" y="2008494"/>
                    <a:pt x="0" y="1558877"/>
                    <a:pt x="0" y="1004247"/>
                  </a:cubicBez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93952" tIns="310012" rIns="293952" bIns="310012" numCol="1" spcCol="1270" anchor="ctr" anchorCtr="0">
              <a:noAutofit/>
            </a:bodyPr>
            <a:lstStyle/>
            <a:p>
              <a:pPr marL="0" lvl="0" indent="0" algn="ctr" defTabSz="1111250">
                <a:lnSpc>
                  <a:spcPct val="90000"/>
                </a:lnSpc>
                <a:spcBef>
                  <a:spcPct val="0"/>
                </a:spcBef>
                <a:spcAft>
                  <a:spcPct val="35000"/>
                </a:spcAft>
                <a:buNone/>
              </a:pPr>
              <a:r>
                <a:rPr lang="en-US" sz="2000" cap="small">
                  <a:solidFill>
                    <a:schemeClr val="tx1"/>
                  </a:solidFill>
                  <a:latin typeface="Cambria" panose="02040503050406030204" pitchFamily="18" charset="0"/>
                  <a:ea typeface="Cambria" panose="02040503050406030204" pitchFamily="18" charset="0"/>
                </a:rPr>
                <a:t>3 Business</a:t>
              </a:r>
              <a:r>
                <a:rPr lang="en-US" sz="2000" kern="1200" cap="small">
                  <a:solidFill>
                    <a:schemeClr val="tx1"/>
                  </a:solidFill>
                  <a:latin typeface="Cambria" panose="02040503050406030204" pitchFamily="18" charset="0"/>
                  <a:ea typeface="Cambria" panose="02040503050406030204" pitchFamily="18" charset="0"/>
                </a:rPr>
                <a:t> Days after Notice of Intent to Award</a:t>
              </a:r>
              <a:endParaRPr lang="en-US" sz="2000" kern="1200"/>
            </a:p>
          </p:txBody>
        </p:sp>
      </p:grpSp>
      <p:sp>
        <p:nvSpPr>
          <p:cNvPr id="7" name="TextBox 6"/>
          <p:cNvSpPr txBox="1"/>
          <p:nvPr/>
        </p:nvSpPr>
        <p:spPr>
          <a:xfrm>
            <a:off x="288597" y="551908"/>
            <a:ext cx="11531927" cy="784830"/>
          </a:xfrm>
          <a:prstGeom prst="rect">
            <a:avLst/>
          </a:prstGeom>
          <a:noFill/>
        </p:spPr>
        <p:txBody>
          <a:bodyPr wrap="square" rtlCol="0">
            <a:spAutoFit/>
          </a:bodyPr>
          <a:lstStyle/>
          <a:p>
            <a:pPr algn="ctr"/>
            <a:endParaRPr lang="en-US" sz="4500">
              <a:solidFill>
                <a:schemeClr val="accent2"/>
              </a:solidFill>
              <a:latin typeface="Cambria" panose="02040503050406030204" pitchFamily="18" charset="0"/>
              <a:ea typeface="Cambria" panose="02040503050406030204" pitchFamily="18" charset="0"/>
            </a:endParaRPr>
          </a:p>
        </p:txBody>
      </p:sp>
      <p:sp>
        <p:nvSpPr>
          <p:cNvPr id="8" name="Slide Number Placeholder 7"/>
          <p:cNvSpPr>
            <a:spLocks noGrp="1"/>
          </p:cNvSpPr>
          <p:nvPr>
            <p:ph type="sldNum" sz="quarter" idx="12"/>
          </p:nvPr>
        </p:nvSpPr>
        <p:spPr/>
        <p:txBody>
          <a:bodyPr/>
          <a:lstStyle/>
          <a:p>
            <a:endParaRPr lang="en-US">
              <a:solidFill>
                <a:schemeClr val="tx1"/>
              </a:solidFill>
            </a:endParaRPr>
          </a:p>
        </p:txBody>
      </p:sp>
      <p:sp>
        <p:nvSpPr>
          <p:cNvPr id="2" name="Rectangle 1"/>
          <p:cNvSpPr/>
          <p:nvPr/>
        </p:nvSpPr>
        <p:spPr>
          <a:xfrm>
            <a:off x="371476" y="462498"/>
            <a:ext cx="11449048" cy="2015936"/>
          </a:xfrm>
          <a:prstGeom prst="rect">
            <a:avLst/>
          </a:prstGeom>
        </p:spPr>
        <p:txBody>
          <a:bodyPr wrap="square">
            <a:spAutoFit/>
          </a:bodyPr>
          <a:lstStyle/>
          <a:p>
            <a:pPr algn="ctr"/>
            <a:r>
              <a:rPr lang="en-US" sz="4500" cap="small">
                <a:solidFill>
                  <a:srgbClr val="3488A0"/>
                </a:solidFill>
                <a:latin typeface="Cambria" panose="02040503050406030204" pitchFamily="18" charset="0"/>
                <a:ea typeface="Cambria" panose="02040503050406030204" pitchFamily="18" charset="0"/>
              </a:rPr>
              <a:t>Reconsideration: R&amp;R Sections 5.2.4, 5.6.3, 6.5.4, &amp; 6.9.3</a:t>
            </a:r>
          </a:p>
          <a:p>
            <a:endParaRPr lang="en-US" sz="1500">
              <a:latin typeface="Cambria" panose="02040503050406030204" pitchFamily="18" charset="0"/>
              <a:ea typeface="Cambria" panose="02040503050406030204" pitchFamily="18" charset="0"/>
            </a:endParaRPr>
          </a:p>
          <a:p>
            <a:pPr algn="ctr"/>
            <a:endParaRPr lang="en-US" sz="2000">
              <a:latin typeface="Cambria" panose="02040503050406030204" pitchFamily="18" charset="0"/>
              <a:ea typeface="Cambria" panose="02040503050406030204" pitchFamily="18" charset="0"/>
            </a:endParaRPr>
          </a:p>
        </p:txBody>
      </p:sp>
      <p:sp>
        <p:nvSpPr>
          <p:cNvPr id="15" name="Oval 14">
            <a:extLst>
              <a:ext uri="{FF2B5EF4-FFF2-40B4-BE49-F238E27FC236}">
                <a16:creationId xmlns:a16="http://schemas.microsoft.com/office/drawing/2014/main" id="{55554E9E-C12C-4C69-B444-89E25FC891B4}"/>
              </a:ext>
            </a:extLst>
          </p:cNvPr>
          <p:cNvSpPr/>
          <p:nvPr/>
        </p:nvSpPr>
        <p:spPr>
          <a:xfrm>
            <a:off x="3419680" y="3198103"/>
            <a:ext cx="2362928" cy="2362928"/>
          </a:xfrm>
          <a:prstGeom prst="ellipse">
            <a:avLst/>
          </a:prstGeom>
          <a:solidFill>
            <a:srgbClr val="F03F2B"/>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pPr algn="ctr"/>
            <a:r>
              <a:rPr lang="en-US" sz="2400" cap="small">
                <a:solidFill>
                  <a:schemeClr val="tx1"/>
                </a:solidFill>
                <a:latin typeface="Cambria" panose="02040503050406030204" pitchFamily="18" charset="0"/>
                <a:ea typeface="Cambria" panose="02040503050406030204" pitchFamily="18" charset="0"/>
              </a:rPr>
              <a:t>Two Times Vendors Can make a request</a:t>
            </a:r>
          </a:p>
        </p:txBody>
      </p:sp>
    </p:spTree>
    <p:extLst>
      <p:ext uri="{BB962C8B-B14F-4D97-AF65-F5344CB8AC3E}">
        <p14:creationId xmlns:p14="http://schemas.microsoft.com/office/powerpoint/2010/main" val="144284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465EFB-72A4-4797-BC64-79FE613C47A3}"/>
              </a:ext>
            </a:extLst>
          </p:cNvPr>
          <p:cNvSpPr txBox="1"/>
          <p:nvPr/>
        </p:nvSpPr>
        <p:spPr>
          <a:xfrm>
            <a:off x="4142967" y="842146"/>
            <a:ext cx="6498908" cy="1477328"/>
          </a:xfrm>
          <a:prstGeom prst="rect">
            <a:avLst/>
          </a:prstGeom>
          <a:noFill/>
        </p:spPr>
        <p:txBody>
          <a:bodyPr wrap="square">
            <a:spAutoFit/>
          </a:bodyPr>
          <a:lstStyle/>
          <a:p>
            <a:pPr algn="ctr"/>
            <a:r>
              <a:rPr lang="en-US" sz="2400">
                <a:latin typeface="Cambria" panose="02040503050406030204" pitchFamily="18" charset="0"/>
                <a:ea typeface="Cambria" panose="02040503050406030204" pitchFamily="18" charset="0"/>
              </a:rPr>
              <a:t>An opportunity for vendors who are aggrieved by the solicitation or contract award to seek a remedy from the Agency</a:t>
            </a:r>
            <a:endParaRPr lang="en-US" sz="1800" cap="small">
              <a:solidFill>
                <a:srgbClr val="3488A0"/>
              </a:solidFill>
              <a:latin typeface="Cambria" panose="02040503050406030204" pitchFamily="18" charset="0"/>
              <a:ea typeface="Cambria" panose="02040503050406030204" pitchFamily="18" charset="0"/>
            </a:endParaRPr>
          </a:p>
          <a:p>
            <a:pPr algn="ctr"/>
            <a:endParaRPr lang="en-US" sz="1800" cap="small">
              <a:solidFill>
                <a:srgbClr val="3488A0"/>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1CE0490C-3924-41E8-81CF-529987347D7C}"/>
              </a:ext>
            </a:extLst>
          </p:cNvPr>
          <p:cNvSpPr txBox="1"/>
          <p:nvPr/>
        </p:nvSpPr>
        <p:spPr>
          <a:xfrm>
            <a:off x="839972" y="629092"/>
            <a:ext cx="3302995" cy="1077218"/>
          </a:xfrm>
          <a:prstGeom prst="rect">
            <a:avLst/>
          </a:prstGeom>
          <a:noFill/>
        </p:spPr>
        <p:txBody>
          <a:bodyPr wrap="square" rtlCol="0">
            <a:spAutoFit/>
          </a:bodyPr>
          <a:lstStyle/>
          <a:p>
            <a:pPr algn="ctr"/>
            <a:r>
              <a:rPr lang="en-US" sz="3200" cap="small">
                <a:solidFill>
                  <a:srgbClr val="3488A0"/>
                </a:solidFill>
                <a:latin typeface="Cambria" panose="02040503050406030204" pitchFamily="18" charset="0"/>
                <a:ea typeface="Cambria" panose="02040503050406030204" pitchFamily="18" charset="0"/>
              </a:rPr>
              <a:t>What is   Reconsideration:</a:t>
            </a:r>
            <a:endParaRPr lang="en-US" sz="3200"/>
          </a:p>
        </p:txBody>
      </p:sp>
      <p:sp>
        <p:nvSpPr>
          <p:cNvPr id="9" name="Freeform: Shape 8">
            <a:extLst>
              <a:ext uri="{FF2B5EF4-FFF2-40B4-BE49-F238E27FC236}">
                <a16:creationId xmlns:a16="http://schemas.microsoft.com/office/drawing/2014/main" id="{319F7C17-1492-4CE5-AD1F-F23C60B51F0D}"/>
              </a:ext>
            </a:extLst>
          </p:cNvPr>
          <p:cNvSpPr/>
          <p:nvPr/>
        </p:nvSpPr>
        <p:spPr>
          <a:xfrm>
            <a:off x="631825" y="2168962"/>
            <a:ext cx="10979150" cy="1250818"/>
          </a:xfrm>
          <a:custGeom>
            <a:avLst/>
            <a:gdLst>
              <a:gd name="connsiteX0" fmla="*/ 0 w 10979150"/>
              <a:gd name="connsiteY0" fmla="*/ 0 h 1250818"/>
              <a:gd name="connsiteX1" fmla="*/ 10979150 w 10979150"/>
              <a:gd name="connsiteY1" fmla="*/ 0 h 1250818"/>
              <a:gd name="connsiteX2" fmla="*/ 10979150 w 10979150"/>
              <a:gd name="connsiteY2" fmla="*/ 1250818 h 1250818"/>
              <a:gd name="connsiteX3" fmla="*/ 0 w 10979150"/>
              <a:gd name="connsiteY3" fmla="*/ 1250818 h 1250818"/>
              <a:gd name="connsiteX4" fmla="*/ 0 w 10979150"/>
              <a:gd name="connsiteY4" fmla="*/ 0 h 1250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150" h="1250818">
                <a:moveTo>
                  <a:pt x="0" y="0"/>
                </a:moveTo>
                <a:lnTo>
                  <a:pt x="10979150" y="0"/>
                </a:lnTo>
                <a:lnTo>
                  <a:pt x="10979150" y="1250818"/>
                </a:lnTo>
                <a:lnTo>
                  <a:pt x="0" y="1250818"/>
                </a:lnTo>
                <a:lnTo>
                  <a:pt x="0" y="0"/>
                </a:lnTo>
                <a:close/>
              </a:path>
            </a:pathLst>
          </a:custGeom>
          <a:solidFill>
            <a:srgbClr val="F29F96"/>
          </a:solidFill>
        </p:spPr>
        <p:style>
          <a:lnRef idx="0">
            <a:schemeClr val="dk1">
              <a:hueOff val="0"/>
              <a:satOff val="0"/>
              <a:lumOff val="0"/>
              <a:alphaOff val="0"/>
            </a:schemeClr>
          </a:lnRef>
          <a:fillRef idx="1">
            <a:schemeClr val="accent2">
              <a:shade val="90000"/>
              <a:hueOff val="0"/>
              <a:satOff val="0"/>
              <a:lumOff val="0"/>
              <a:alphaOff val="0"/>
            </a:schemeClr>
          </a:fillRef>
          <a:effectRef idx="0">
            <a:schemeClr val="accent2">
              <a:shade val="90000"/>
              <a:hueOff val="0"/>
              <a:satOff val="0"/>
              <a:lumOff val="0"/>
              <a:alphaOff val="0"/>
            </a:schemeClr>
          </a:effectRef>
          <a:fontRef idx="minor">
            <a:schemeClr val="lt1">
              <a:hueOff val="0"/>
              <a:satOff val="0"/>
              <a:lumOff val="0"/>
              <a:alphaOff val="0"/>
            </a:schemeClr>
          </a:fontRef>
        </p:style>
        <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3500" kern="1200">
                <a:solidFill>
                  <a:schemeClr val="tx1"/>
                </a:solidFill>
                <a:latin typeface="Cambria" panose="02040503050406030204" pitchFamily="18" charset="0"/>
                <a:ea typeface="Cambria" panose="02040503050406030204" pitchFamily="18" charset="0"/>
              </a:rPr>
              <a:t>Procurement Preparation,                                                Facilitation, and Contract Award</a:t>
            </a:r>
          </a:p>
        </p:txBody>
      </p:sp>
      <p:sp>
        <p:nvSpPr>
          <p:cNvPr id="10" name="Freeform: Shape 9">
            <a:extLst>
              <a:ext uri="{FF2B5EF4-FFF2-40B4-BE49-F238E27FC236}">
                <a16:creationId xmlns:a16="http://schemas.microsoft.com/office/drawing/2014/main" id="{8E68881B-2880-4ADF-BD7A-531FD2A85C86}"/>
              </a:ext>
            </a:extLst>
          </p:cNvPr>
          <p:cNvSpPr/>
          <p:nvPr/>
        </p:nvSpPr>
        <p:spPr>
          <a:xfrm>
            <a:off x="631825" y="3419780"/>
            <a:ext cx="2744787" cy="2626719"/>
          </a:xfrm>
          <a:custGeom>
            <a:avLst/>
            <a:gdLst>
              <a:gd name="connsiteX0" fmla="*/ 0 w 2744787"/>
              <a:gd name="connsiteY0" fmla="*/ 0 h 2626719"/>
              <a:gd name="connsiteX1" fmla="*/ 2744787 w 2744787"/>
              <a:gd name="connsiteY1" fmla="*/ 0 h 2626719"/>
              <a:gd name="connsiteX2" fmla="*/ 2744787 w 2744787"/>
              <a:gd name="connsiteY2" fmla="*/ 2626719 h 2626719"/>
              <a:gd name="connsiteX3" fmla="*/ 0 w 2744787"/>
              <a:gd name="connsiteY3" fmla="*/ 2626719 h 2626719"/>
              <a:gd name="connsiteX4" fmla="*/ 0 w 2744787"/>
              <a:gd name="connsiteY4" fmla="*/ 0 h 26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4787" h="2626719">
                <a:moveTo>
                  <a:pt x="0" y="0"/>
                </a:moveTo>
                <a:lnTo>
                  <a:pt x="2744787" y="0"/>
                </a:lnTo>
                <a:lnTo>
                  <a:pt x="2744787" y="2626719"/>
                </a:lnTo>
                <a:lnTo>
                  <a:pt x="0" y="2626719"/>
                </a:lnTo>
                <a:lnTo>
                  <a:pt x="0" y="0"/>
                </a:lnTo>
                <a:close/>
              </a:path>
            </a:pathLst>
          </a:custGeom>
          <a:solidFill>
            <a:srgbClr val="D4E484"/>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cap="small">
                <a:solidFill>
                  <a:schemeClr val="tx1"/>
                </a:solidFill>
                <a:latin typeface="Cambria" panose="02040503050406030204" pitchFamily="18" charset="0"/>
                <a:ea typeface="Cambria" panose="02040503050406030204" pitchFamily="18" charset="0"/>
              </a:rPr>
              <a:t>Statutory Compliance</a:t>
            </a:r>
            <a:endParaRPr lang="en-US" sz="3300" kern="1200" cap="small"/>
          </a:p>
        </p:txBody>
      </p:sp>
      <p:sp>
        <p:nvSpPr>
          <p:cNvPr id="11" name="Freeform: Shape 10">
            <a:extLst>
              <a:ext uri="{FF2B5EF4-FFF2-40B4-BE49-F238E27FC236}">
                <a16:creationId xmlns:a16="http://schemas.microsoft.com/office/drawing/2014/main" id="{524C728A-7BFE-4E30-B19B-BFFF9AA29F0C}"/>
              </a:ext>
            </a:extLst>
          </p:cNvPr>
          <p:cNvSpPr/>
          <p:nvPr/>
        </p:nvSpPr>
        <p:spPr>
          <a:xfrm>
            <a:off x="3376612" y="3419780"/>
            <a:ext cx="2744787" cy="2626719"/>
          </a:xfrm>
          <a:custGeom>
            <a:avLst/>
            <a:gdLst>
              <a:gd name="connsiteX0" fmla="*/ 0 w 2744787"/>
              <a:gd name="connsiteY0" fmla="*/ 0 h 2626719"/>
              <a:gd name="connsiteX1" fmla="*/ 2744787 w 2744787"/>
              <a:gd name="connsiteY1" fmla="*/ 0 h 2626719"/>
              <a:gd name="connsiteX2" fmla="*/ 2744787 w 2744787"/>
              <a:gd name="connsiteY2" fmla="*/ 2626719 h 2626719"/>
              <a:gd name="connsiteX3" fmla="*/ 0 w 2744787"/>
              <a:gd name="connsiteY3" fmla="*/ 2626719 h 2626719"/>
              <a:gd name="connsiteX4" fmla="*/ 0 w 2744787"/>
              <a:gd name="connsiteY4" fmla="*/ 0 h 26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4787" h="2626719">
                <a:moveTo>
                  <a:pt x="0" y="0"/>
                </a:moveTo>
                <a:lnTo>
                  <a:pt x="2744787" y="0"/>
                </a:lnTo>
                <a:lnTo>
                  <a:pt x="2744787" y="2626719"/>
                </a:lnTo>
                <a:lnTo>
                  <a:pt x="0" y="2626719"/>
                </a:lnTo>
                <a:lnTo>
                  <a:pt x="0" y="0"/>
                </a:lnTo>
                <a:close/>
              </a:path>
            </a:pathLst>
          </a:custGeom>
          <a:solidFill>
            <a:srgbClr val="83C5D7"/>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cap="small">
                <a:solidFill>
                  <a:schemeClr val="tx1"/>
                </a:solidFill>
                <a:latin typeface="Cambria" panose="02040503050406030204" pitchFamily="18" charset="0"/>
                <a:ea typeface="Cambria" panose="02040503050406030204" pitchFamily="18" charset="0"/>
              </a:rPr>
              <a:t>Regulatory Compliance</a:t>
            </a:r>
            <a:endParaRPr lang="en-US" sz="3300" kern="1200" cap="small"/>
          </a:p>
        </p:txBody>
      </p:sp>
      <p:sp>
        <p:nvSpPr>
          <p:cNvPr id="12" name="Freeform: Shape 11">
            <a:extLst>
              <a:ext uri="{FF2B5EF4-FFF2-40B4-BE49-F238E27FC236}">
                <a16:creationId xmlns:a16="http://schemas.microsoft.com/office/drawing/2014/main" id="{8FF9C39E-A9F4-40BE-9AF9-64A67A43A6A6}"/>
              </a:ext>
            </a:extLst>
          </p:cNvPr>
          <p:cNvSpPr/>
          <p:nvPr/>
        </p:nvSpPr>
        <p:spPr>
          <a:xfrm>
            <a:off x="6121399" y="3419780"/>
            <a:ext cx="2744787" cy="2626719"/>
          </a:xfrm>
          <a:custGeom>
            <a:avLst/>
            <a:gdLst>
              <a:gd name="connsiteX0" fmla="*/ 0 w 2744787"/>
              <a:gd name="connsiteY0" fmla="*/ 0 h 2626719"/>
              <a:gd name="connsiteX1" fmla="*/ 2744787 w 2744787"/>
              <a:gd name="connsiteY1" fmla="*/ 0 h 2626719"/>
              <a:gd name="connsiteX2" fmla="*/ 2744787 w 2744787"/>
              <a:gd name="connsiteY2" fmla="*/ 2626719 h 2626719"/>
              <a:gd name="connsiteX3" fmla="*/ 0 w 2744787"/>
              <a:gd name="connsiteY3" fmla="*/ 2626719 h 2626719"/>
              <a:gd name="connsiteX4" fmla="*/ 0 w 2744787"/>
              <a:gd name="connsiteY4" fmla="*/ 0 h 26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4787" h="2626719">
                <a:moveTo>
                  <a:pt x="0" y="0"/>
                </a:moveTo>
                <a:lnTo>
                  <a:pt x="2744787" y="0"/>
                </a:lnTo>
                <a:lnTo>
                  <a:pt x="2744787" y="2626719"/>
                </a:lnTo>
                <a:lnTo>
                  <a:pt x="0" y="2626719"/>
                </a:lnTo>
                <a:lnTo>
                  <a:pt x="0" y="0"/>
                </a:lnTo>
                <a:close/>
              </a:path>
            </a:pathLst>
          </a:custGeom>
          <a:solidFill>
            <a:srgbClr val="FCEA9E"/>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cap="small">
                <a:solidFill>
                  <a:schemeClr val="tx1"/>
                </a:solidFill>
                <a:latin typeface="Cambria" panose="02040503050406030204" pitchFamily="18" charset="0"/>
                <a:ea typeface="Cambria" panose="02040503050406030204" pitchFamily="18" charset="0"/>
              </a:rPr>
              <a:t>Compliance with Terms of Solicitation</a:t>
            </a:r>
          </a:p>
        </p:txBody>
      </p:sp>
      <p:sp>
        <p:nvSpPr>
          <p:cNvPr id="13" name="Freeform: Shape 12">
            <a:extLst>
              <a:ext uri="{FF2B5EF4-FFF2-40B4-BE49-F238E27FC236}">
                <a16:creationId xmlns:a16="http://schemas.microsoft.com/office/drawing/2014/main" id="{5CD11A60-0E43-47FE-970B-E89137A3218B}"/>
              </a:ext>
            </a:extLst>
          </p:cNvPr>
          <p:cNvSpPr/>
          <p:nvPr/>
        </p:nvSpPr>
        <p:spPr>
          <a:xfrm>
            <a:off x="8866187" y="3419780"/>
            <a:ext cx="2744787" cy="2626719"/>
          </a:xfrm>
          <a:custGeom>
            <a:avLst/>
            <a:gdLst>
              <a:gd name="connsiteX0" fmla="*/ 0 w 2744787"/>
              <a:gd name="connsiteY0" fmla="*/ 0 h 2626719"/>
              <a:gd name="connsiteX1" fmla="*/ 2744787 w 2744787"/>
              <a:gd name="connsiteY1" fmla="*/ 0 h 2626719"/>
              <a:gd name="connsiteX2" fmla="*/ 2744787 w 2744787"/>
              <a:gd name="connsiteY2" fmla="*/ 2626719 h 2626719"/>
              <a:gd name="connsiteX3" fmla="*/ 0 w 2744787"/>
              <a:gd name="connsiteY3" fmla="*/ 2626719 h 2626719"/>
              <a:gd name="connsiteX4" fmla="*/ 0 w 2744787"/>
              <a:gd name="connsiteY4" fmla="*/ 0 h 26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4787" h="2626719">
                <a:moveTo>
                  <a:pt x="0" y="0"/>
                </a:moveTo>
                <a:lnTo>
                  <a:pt x="2744787" y="0"/>
                </a:lnTo>
                <a:lnTo>
                  <a:pt x="2744787" y="2626719"/>
                </a:lnTo>
                <a:lnTo>
                  <a:pt x="0" y="2626719"/>
                </a:lnTo>
                <a:lnTo>
                  <a:pt x="0" y="0"/>
                </a:lnTo>
                <a:close/>
              </a:path>
            </a:pathLst>
          </a:custGeom>
          <a:solidFill>
            <a:srgbClr val="BFE8EF"/>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cap="small">
                <a:solidFill>
                  <a:schemeClr val="tx1"/>
                </a:solidFill>
                <a:latin typeface="Cambria" panose="02040503050406030204" pitchFamily="18" charset="0"/>
                <a:ea typeface="Cambria" panose="02040503050406030204" pitchFamily="18" charset="0"/>
              </a:rPr>
              <a:t>Competition Fairness Transparency</a:t>
            </a:r>
          </a:p>
        </p:txBody>
      </p:sp>
      <p:sp>
        <p:nvSpPr>
          <p:cNvPr id="14" name="Rectangle 13">
            <a:extLst>
              <a:ext uri="{FF2B5EF4-FFF2-40B4-BE49-F238E27FC236}">
                <a16:creationId xmlns:a16="http://schemas.microsoft.com/office/drawing/2014/main" id="{373CEA01-22E7-48F7-8E1F-FB13B846D6DB}"/>
              </a:ext>
            </a:extLst>
          </p:cNvPr>
          <p:cNvSpPr/>
          <p:nvPr/>
        </p:nvSpPr>
        <p:spPr>
          <a:xfrm>
            <a:off x="631825" y="6046500"/>
            <a:ext cx="10979150" cy="291857"/>
          </a:xfrm>
          <a:prstGeom prst="rect">
            <a:avLst/>
          </a:prstGeom>
          <a:solidFill>
            <a:srgbClr val="F29F96"/>
          </a:solidFill>
        </p:spPr>
        <p:style>
          <a:lnRef idx="0">
            <a:schemeClr val="dk1">
              <a:hueOff val="0"/>
              <a:satOff val="0"/>
              <a:lumOff val="0"/>
              <a:alphaOff val="0"/>
            </a:schemeClr>
          </a:lnRef>
          <a:fillRef idx="1">
            <a:schemeClr val="accent2">
              <a:shade val="90000"/>
              <a:hueOff val="0"/>
              <a:satOff val="0"/>
              <a:lumOff val="0"/>
              <a:alphaOff val="0"/>
            </a:schemeClr>
          </a:fillRef>
          <a:effectRef idx="0">
            <a:schemeClr val="accent2">
              <a:shade val="90000"/>
              <a:hueOff val="0"/>
              <a:satOff val="0"/>
              <a:lumOff val="0"/>
              <a:alphaOff val="0"/>
            </a:schemeClr>
          </a:effectRef>
          <a:fontRef idx="minor">
            <a:schemeClr val="lt1">
              <a:hueOff val="0"/>
              <a:satOff val="0"/>
              <a:lumOff val="0"/>
              <a:alphaOff val="0"/>
            </a:schemeClr>
          </a:fontRef>
        </p:style>
        <p:txBody>
          <a:bodyPr/>
          <a:lstStyle/>
          <a:p>
            <a:endParaRPr lang="en-US"/>
          </a:p>
        </p:txBody>
      </p:sp>
    </p:spTree>
    <p:extLst>
      <p:ext uri="{BB962C8B-B14F-4D97-AF65-F5344CB8AC3E}">
        <p14:creationId xmlns:p14="http://schemas.microsoft.com/office/powerpoint/2010/main" val="1969716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10" grpId="0" animBg="1"/>
      <p:bldP spid="11" grpId="0" animBg="1"/>
      <p:bldP spid="12" grpId="0" animBg="1"/>
      <p:bldP spid="13"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148137328"/>
              </p:ext>
            </p:extLst>
          </p:nvPr>
        </p:nvGraphicFramePr>
        <p:xfrm>
          <a:off x="1833469" y="66130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261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621EC85C-B145-47EF-A44F-D3A8E7FA3A4A}"/>
                                            </p:graphicEl>
                                          </p:spTgt>
                                        </p:tgtEl>
                                        <p:attrNameLst>
                                          <p:attrName>style.visibility</p:attrName>
                                        </p:attrNameLst>
                                      </p:cBhvr>
                                      <p:to>
                                        <p:strVal val="visible"/>
                                      </p:to>
                                    </p:set>
                                    <p:animEffect transition="in" filter="fade">
                                      <p:cBhvr>
                                        <p:cTn id="7" dur="500"/>
                                        <p:tgtEl>
                                          <p:spTgt spid="3">
                                            <p:graphicEl>
                                              <a:dgm id="{621EC85C-B145-47EF-A44F-D3A8E7FA3A4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A5D679C0-FE85-4B32-8755-8BF307DF305A}"/>
                                            </p:graphicEl>
                                          </p:spTgt>
                                        </p:tgtEl>
                                        <p:attrNameLst>
                                          <p:attrName>style.visibility</p:attrName>
                                        </p:attrNameLst>
                                      </p:cBhvr>
                                      <p:to>
                                        <p:strVal val="visible"/>
                                      </p:to>
                                    </p:set>
                                    <p:animEffect transition="in" filter="fade">
                                      <p:cBhvr>
                                        <p:cTn id="12" dur="500"/>
                                        <p:tgtEl>
                                          <p:spTgt spid="3">
                                            <p:graphicEl>
                                              <a:dgm id="{A5D679C0-FE85-4B32-8755-8BF307DF305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graphicEl>
                                              <a:dgm id="{F8577B98-E143-43C1-8BE3-644D723C7D9C}"/>
                                            </p:graphicEl>
                                          </p:spTgt>
                                        </p:tgtEl>
                                        <p:attrNameLst>
                                          <p:attrName>style.visibility</p:attrName>
                                        </p:attrNameLst>
                                      </p:cBhvr>
                                      <p:to>
                                        <p:strVal val="visible"/>
                                      </p:to>
                                    </p:set>
                                    <p:animEffect transition="in" filter="fade">
                                      <p:cBhvr>
                                        <p:cTn id="17" dur="500"/>
                                        <p:tgtEl>
                                          <p:spTgt spid="3">
                                            <p:graphicEl>
                                              <a:dgm id="{F8577B98-E143-43C1-8BE3-644D723C7D9C}"/>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graphicEl>
                                              <a:dgm id="{F0429D83-7F13-4636-A464-9805687934E9}"/>
                                            </p:graphicEl>
                                          </p:spTgt>
                                        </p:tgtEl>
                                        <p:attrNameLst>
                                          <p:attrName>style.visibility</p:attrName>
                                        </p:attrNameLst>
                                      </p:cBhvr>
                                      <p:to>
                                        <p:strVal val="visible"/>
                                      </p:to>
                                    </p:set>
                                    <p:animEffect transition="in" filter="fade">
                                      <p:cBhvr>
                                        <p:cTn id="22" dur="500"/>
                                        <p:tgtEl>
                                          <p:spTgt spid="3">
                                            <p:graphicEl>
                                              <a:dgm id="{F0429D83-7F13-4636-A464-9805687934E9}"/>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graphicEl>
                                              <a:dgm id="{19BBB4DD-DF21-4086-B5E0-6C4D416CC076}"/>
                                            </p:graphicEl>
                                          </p:spTgt>
                                        </p:tgtEl>
                                        <p:attrNameLst>
                                          <p:attrName>style.visibility</p:attrName>
                                        </p:attrNameLst>
                                      </p:cBhvr>
                                      <p:to>
                                        <p:strVal val="visible"/>
                                      </p:to>
                                    </p:set>
                                    <p:animEffect transition="in" filter="fade">
                                      <p:cBhvr>
                                        <p:cTn id="27" dur="500"/>
                                        <p:tgtEl>
                                          <p:spTgt spid="3">
                                            <p:graphicEl>
                                              <a:dgm id="{19BBB4DD-DF21-4086-B5E0-6C4D416CC076}"/>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graphicEl>
                                              <a:dgm id="{C9B7E6EA-8B40-438A-884E-0F4EEA7B406A}"/>
                                            </p:graphicEl>
                                          </p:spTgt>
                                        </p:tgtEl>
                                        <p:attrNameLst>
                                          <p:attrName>style.visibility</p:attrName>
                                        </p:attrNameLst>
                                      </p:cBhvr>
                                      <p:to>
                                        <p:strVal val="visible"/>
                                      </p:to>
                                    </p:set>
                                    <p:animEffect transition="in" filter="fade">
                                      <p:cBhvr>
                                        <p:cTn id="32" dur="500"/>
                                        <p:tgtEl>
                                          <p:spTgt spid="3">
                                            <p:graphicEl>
                                              <a:dgm id="{C9B7E6EA-8B40-438A-884E-0F4EEA7B406A}"/>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graphicEl>
                                              <a:dgm id="{4EC33630-A3F7-4372-A9CA-2394EEFA444B}"/>
                                            </p:graphicEl>
                                          </p:spTgt>
                                        </p:tgtEl>
                                        <p:attrNameLst>
                                          <p:attrName>style.visibility</p:attrName>
                                        </p:attrNameLst>
                                      </p:cBhvr>
                                      <p:to>
                                        <p:strVal val="visible"/>
                                      </p:to>
                                    </p:set>
                                    <p:animEffect transition="in" filter="fade">
                                      <p:cBhvr>
                                        <p:cTn id="37" dur="500"/>
                                        <p:tgtEl>
                                          <p:spTgt spid="3">
                                            <p:graphicEl>
                                              <a:dgm id="{4EC33630-A3F7-4372-A9CA-2394EEFA444B}"/>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graphicEl>
                                              <a:dgm id="{5D0ADF0F-8C36-4782-BEA7-FBD4651409C1}"/>
                                            </p:graphicEl>
                                          </p:spTgt>
                                        </p:tgtEl>
                                        <p:attrNameLst>
                                          <p:attrName>style.visibility</p:attrName>
                                        </p:attrNameLst>
                                      </p:cBhvr>
                                      <p:to>
                                        <p:strVal val="visible"/>
                                      </p:to>
                                    </p:set>
                                    <p:animEffect transition="in" filter="fade">
                                      <p:cBhvr>
                                        <p:cTn id="42" dur="500"/>
                                        <p:tgtEl>
                                          <p:spTgt spid="3">
                                            <p:graphicEl>
                                              <a:dgm id="{5D0ADF0F-8C36-4782-BEA7-FBD4651409C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34D36-7DA5-4BAC-A5A4-DEB42F2B989B}"/>
              </a:ext>
            </a:extLst>
          </p:cNvPr>
          <p:cNvSpPr>
            <a:spLocks noGrp="1"/>
          </p:cNvSpPr>
          <p:nvPr>
            <p:ph type="title"/>
          </p:nvPr>
        </p:nvSpPr>
        <p:spPr/>
        <p:txBody>
          <a:bodyPr>
            <a:normAutofit fontScale="90000"/>
          </a:bodyPr>
          <a:lstStyle/>
          <a:p>
            <a:pPr algn="ctr"/>
            <a:r>
              <a:rPr lang="en-US" sz="6000" cap="small">
                <a:solidFill>
                  <a:schemeClr val="accent3"/>
                </a:solidFill>
                <a:latin typeface="Cambria" panose="02040503050406030204" pitchFamily="18" charset="0"/>
                <a:ea typeface="Cambria" panose="02040503050406030204" pitchFamily="18" charset="0"/>
              </a:rPr>
              <a:t>Agency Procurement File</a:t>
            </a:r>
            <a:br>
              <a:rPr lang="en-US" sz="6000" cap="small">
                <a:solidFill>
                  <a:schemeClr val="accent3"/>
                </a:solidFill>
                <a:latin typeface="Cambria" panose="02040503050406030204" pitchFamily="18" charset="0"/>
                <a:ea typeface="Cambria" panose="02040503050406030204" pitchFamily="18" charset="0"/>
              </a:rPr>
            </a:br>
            <a:r>
              <a:rPr lang="en-US" sz="3600" cap="small">
                <a:solidFill>
                  <a:schemeClr val="accent2"/>
                </a:solidFill>
                <a:latin typeface="Cambria" panose="02040503050406030204" pitchFamily="18" charset="0"/>
                <a:ea typeface="Cambria" panose="02040503050406030204" pitchFamily="18" charset="0"/>
              </a:rPr>
              <a:t>Appendix D</a:t>
            </a:r>
            <a:endParaRPr lang="en-US" sz="6000" cap="small">
              <a:solidFill>
                <a:schemeClr val="accent3"/>
              </a:solidFill>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id="{776CAD6F-7919-89C8-B75F-4CF477F3D2B5}"/>
              </a:ext>
            </a:extLst>
          </p:cNvPr>
          <p:cNvSpPr>
            <a:spLocks noGrp="1"/>
          </p:cNvSpPr>
          <p:nvPr>
            <p:ph idx="1"/>
          </p:nvPr>
        </p:nvSpPr>
        <p:spPr/>
        <p:txBody>
          <a:bodyPr>
            <a:noAutofit/>
          </a:bodyPr>
          <a:lstStyle/>
          <a:p>
            <a:pPr>
              <a:buFont typeface="Arial" panose="020B0604020202020204" pitchFamily="34" charset="0"/>
              <a:buChar char="•"/>
            </a:pPr>
            <a:r>
              <a:rPr lang="en-US" sz="2300">
                <a:latin typeface="Cambria" panose="02040503050406030204" pitchFamily="18" charset="0"/>
                <a:ea typeface="Cambria" panose="02040503050406030204" pitchFamily="18" charset="0"/>
              </a:rPr>
              <a:t>All documents required to be posted on Agency website as part of the Agency Procurement File are listed in Appendix D and sorted by solicitation type.</a:t>
            </a:r>
          </a:p>
          <a:p>
            <a:pPr>
              <a:buFont typeface="Arial" panose="020B0604020202020204" pitchFamily="34" charset="0"/>
              <a:buChar char="•"/>
            </a:pPr>
            <a:r>
              <a:rPr lang="en-US" sz="2300">
                <a:latin typeface="Cambria" panose="02040503050406030204" pitchFamily="18" charset="0"/>
                <a:ea typeface="Cambria" panose="02040503050406030204" pitchFamily="18" charset="0"/>
              </a:rPr>
              <a:t>Complete posting triggers period for reconsideration. If it is determined that part of the Agency Procurement File is missing, you must post the missing documents to be in compliance and trigger the 3 business day period. </a:t>
            </a:r>
          </a:p>
          <a:p>
            <a:pPr>
              <a:buFont typeface="Arial" panose="020B0604020202020204" pitchFamily="34" charset="0"/>
              <a:buChar char="•"/>
            </a:pPr>
            <a:r>
              <a:rPr lang="en-US" sz="2300">
                <a:latin typeface="Cambria" panose="02040503050406030204" pitchFamily="18" charset="0"/>
                <a:ea typeface="Cambria" panose="02040503050406030204" pitchFamily="18" charset="0"/>
              </a:rPr>
              <a:t>Because vendor submissions are now required to be posted, solicitations now require notice to vendors that they must produce both a redacted and unredacted version of their submissions or that by not providing a redacted version their unredacted submission will be posted as submitted.</a:t>
            </a:r>
          </a:p>
        </p:txBody>
      </p:sp>
    </p:spTree>
    <p:extLst>
      <p:ext uri="{BB962C8B-B14F-4D97-AF65-F5344CB8AC3E}">
        <p14:creationId xmlns:p14="http://schemas.microsoft.com/office/powerpoint/2010/main" val="237043203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785" y="0"/>
            <a:ext cx="11450472" cy="6469039"/>
          </a:xfrm>
        </p:spPr>
        <p:txBody>
          <a:bodyPr>
            <a:noAutofit/>
          </a:bodyPr>
          <a:lstStyle/>
          <a:p>
            <a:pPr algn="ctr"/>
            <a:r>
              <a:rPr lang="en-US" sz="7000" cap="small">
                <a:solidFill>
                  <a:schemeClr val="tx1"/>
                </a:solidFill>
                <a:latin typeface="Cambria" panose="02040503050406030204" pitchFamily="18" charset="0"/>
                <a:ea typeface="Cambria" panose="02040503050406030204" pitchFamily="18" charset="0"/>
              </a:rPr>
              <a:t>Contract</a:t>
            </a:r>
            <a:br>
              <a:rPr lang="en-US" sz="7000" cap="small">
                <a:solidFill>
                  <a:schemeClr val="tx1"/>
                </a:solidFill>
                <a:latin typeface="Cambria" panose="02040503050406030204" pitchFamily="18" charset="0"/>
                <a:ea typeface="Cambria" panose="02040503050406030204" pitchFamily="18" charset="0"/>
              </a:rPr>
            </a:br>
            <a:r>
              <a:rPr lang="en-US" sz="7000" cap="small">
                <a:solidFill>
                  <a:schemeClr val="tx1"/>
                </a:solidFill>
                <a:latin typeface="Cambria" panose="02040503050406030204" pitchFamily="18" charset="0"/>
                <a:ea typeface="Cambria" panose="02040503050406030204" pitchFamily="18" charset="0"/>
              </a:rPr>
              <a:t>Submission </a:t>
            </a:r>
            <a:br>
              <a:rPr lang="en-US" sz="7000" cap="small">
                <a:solidFill>
                  <a:schemeClr val="tx1"/>
                </a:solidFill>
                <a:latin typeface="Cambria" panose="02040503050406030204" pitchFamily="18" charset="0"/>
                <a:ea typeface="Cambria" panose="02040503050406030204" pitchFamily="18" charset="0"/>
              </a:rPr>
            </a:br>
            <a:r>
              <a:rPr lang="en-US" sz="7000" cap="small">
                <a:solidFill>
                  <a:schemeClr val="tx1"/>
                </a:solidFill>
                <a:latin typeface="Cambria" panose="02040503050406030204" pitchFamily="18" charset="0"/>
                <a:ea typeface="Cambria" panose="02040503050406030204" pitchFamily="18" charset="0"/>
              </a:rPr>
              <a:t>Packets</a:t>
            </a:r>
          </a:p>
        </p:txBody>
      </p:sp>
    </p:spTree>
    <p:extLst>
      <p:ext uri="{BB962C8B-B14F-4D97-AF65-F5344CB8AC3E}">
        <p14:creationId xmlns:p14="http://schemas.microsoft.com/office/powerpoint/2010/main" val="33336444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47294"/>
            <a:ext cx="10058400" cy="1371600"/>
          </a:xfrm>
        </p:spPr>
        <p:txBody>
          <a:bodyPr>
            <a:normAutofit/>
          </a:bodyPr>
          <a:lstStyle/>
          <a:p>
            <a:pPr algn="ctr"/>
            <a:r>
              <a:rPr lang="en-US" sz="4400">
                <a:solidFill>
                  <a:srgbClr val="3488A0"/>
                </a:solidFill>
                <a:latin typeface="Cambria" panose="02040503050406030204" pitchFamily="18" charset="0"/>
                <a:ea typeface="Cambria" panose="02040503050406030204" pitchFamily="18" charset="0"/>
              </a:rPr>
              <a:t>OPSCR Contract Submission Packet</a:t>
            </a:r>
          </a:p>
        </p:txBody>
      </p:sp>
      <p:sp>
        <p:nvSpPr>
          <p:cNvPr id="3" name="Content Placeholder 2"/>
          <p:cNvSpPr>
            <a:spLocks noGrp="1"/>
          </p:cNvSpPr>
          <p:nvPr>
            <p:ph idx="1"/>
          </p:nvPr>
        </p:nvSpPr>
        <p:spPr>
          <a:xfrm>
            <a:off x="600075" y="1207770"/>
            <a:ext cx="10658475" cy="3849624"/>
          </a:xfrm>
        </p:spPr>
        <p:txBody>
          <a:bodyPr>
            <a:noAutofit/>
          </a:bodyPr>
          <a:lstStyle/>
          <a:p>
            <a:pPr marL="0" indent="0" algn="ctr">
              <a:lnSpc>
                <a:spcPct val="100000"/>
              </a:lnSpc>
              <a:spcBef>
                <a:spcPts val="0"/>
              </a:spcBef>
              <a:buNone/>
            </a:pPr>
            <a:r>
              <a:rPr lang="en-US" sz="1800">
                <a:latin typeface="Cambria" panose="02040503050406030204" pitchFamily="18" charset="0"/>
                <a:ea typeface="Cambria" panose="02040503050406030204" pitchFamily="18" charset="0"/>
              </a:rPr>
              <a:t>All Procurement Documents</a:t>
            </a:r>
          </a:p>
          <a:p>
            <a:pPr marL="0" indent="0" algn="ctr">
              <a:lnSpc>
                <a:spcPct val="100000"/>
              </a:lnSpc>
              <a:spcBef>
                <a:spcPts val="0"/>
              </a:spcBef>
              <a:buNone/>
            </a:pPr>
            <a:r>
              <a:rPr lang="en-US" sz="1800">
                <a:latin typeface="Cambria" panose="02040503050406030204" pitchFamily="18" charset="0"/>
                <a:ea typeface="Cambria" panose="02040503050406030204" pitchFamily="18" charset="0"/>
              </a:rPr>
              <a:t>Any Documents Demonstrating Compliance with R&amp;R</a:t>
            </a:r>
          </a:p>
          <a:p>
            <a:pPr marL="0" indent="0" algn="ctr">
              <a:lnSpc>
                <a:spcPct val="100000"/>
              </a:lnSpc>
              <a:spcBef>
                <a:spcPts val="0"/>
              </a:spcBef>
              <a:buNone/>
            </a:pPr>
            <a:r>
              <a:rPr lang="en-US" sz="1800">
                <a:latin typeface="Cambria" panose="02040503050406030204" pitchFamily="18" charset="0"/>
                <a:ea typeface="Cambria" panose="02040503050406030204" pitchFamily="18" charset="0"/>
              </a:rPr>
              <a:t>Unexecuted Contract with PPRB required Clauses</a:t>
            </a:r>
          </a:p>
          <a:p>
            <a:pPr marL="0" indent="0" algn="ctr">
              <a:lnSpc>
                <a:spcPct val="100000"/>
              </a:lnSpc>
              <a:spcBef>
                <a:spcPts val="0"/>
              </a:spcBef>
              <a:buNone/>
            </a:pPr>
            <a:r>
              <a:rPr lang="en-US" sz="1800">
                <a:latin typeface="Cambria" panose="02040503050406030204" pitchFamily="18" charset="0"/>
                <a:ea typeface="Cambria" panose="02040503050406030204" pitchFamily="18" charset="0"/>
              </a:rPr>
              <a:t>Solicitation</a:t>
            </a:r>
          </a:p>
          <a:p>
            <a:pPr marL="0" indent="0" algn="ctr">
              <a:lnSpc>
                <a:spcPct val="100000"/>
              </a:lnSpc>
              <a:spcBef>
                <a:spcPts val="0"/>
              </a:spcBef>
              <a:buNone/>
            </a:pPr>
            <a:r>
              <a:rPr lang="en-US" sz="1800">
                <a:latin typeface="Cambria" panose="02040503050406030204" pitchFamily="18" charset="0"/>
                <a:ea typeface="Cambria" panose="02040503050406030204" pitchFamily="18" charset="0"/>
              </a:rPr>
              <a:t>Bid Opening / Registration of Bids/Proposals</a:t>
            </a:r>
          </a:p>
          <a:p>
            <a:pPr marL="0" indent="0" algn="ctr">
              <a:lnSpc>
                <a:spcPct val="100000"/>
              </a:lnSpc>
              <a:spcBef>
                <a:spcPts val="0"/>
              </a:spcBef>
              <a:buNone/>
            </a:pPr>
            <a:r>
              <a:rPr lang="en-US" sz="1800">
                <a:latin typeface="Cambria" panose="02040503050406030204" pitchFamily="18" charset="0"/>
                <a:ea typeface="Cambria" panose="02040503050406030204" pitchFamily="18" charset="0"/>
              </a:rPr>
              <a:t>All Vendor Responses</a:t>
            </a:r>
          </a:p>
          <a:p>
            <a:pPr marL="0" indent="0" algn="ctr">
              <a:lnSpc>
                <a:spcPct val="100000"/>
              </a:lnSpc>
              <a:spcBef>
                <a:spcPts val="0"/>
              </a:spcBef>
              <a:buNone/>
            </a:pPr>
            <a:r>
              <a:rPr lang="en-US" sz="1800">
                <a:latin typeface="Cambria" panose="02040503050406030204" pitchFamily="18" charset="0"/>
                <a:ea typeface="Cambria" panose="02040503050406030204" pitchFamily="18" charset="0"/>
              </a:rPr>
              <a:t>Publication/Advertising (Newspaper, Website, Transparency)</a:t>
            </a:r>
          </a:p>
          <a:p>
            <a:pPr marL="0" indent="0" algn="ctr">
              <a:lnSpc>
                <a:spcPct val="100000"/>
              </a:lnSpc>
              <a:spcBef>
                <a:spcPts val="0"/>
              </a:spcBef>
              <a:buNone/>
            </a:pPr>
            <a:r>
              <a:rPr lang="en-US" sz="1800">
                <a:latin typeface="Cambria" panose="02040503050406030204" pitchFamily="18" charset="0"/>
                <a:ea typeface="Cambria" panose="02040503050406030204" pitchFamily="18" charset="0"/>
              </a:rPr>
              <a:t>Documentation of Vendor Conferences</a:t>
            </a:r>
          </a:p>
          <a:p>
            <a:pPr marL="0" indent="0" algn="ctr">
              <a:lnSpc>
                <a:spcPct val="100000"/>
              </a:lnSpc>
              <a:spcBef>
                <a:spcPts val="0"/>
              </a:spcBef>
              <a:buNone/>
            </a:pPr>
            <a:r>
              <a:rPr lang="en-US" sz="1800">
                <a:latin typeface="Cambria" panose="02040503050406030204" pitchFamily="18" charset="0"/>
                <a:ea typeface="Cambria" panose="02040503050406030204" pitchFamily="18" charset="0"/>
              </a:rPr>
              <a:t>Amendments/Q&amp;A</a:t>
            </a:r>
          </a:p>
          <a:p>
            <a:pPr marL="0" indent="0" algn="ctr">
              <a:lnSpc>
                <a:spcPct val="100000"/>
              </a:lnSpc>
              <a:spcBef>
                <a:spcPts val="0"/>
              </a:spcBef>
              <a:buNone/>
            </a:pPr>
            <a:r>
              <a:rPr lang="en-US" sz="1800">
                <a:latin typeface="Cambria" panose="02040503050406030204" pitchFamily="18" charset="0"/>
                <a:ea typeface="Cambria" panose="02040503050406030204" pitchFamily="18" charset="0"/>
              </a:rPr>
              <a:t>Reference Score Sheets</a:t>
            </a:r>
          </a:p>
          <a:p>
            <a:pPr marL="0" indent="0" algn="ctr">
              <a:lnSpc>
                <a:spcPct val="100000"/>
              </a:lnSpc>
              <a:spcBef>
                <a:spcPts val="0"/>
              </a:spcBef>
              <a:buNone/>
            </a:pPr>
            <a:r>
              <a:rPr lang="en-US" sz="1800">
                <a:latin typeface="Cambria" panose="02040503050406030204" pitchFamily="18" charset="0"/>
                <a:ea typeface="Cambria" panose="02040503050406030204" pitchFamily="18" charset="0"/>
              </a:rPr>
              <a:t>Evaluation Team and Score Sheets</a:t>
            </a:r>
          </a:p>
          <a:p>
            <a:pPr marL="0" indent="0" algn="ctr">
              <a:lnSpc>
                <a:spcPct val="100000"/>
              </a:lnSpc>
              <a:spcBef>
                <a:spcPts val="0"/>
              </a:spcBef>
              <a:buNone/>
            </a:pPr>
            <a:r>
              <a:rPr lang="en-US" sz="1800">
                <a:latin typeface="Cambria" panose="02040503050406030204" pitchFamily="18" charset="0"/>
                <a:ea typeface="Cambria" panose="02040503050406030204" pitchFamily="18" charset="0"/>
              </a:rPr>
              <a:t>Notice of Intent to Award</a:t>
            </a:r>
          </a:p>
          <a:p>
            <a:pPr marL="0" indent="0" algn="ctr">
              <a:lnSpc>
                <a:spcPct val="100000"/>
              </a:lnSpc>
              <a:spcBef>
                <a:spcPts val="0"/>
              </a:spcBef>
              <a:buNone/>
            </a:pPr>
            <a:r>
              <a:rPr lang="en-US" sz="1800">
                <a:latin typeface="Cambria" panose="02040503050406030204" pitchFamily="18" charset="0"/>
                <a:ea typeface="Cambria" panose="02040503050406030204" pitchFamily="18" charset="0"/>
              </a:rPr>
              <a:t>All Correspondence with Vendors</a:t>
            </a:r>
          </a:p>
          <a:p>
            <a:pPr marL="0" indent="0" algn="ctr">
              <a:lnSpc>
                <a:spcPct val="100000"/>
              </a:lnSpc>
              <a:spcBef>
                <a:spcPts val="0"/>
              </a:spcBef>
              <a:buNone/>
            </a:pPr>
            <a:r>
              <a:rPr lang="en-US" sz="1800">
                <a:latin typeface="Cambria" panose="02040503050406030204" pitchFamily="18" charset="0"/>
                <a:ea typeface="Cambria" panose="02040503050406030204" pitchFamily="18" charset="0"/>
              </a:rPr>
              <a:t>Certificates of Insurance</a:t>
            </a:r>
            <a:br>
              <a:rPr lang="en-US" sz="1800">
                <a:latin typeface="Cambria" panose="02040503050406030204" pitchFamily="18" charset="0"/>
                <a:ea typeface="Cambria" panose="02040503050406030204" pitchFamily="18" charset="0"/>
              </a:rPr>
            </a:br>
            <a:r>
              <a:rPr lang="en-US" sz="1800">
                <a:latin typeface="Cambria" panose="02040503050406030204" pitchFamily="18" charset="0"/>
                <a:ea typeface="Cambria" panose="02040503050406030204" pitchFamily="18" charset="0"/>
              </a:rPr>
              <a:t>Evaluator Conflict of Interest Certifications</a:t>
            </a:r>
          </a:p>
          <a:p>
            <a:pPr marL="0" indent="0" algn="ctr">
              <a:lnSpc>
                <a:spcPct val="100000"/>
              </a:lnSpc>
              <a:spcBef>
                <a:spcPts val="0"/>
              </a:spcBef>
              <a:buNone/>
            </a:pPr>
            <a:r>
              <a:rPr lang="en-US" sz="1800">
                <a:latin typeface="Cambria" panose="02040503050406030204" pitchFamily="18" charset="0"/>
                <a:ea typeface="Cambria" panose="02040503050406030204" pitchFamily="18" charset="0"/>
              </a:rPr>
              <a:t>Reconsideration Requests/Decisions</a:t>
            </a:r>
          </a:p>
          <a:p>
            <a:pPr marL="0" indent="0" algn="ctr">
              <a:lnSpc>
                <a:spcPct val="100000"/>
              </a:lnSpc>
              <a:spcBef>
                <a:spcPts val="0"/>
              </a:spcBef>
              <a:buNone/>
            </a:pPr>
            <a:r>
              <a:rPr lang="en-US" sz="1800">
                <a:latin typeface="Cambria" panose="02040503050406030204" pitchFamily="18" charset="0"/>
                <a:ea typeface="Cambria" panose="02040503050406030204" pitchFamily="18" charset="0"/>
              </a:rPr>
              <a:t>Checklists</a:t>
            </a:r>
          </a:p>
          <a:p>
            <a:pPr marL="0" indent="0" algn="ctr">
              <a:buNone/>
            </a:pPr>
            <a:r>
              <a:rPr lang="en-US" sz="1800" i="1">
                <a:latin typeface="Cambria" panose="02040503050406030204" pitchFamily="18" charset="0"/>
                <a:ea typeface="Cambria" panose="02040503050406030204" pitchFamily="18" charset="0"/>
              </a:rPr>
              <a:t>Incomplete packets delay review and may result in having to be pushed to the next PPRB meeting.</a:t>
            </a:r>
          </a:p>
        </p:txBody>
      </p:sp>
    </p:spTree>
    <p:extLst>
      <p:ext uri="{BB962C8B-B14F-4D97-AF65-F5344CB8AC3E}">
        <p14:creationId xmlns:p14="http://schemas.microsoft.com/office/powerpoint/2010/main" val="4263529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1136" y="854805"/>
            <a:ext cx="10058400" cy="1371600"/>
          </a:xfrm>
        </p:spPr>
        <p:txBody>
          <a:bodyPr>
            <a:normAutofit fontScale="90000"/>
          </a:bodyPr>
          <a:lstStyle/>
          <a:p>
            <a:pPr algn="ctr"/>
            <a:r>
              <a:rPr lang="en-US">
                <a:solidFill>
                  <a:schemeClr val="tx1"/>
                </a:solidFill>
                <a:latin typeface="Cambria" panose="02040503050406030204" pitchFamily="18" charset="0"/>
                <a:ea typeface="Cambria" panose="02040503050406030204" pitchFamily="18" charset="0"/>
              </a:rPr>
              <a:t>The PPRB’s role is to ensure compliance with procurement laws and regulations and to maintain</a:t>
            </a:r>
          </a:p>
        </p:txBody>
      </p:sp>
      <p:sp>
        <p:nvSpPr>
          <p:cNvPr id="3" name="Content Placeholder 2"/>
          <p:cNvSpPr>
            <a:spLocks noGrp="1"/>
          </p:cNvSpPr>
          <p:nvPr>
            <p:ph idx="1"/>
          </p:nvPr>
        </p:nvSpPr>
        <p:spPr>
          <a:xfrm>
            <a:off x="1066800" y="4752474"/>
            <a:ext cx="10058400" cy="1364862"/>
          </a:xfrm>
        </p:spPr>
        <p:txBody>
          <a:bodyPr>
            <a:normAutofit/>
          </a:bodyPr>
          <a:lstStyle/>
          <a:p>
            <a:pPr marL="0" indent="0" algn="ctr">
              <a:buNone/>
            </a:pPr>
            <a:r>
              <a:rPr lang="en-US" sz="3600">
                <a:latin typeface="Cambria" panose="02040503050406030204" pitchFamily="18" charset="0"/>
                <a:ea typeface="Cambria" panose="02040503050406030204" pitchFamily="18" charset="0"/>
              </a:rPr>
              <a:t>in the solicitation and award of contracts.</a:t>
            </a:r>
          </a:p>
        </p:txBody>
      </p:sp>
      <p:grpSp>
        <p:nvGrpSpPr>
          <p:cNvPr id="11" name="Group 10">
            <a:extLst>
              <a:ext uri="{FF2B5EF4-FFF2-40B4-BE49-F238E27FC236}">
                <a16:creationId xmlns:a16="http://schemas.microsoft.com/office/drawing/2014/main" id="{1877E0F9-0F70-4CA6-9D33-FDD3EADF2ADA}"/>
              </a:ext>
            </a:extLst>
          </p:cNvPr>
          <p:cNvGrpSpPr/>
          <p:nvPr/>
        </p:nvGrpSpPr>
        <p:grpSpPr>
          <a:xfrm>
            <a:off x="1478440" y="2531980"/>
            <a:ext cx="2798064" cy="1609344"/>
            <a:chOff x="1478440" y="2531980"/>
            <a:chExt cx="2798064" cy="1609344"/>
          </a:xfrm>
        </p:grpSpPr>
        <p:sp>
          <p:nvSpPr>
            <p:cNvPr id="4" name="Oval 3"/>
            <p:cNvSpPr/>
            <p:nvPr/>
          </p:nvSpPr>
          <p:spPr>
            <a:xfrm>
              <a:off x="1920400" y="2531980"/>
              <a:ext cx="1737360" cy="1609344"/>
            </a:xfrm>
            <a:prstGeom prst="ellipse">
              <a:avLst/>
            </a:prstGeom>
            <a:solidFill>
              <a:schemeClr val="accent4"/>
            </a:solidFill>
            <a:ln>
              <a:solidFill>
                <a:srgbClr val="2B39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latin typeface="Cambria" panose="02040503050406030204" pitchFamily="18" charset="0"/>
                <a:ea typeface="Cambria" panose="02040503050406030204" pitchFamily="18" charset="0"/>
              </a:endParaRPr>
            </a:p>
          </p:txBody>
        </p:sp>
        <p:sp>
          <p:nvSpPr>
            <p:cNvPr id="7" name="TextBox 6"/>
            <p:cNvSpPr txBox="1"/>
            <p:nvPr/>
          </p:nvSpPr>
          <p:spPr>
            <a:xfrm>
              <a:off x="1478440" y="3059653"/>
              <a:ext cx="2798064" cy="553998"/>
            </a:xfrm>
            <a:prstGeom prst="rect">
              <a:avLst/>
            </a:prstGeom>
            <a:noFill/>
          </p:spPr>
          <p:txBody>
            <a:bodyPr wrap="square" rtlCol="0">
              <a:spAutoFit/>
            </a:bodyPr>
            <a:lstStyle/>
            <a:p>
              <a:r>
                <a:rPr lang="en-US" sz="3000" b="1">
                  <a:latin typeface="Cambria" panose="02040503050406030204" pitchFamily="18" charset="0"/>
                  <a:ea typeface="Cambria" panose="02040503050406030204" pitchFamily="18" charset="0"/>
                </a:rPr>
                <a:t>COMPETITION</a:t>
              </a:r>
            </a:p>
          </p:txBody>
        </p:sp>
      </p:grpSp>
      <p:grpSp>
        <p:nvGrpSpPr>
          <p:cNvPr id="12" name="Group 11">
            <a:extLst>
              <a:ext uri="{FF2B5EF4-FFF2-40B4-BE49-F238E27FC236}">
                <a16:creationId xmlns:a16="http://schemas.microsoft.com/office/drawing/2014/main" id="{D89C5969-7D5A-4FF5-AC04-9123AAF80392}"/>
              </a:ext>
            </a:extLst>
          </p:cNvPr>
          <p:cNvGrpSpPr/>
          <p:nvPr/>
        </p:nvGrpSpPr>
        <p:grpSpPr>
          <a:xfrm>
            <a:off x="4581304" y="2531980"/>
            <a:ext cx="2798064" cy="1609344"/>
            <a:chOff x="4581304" y="2531980"/>
            <a:chExt cx="2798064" cy="1609344"/>
          </a:xfrm>
        </p:grpSpPr>
        <p:sp>
          <p:nvSpPr>
            <p:cNvPr id="5" name="Oval 4"/>
            <p:cNvSpPr/>
            <p:nvPr/>
          </p:nvSpPr>
          <p:spPr>
            <a:xfrm>
              <a:off x="5111656" y="2531980"/>
              <a:ext cx="1737360" cy="1609344"/>
            </a:xfrm>
            <a:prstGeom prst="ellipse">
              <a:avLst/>
            </a:prstGeom>
            <a:solidFill>
              <a:schemeClr val="accent3"/>
            </a:solidFill>
            <a:ln>
              <a:solidFill>
                <a:srgbClr val="2B39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latin typeface="Cambria" panose="02040503050406030204" pitchFamily="18" charset="0"/>
                <a:ea typeface="Cambria" panose="02040503050406030204" pitchFamily="18" charset="0"/>
              </a:endParaRPr>
            </a:p>
          </p:txBody>
        </p:sp>
        <p:sp>
          <p:nvSpPr>
            <p:cNvPr id="8" name="TextBox 7"/>
            <p:cNvSpPr txBox="1"/>
            <p:nvPr/>
          </p:nvSpPr>
          <p:spPr>
            <a:xfrm>
              <a:off x="4581304" y="3059653"/>
              <a:ext cx="2798064" cy="553998"/>
            </a:xfrm>
            <a:prstGeom prst="rect">
              <a:avLst/>
            </a:prstGeom>
            <a:noFill/>
          </p:spPr>
          <p:txBody>
            <a:bodyPr wrap="square" rtlCol="0">
              <a:spAutoFit/>
            </a:bodyPr>
            <a:lstStyle/>
            <a:p>
              <a:pPr algn="ctr"/>
              <a:r>
                <a:rPr lang="en-US" sz="3000" b="1">
                  <a:latin typeface="Cambria" panose="02040503050406030204" pitchFamily="18" charset="0"/>
                  <a:ea typeface="Cambria" panose="02040503050406030204" pitchFamily="18" charset="0"/>
                </a:rPr>
                <a:t>FAIRNESS</a:t>
              </a:r>
            </a:p>
          </p:txBody>
        </p:sp>
      </p:grpSp>
      <p:grpSp>
        <p:nvGrpSpPr>
          <p:cNvPr id="13" name="Group 12">
            <a:extLst>
              <a:ext uri="{FF2B5EF4-FFF2-40B4-BE49-F238E27FC236}">
                <a16:creationId xmlns:a16="http://schemas.microsoft.com/office/drawing/2014/main" id="{826B917F-21C2-40C0-A1A7-93DD2BD0608E}"/>
              </a:ext>
            </a:extLst>
          </p:cNvPr>
          <p:cNvGrpSpPr/>
          <p:nvPr/>
        </p:nvGrpSpPr>
        <p:grpSpPr>
          <a:xfrm>
            <a:off x="7575964" y="2531980"/>
            <a:ext cx="3191256" cy="1609344"/>
            <a:chOff x="7575964" y="2531980"/>
            <a:chExt cx="3191256" cy="1609344"/>
          </a:xfrm>
        </p:grpSpPr>
        <p:sp>
          <p:nvSpPr>
            <p:cNvPr id="6" name="Oval 5"/>
            <p:cNvSpPr/>
            <p:nvPr/>
          </p:nvSpPr>
          <p:spPr>
            <a:xfrm>
              <a:off x="8302912" y="2531980"/>
              <a:ext cx="1737360" cy="1609344"/>
            </a:xfrm>
            <a:prstGeom prst="ellipse">
              <a:avLst/>
            </a:prstGeom>
            <a:solidFill>
              <a:schemeClr val="accent2"/>
            </a:solidFill>
            <a:ln>
              <a:solidFill>
                <a:srgbClr val="2B39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latin typeface="Cambria" panose="02040503050406030204" pitchFamily="18" charset="0"/>
                <a:ea typeface="Cambria" panose="02040503050406030204" pitchFamily="18" charset="0"/>
              </a:endParaRPr>
            </a:p>
          </p:txBody>
        </p:sp>
        <p:sp>
          <p:nvSpPr>
            <p:cNvPr id="9" name="TextBox 8"/>
            <p:cNvSpPr txBox="1"/>
            <p:nvPr/>
          </p:nvSpPr>
          <p:spPr>
            <a:xfrm>
              <a:off x="7575964" y="3059653"/>
              <a:ext cx="3191256" cy="553998"/>
            </a:xfrm>
            <a:prstGeom prst="rect">
              <a:avLst/>
            </a:prstGeom>
            <a:noFill/>
          </p:spPr>
          <p:txBody>
            <a:bodyPr wrap="square" rtlCol="0">
              <a:spAutoFit/>
            </a:bodyPr>
            <a:lstStyle/>
            <a:p>
              <a:r>
                <a:rPr lang="en-US" sz="3000" b="1">
                  <a:latin typeface="Cambria" panose="02040503050406030204" pitchFamily="18" charset="0"/>
                  <a:ea typeface="Cambria" panose="02040503050406030204" pitchFamily="18" charset="0"/>
                </a:rPr>
                <a:t>TRANSPARENCY</a:t>
              </a:r>
            </a:p>
          </p:txBody>
        </p:sp>
      </p:grpSp>
    </p:spTree>
    <p:extLst>
      <p:ext uri="{BB962C8B-B14F-4D97-AF65-F5344CB8AC3E}">
        <p14:creationId xmlns:p14="http://schemas.microsoft.com/office/powerpoint/2010/main" val="67108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a:latin typeface="Cambria" panose="02040503050406030204" pitchFamily="18" charset="0"/>
                <a:ea typeface="Cambria" panose="02040503050406030204" pitchFamily="18" charset="0"/>
              </a:rPr>
              <a:t>OPSCR Training</a:t>
            </a:r>
          </a:p>
        </p:txBody>
      </p:sp>
      <p:sp>
        <p:nvSpPr>
          <p:cNvPr id="3" name="Content Placeholder 2"/>
          <p:cNvSpPr>
            <a:spLocks noGrp="1"/>
          </p:cNvSpPr>
          <p:nvPr>
            <p:ph idx="1"/>
          </p:nvPr>
        </p:nvSpPr>
        <p:spPr/>
        <p:txBody>
          <a:bodyPr/>
          <a:lstStyle/>
          <a:p>
            <a:pPr marL="0" indent="0">
              <a:buNone/>
            </a:pPr>
            <a:endParaRPr lang="en-US"/>
          </a:p>
          <a:p>
            <a:pPr algn="ctr"/>
            <a:r>
              <a:rPr lang="en-US" sz="4400">
                <a:latin typeface="Cambria" panose="02040503050406030204" pitchFamily="18" charset="0"/>
                <a:ea typeface="Cambria" panose="02040503050406030204" pitchFamily="18" charset="0"/>
              </a:rPr>
              <a:t>Email: OPSCR@dfa.ms.gov for information</a:t>
            </a:r>
          </a:p>
          <a:p>
            <a:pPr algn="ctr"/>
            <a:r>
              <a:rPr lang="en-US" sz="4400">
                <a:latin typeface="Cambria" panose="02040503050406030204" pitchFamily="18" charset="0"/>
                <a:ea typeface="Cambria" panose="02040503050406030204" pitchFamily="18" charset="0"/>
              </a:rPr>
              <a:t>Visit DFA OPSCR website for future class dates</a:t>
            </a:r>
          </a:p>
          <a:p>
            <a:endParaRPr lang="en-US" sz="1400">
              <a:latin typeface="Cambria" panose="02040503050406030204" pitchFamily="18" charset="0"/>
              <a:ea typeface="Cambria" panose="02040503050406030204" pitchFamily="18" charset="0"/>
            </a:endParaRPr>
          </a:p>
          <a:p>
            <a:endParaRPr lang="en-US"/>
          </a:p>
        </p:txBody>
      </p:sp>
    </p:spTree>
    <p:extLst>
      <p:ext uri="{BB962C8B-B14F-4D97-AF65-F5344CB8AC3E}">
        <p14:creationId xmlns:p14="http://schemas.microsoft.com/office/powerpoint/2010/main" val="24646113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FIVE.pptx" id="{928531FE-40B6-4895-993A-83D26AA1E005}" vid="{C99C5ABD-1620-4AD2-A38C-62625556F3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92C702B973CB143AE18009DB6E83F32" ma:contentTypeVersion="4" ma:contentTypeDescription="Create a new document." ma:contentTypeScope="" ma:versionID="16b05426d644672d481a87f5d531600d">
  <xsd:schema xmlns:xsd="http://www.w3.org/2001/XMLSchema" xmlns:xs="http://www.w3.org/2001/XMLSchema" xmlns:p="http://schemas.microsoft.com/office/2006/metadata/properties" xmlns:ns2="3d004318-347e-4392-add9-28ad891d12bb" targetNamespace="http://schemas.microsoft.com/office/2006/metadata/properties" ma:root="true" ma:fieldsID="49ee29912209c692698ccd936a1c96eb" ns2:_="">
    <xsd:import namespace="3d004318-347e-4392-add9-28ad891d12b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004318-347e-4392-add9-28ad891d12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6B2D677-7A99-429F-8E5E-1E98638AD792}">
  <ds:schemaRefs>
    <ds:schemaRef ds:uri="http://schemas.microsoft.com/sharepoint/v3/contenttype/forms"/>
  </ds:schemaRefs>
</ds:datastoreItem>
</file>

<file path=customXml/itemProps2.xml><?xml version="1.0" encoding="utf-8"?>
<ds:datastoreItem xmlns:ds="http://schemas.openxmlformats.org/officeDocument/2006/customXml" ds:itemID="{7634516B-17D0-41B8-ABAC-31C6D683EB5F}">
  <ds:schemaRefs>
    <ds:schemaRef ds:uri="3d004318-347e-4392-add9-28ad891d12b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31B76E4-2546-4496-9A6D-C4787BF2B69C}">
  <ds:schemaRefs>
    <ds:schemaRef ds:uri="http://purl.org/dc/dcmitype/"/>
    <ds:schemaRef ds:uri="http://schemas.microsoft.com/office/infopath/2007/PartnerControls"/>
    <ds:schemaRef ds:uri="http://purl.org/dc/terms/"/>
    <ds:schemaRef ds:uri="http://purl.org/dc/elements/1.1/"/>
    <ds:schemaRef ds:uri="http://schemas.microsoft.com/office/2006/documentManagement/types"/>
    <ds:schemaRef ds:uri="http://schemas.openxmlformats.org/package/2006/metadata/core-properties"/>
    <ds:schemaRef ds:uri="3d004318-347e-4392-add9-28ad891d12bb"/>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Geometric color block</Template>
  <TotalTime>0</TotalTime>
  <Words>6417</Words>
  <Application>Microsoft Office PowerPoint</Application>
  <PresentationFormat>Widescreen</PresentationFormat>
  <Paragraphs>673</Paragraphs>
  <Slides>90</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90</vt:i4>
      </vt:variant>
    </vt:vector>
  </HeadingPairs>
  <TitlesOfParts>
    <vt:vector size="100" baseType="lpstr">
      <vt:lpstr>Arial</vt:lpstr>
      <vt:lpstr>Arial Narrow</vt:lpstr>
      <vt:lpstr>Baskerville Old Face</vt:lpstr>
      <vt:lpstr>Calibri</vt:lpstr>
      <vt:lpstr>Cambria</vt:lpstr>
      <vt:lpstr>Century Gothic</vt:lpstr>
      <vt:lpstr>Garamond</vt:lpstr>
      <vt:lpstr>Times New Roman</vt:lpstr>
      <vt:lpstr>Wingdings</vt:lpstr>
      <vt:lpstr>SavonVTI</vt:lpstr>
      <vt:lpstr>Office of Personal Service  Contract Review</vt:lpstr>
      <vt:lpstr>What is OPSCR?  The Office of Personal Service Contract Review   is an office at the Mississippi Department of Finance and Administration.  OPSCR serves as staff to the PPRB for  oversight of procurement and contracts for  personal and professional services.   OPSCR also consults with agencies regarding the  procurement process and compliance with the  PPRB OPSCR Rules and Regulations.</vt:lpstr>
      <vt:lpstr>       Who Works at OPSCR? Teselyn Funches, Director Teselyn.Funches@dfa.ms.gov  (601) 359 -5114            Lance Fulcher, Deputy Director OSSS April Burns, Deputy Director OSSS Shannon Smith, Contract Analyst OSSS Lance.Fulcher@dfa.ms.gov  April.Burns@dfa.ms.gov   Shannon.Smith@dfa.ms.gov (601) 359-5286   (601) 359-5198   (601) 359-3451  OPSCR@dfa.ms.gov OSSS@dfa.ms.gov             </vt:lpstr>
      <vt:lpstr>What is a Service Contract?  A contract in which the Contractor furnishes labor, time, or effort not usually involving the delivery of a specific end product other than that which is incidental to the required performance. </vt:lpstr>
      <vt:lpstr>Contract Approval Types   </vt:lpstr>
      <vt:lpstr>Personal &amp;  Professional  Services  Procurement 101</vt:lpstr>
      <vt:lpstr>PowerPoint Presentation</vt:lpstr>
      <vt:lpstr>Purpose of the PPRB  The Public Procurement Review Board is charged with promulgating rules and regulations governing the solicitation and selection of contractual personnel, including personal and professional service contracts. </vt:lpstr>
      <vt:lpstr>The PPRB’s role is to ensure compliance with procurement laws and regulations and to maintain</vt:lpstr>
      <vt:lpstr>     Who are the Members of the PPRB?     </vt:lpstr>
      <vt:lpstr>PPRB Threshold for Services  Personal and professional services contracts  involving expenditures of funds  in excess of $75,000.00  must be approved by the PPRB,  unless otherwise exempt.   Miss. Code Ann. § 27-104-7(2)(g)  The total expenditures shall not be artificially divided and agencies shall not underestimate the extent of services required in order to avoid PPRB purview.    Contracts for $75,000.00 or less will not route to OPSCR for review and approval unless the agency has multiple contracts with the same vendor and the cumulative value of those contracts exceeds $75,000.00. </vt:lpstr>
      <vt:lpstr>Exemptions (Miss. Code § 27-104-7) IT Non-IT Commodities Accountant* Auditor * Architect * Attorney* Engineer * Anatomical Pathologist * Utility Rate Experts * Actuaries * MDOT VAB (limited) PERS (relating to managing trust funds) Agency with ONLY non-state service employees IHL Entertainers at the Mississippi State Fairgrounds DFA (aircraft, Mental Health Accessibility) DPS (specialized forensic lab equipment)  *These professionals must be performing duties for which they are licensed or certified.   </vt:lpstr>
      <vt:lpstr> When does the PPRB meet?  The PPRB meets on the 1st Wednesday  of every month at 9:00 a.m. Special meetings are sometimes called for  hearings or overflow contracts (not for late contracts).  Meetings are currently being conducted virtually.  A link to the meeting is available on DFA’s website.   Agency representatives are asked to be available for OPSCR to contact during the meeting if the  Board has questions about your contract.   </vt:lpstr>
      <vt:lpstr>What is the Deadline to Submit  Contracts for PPRB Approval?        Approximately 30 days prior to the next Board Meeting</vt:lpstr>
      <vt:lpstr>Where can I get more  information about the PPRB?  The Meeting Dates, Agendas, and Minutes are posted on the DFA website: www.dfa.ms.gov    </vt:lpstr>
      <vt:lpstr> What Governs Procurement of Services? The PPRB OPSCR Rules and Regulations (R&amp;R) govern solicitation of  personal and professional services.   The R&amp;R can be found on the DFA website: www.dfa.ms.gov.   </vt:lpstr>
      <vt:lpstr>Procurement Cycle for Services </vt:lpstr>
      <vt:lpstr>How Can My Agency  Procure a Needed Service?   </vt:lpstr>
      <vt:lpstr>Invitation for Bids R&amp;R Chapter 5</vt:lpstr>
      <vt:lpstr>Competitive Sealed Bidding is the  Statutorily Preferred  Method of Procuring Services in Mississippi  Miss. Code § 31-7-403(1)   Bids are Evaluated To Determine if the Vendor: (1) is Responsive to the Invitation for Bids (2) Is Responsible to Provide the Service  (3)Bid the Lowest Price</vt:lpstr>
      <vt:lpstr>Content of IFB the IFB shall include:  Instructions &amp; Information regarding Bid Submission Requirements: Time/Date set to receive Bids  Address to Deliver Bids A Bid Form Latest Time Bids will be Accepted (maximum time for bid acceptance) Manner of Bid Submission (including relevant forms)  The Description of Services or Scope of Work, Minimum Qualifications and Supporting Documents,  and other Acceptance Requirements  The Contract Terms &amp; Conditions  PPRB OPSCR Rules &amp; Regulations Section 5.1</vt:lpstr>
      <vt:lpstr>Bid Form R&amp;R Section 5.1.3 Bid forms are required to be provided by the agency and all bidders must submit the bid price using the required form.  </vt:lpstr>
      <vt:lpstr>Converting an  RFP/RFQ into an IFB  The Scope of Work should be very detailed and specific. Work with Agency SMEs to know exactly what you need.  Spell out precisely what you want and how you want it done.  Anything that is not specified in the IFB  will not be required of the contractor. </vt:lpstr>
      <vt:lpstr>Key Phases of an  IFB Procurement   </vt:lpstr>
      <vt:lpstr>Publication  R&amp;R Section 5.2  Furnished to a minimum of 3 Bidders  Required Publication: Newspaper (1x per week for 2 consecutive weeks) – Legal Notice Section, County of Agency Agency Website Procurement Portal   Content of Newspaper Advertisement: Agency Name Personal or Professional Services Sought Due Date for Responses Name &amp; Contact Information of Procurement Officer Means of Obtaining the Solicitation RFx Number  Time for Publication: 30 Calendar Days Prior to Bid Submission Deadline Unless Chief Procurement Officer determines a shorter time is necessary – 14 day minimum </vt:lpstr>
      <vt:lpstr>Amendments to the IFB R&amp;R Section 5.3   </vt:lpstr>
      <vt:lpstr>Bid Opening R&amp;R Section 5.4 </vt:lpstr>
      <vt:lpstr>PowerPoint Presentation</vt:lpstr>
      <vt:lpstr>Reasons to Reject Bids or Cancel Solicitation R&amp;R Section 5.7 </vt:lpstr>
      <vt:lpstr>Award Lowest Responsive and Responsible Bidder    </vt:lpstr>
      <vt:lpstr>Debriefing and Reconsideration</vt:lpstr>
      <vt:lpstr>Requests for  Applications  and  Contract Workers R&amp;R Chapter 7</vt:lpstr>
      <vt:lpstr>Request for Applications  An RFA can only be used to procure WIN contract workers.  The Agency establishes: Rate of Pay Minimum Qualifications Scope of Work </vt:lpstr>
      <vt:lpstr>                  Publication   Time:   14 calendar days  Where: Procurement Portal   Newspaper or Recruiting Website or Both     Agency Website   Sent Directly to At Least 3 Potential Applicants     (recommended)  Content: Name of Agency &amp; Means of Contacting Procurement Official   Minimum Qualifications for the Position   Period of Performance   Rate of Pay   Deadline to Submit Applications   Manner to Submit Applications </vt:lpstr>
      <vt:lpstr>Evaluation  Classify all applications as  responsive and responsible.  (Do they meet your minimum requirements?)  It’s recommended that all acceptable applications be  evaluated by the same person or committee.  Interviews may be conducted and applicants  shall be evaluated on predetermined criteria. </vt:lpstr>
      <vt:lpstr>Award  Notification of Intent to Award shall be given to applicants, posted on the Agency’s website, and posted on the procurement portal.  Notice of Contract Award shall be made available to the public following approval by the PPRB and any other required entities and final execution. Notice shall include an analysis of why the contract was awarded, renewed, or amended.  Applicants do not have an automatic right to a Debriefing or Reconsideration.</vt:lpstr>
      <vt:lpstr>Contract Worker The Agency must make a written determination that a worker  is a contract worker and not an independent contractor. </vt:lpstr>
      <vt:lpstr>Small Purchases R&amp;R Chapter 13</vt:lpstr>
      <vt:lpstr>$75,000.00 and Under PPRB Approval NOT Required </vt:lpstr>
      <vt:lpstr>Sole-Source Procurement R&amp;R Chapter 9</vt:lpstr>
      <vt:lpstr>Sole-Source Procurement Sole source procurement is not permissible unless  a service is available from only a single vendor.   Only getting one response on a prior solicitation does not make the provider a sole source!  The Agency Head must make a written determination  as to whether a procurement shall be made as a sole source.</vt:lpstr>
      <vt:lpstr>Two Types of Sole Source</vt:lpstr>
      <vt:lpstr>Emergency and Exigent Circumstances Procurement R&amp;R Chapter 10</vt:lpstr>
      <vt:lpstr>Required Elements of Agency Head Determination  R&amp;R Section 10.1</vt:lpstr>
      <vt:lpstr>Review and Approval  Emergency Contracts  do not require PPRB approval.  Upload executed contract and the  Agency Head determination to MAGIC.  OPSCR will do a post-approval audit for compliance with R&amp;R Section 10.1.5.  OPSCR reports Emergency Contracts:  PPRB (monthly)  House and Senate (quarterly)</vt:lpstr>
      <vt:lpstr>Exigent Circumstances</vt:lpstr>
      <vt:lpstr>Cooperative Procurements R&amp;R Chapter 8</vt:lpstr>
      <vt:lpstr>PPRB establishes the PVL Miss. Code § 27-104-7(2)(i)   </vt:lpstr>
      <vt:lpstr>PowerPoint Presentation</vt:lpstr>
      <vt:lpstr>National Cooperatives</vt:lpstr>
      <vt:lpstr>In-State Cooperatives</vt:lpstr>
      <vt:lpstr>Other Methods to Procure Services R&amp;R Chapters 11 &amp; 12</vt:lpstr>
      <vt:lpstr>PowerPoint Presentation</vt:lpstr>
      <vt:lpstr>Requests for  Proposals and  Qualifications R&amp;R Chapter 6 Miss. Code § 31-7-400, et seq.</vt:lpstr>
      <vt:lpstr>Why use an RFP/RFQ instead of an IFB? </vt:lpstr>
      <vt:lpstr>Deciding between an RFP and an RFQ </vt:lpstr>
      <vt:lpstr>Petition for Relief R&amp;R Section 6.3</vt:lpstr>
      <vt:lpstr>PowerPoint Presentation</vt:lpstr>
      <vt:lpstr>Advantageous, Practicable, &amp; Other Factors             </vt:lpstr>
      <vt:lpstr>Evaluation Factors in Petition for Relief </vt:lpstr>
      <vt:lpstr>MAGIC Procedures for  Issuing a Petition for Relief  (OVAR: Oversight Approval Request)   </vt:lpstr>
      <vt:lpstr>Required Content for an RFP/RFQ  A statement that discussions may be conducted with Offerors who  submit Proposals or Qualifications determined to be reasonably  susceptible of being selected for award, but that Proposals or Qualifications may be accepted without such discussions  Instructions and information concerning proposal submission requirements  Type of services required and description of work involved  Minimum qualifications  Contract Ts &amp; Cs  A statement that the offeror’s price was submitted and arrived at independently  </vt:lpstr>
      <vt:lpstr>Required Content for an RFP/RFQ  The order of importance of the evaluation criteria,  either by the order listed, weight, or some other manner  A requirement that the Offeror list all their principals  A statement that the RFP or RFQ, its amendments, the Offeror’s  Proposal or Qualification and the Best and Final Offer shall  constitute the contract  Offerors must acknowledge amendments in writing  A statement that the solicitation may be canceled at any time by the Agency and that the Agency can reject any proposal when in their best interest  </vt:lpstr>
      <vt:lpstr>Required Content for an RFP/RFQ    Notice of opportunity to request reconsideration to the terms of the solicitation  A requirement that the Offeror submitted an unredacted version  of their proposal as well as a version redacted for  confidential commercial or financial information and/or trade secrets  and notice that the redacted version will be  furnished by the Agency in response to public record requests  Notice of Exclusion if redactions are made in bad faith   </vt:lpstr>
      <vt:lpstr>Developing Evaluation Factors  Like an IFB, an agency can prepare minimum qualifications  and evaluate whether the Offeror is Responsive and Responsible.  Responsive and Responsible Offerors are evaluated on the following:  Technical Factors (optional)  Management Factors (optional)  Cost Factors  (Price, as a subfactor, is mandatory)  An agency has discretion as to what to evaluate in each category.</vt:lpstr>
      <vt:lpstr>Scoring Evaluation Factors  </vt:lpstr>
      <vt:lpstr>Technical Factors Proposed Methodology  Does the Offeror demonstrate a clear understanding  of the scope of work and related objectives?  Did the Offeror provide complete responses  to the RFP/RFQ requirements?  Has past performance of proposed  methodology been documented?  Does Offeror use innovative technology and techniques?</vt:lpstr>
      <vt:lpstr>Cost Factors     There may be cost factors in addition to price: Is the price and its component charges adequately explained? If required, are suitable bonds, warranties, or guarantees provided? Has the Offeror included quality control and assurance programs? Does the Offeror have sufficient financial resources? </vt:lpstr>
      <vt:lpstr>Management Factors   Does the proposed scheduling timeline meet the needs of the agency?  Does Offeror document a record of reliability, timely performance, on-time  and on-budget implementation, and compliance with contractual requirements?  Is there a project management plan?  Does the Offeror document industry or program experience?  Does the Offeror have a record of poor business ethics?  To what extent does the Offeror rely on in-house resources vs. contracted resources?  Is there documentation of experience in performing  similar work by employees and subcontractors?  Does the Offeror demonstrate cultural sensitivity in hiring and training staff?</vt:lpstr>
      <vt:lpstr>Assigning Evaluation Points </vt:lpstr>
      <vt:lpstr>Double Check Publication  </vt:lpstr>
      <vt:lpstr>Letters of  Intent</vt:lpstr>
      <vt:lpstr>Evaluation Committee  Members shall have the relevant experience necessary  to evaluate the proposal or qualification.   Members’ names and job titles are disclosed publicly  after contract award, including resumes of any  members who are not State employees.  Must sign declaration that he or she has no conflict of interest before evaluating.  The committee may use advisors to provide opinions  on the proposals and qualifications. Advisors are subject to the  same rules and restrictions as committee members. </vt:lpstr>
      <vt:lpstr>Award Responsive and Responsible Offeror  with the Highest Evaluated Response  The same Notice of Intent to Award and Notice of Contract Award  requirements apply to RFPs/RFQs  as those which apply to IFBs.  Statutory Requirement:  Notice of Intent to Award must be posted  48 hours prior to contract award. </vt:lpstr>
      <vt:lpstr>Debriefing and Requests for Reconsideration</vt:lpstr>
      <vt:lpstr>Common Problems  </vt:lpstr>
      <vt:lpstr>Planning Your RFP/RFQ Timeline </vt:lpstr>
      <vt:lpstr>Debriefing and Reconsideration</vt:lpstr>
      <vt:lpstr>Vendor Debriefing: The Who, What, Where, When, and Why  R&amp;R Section 5.6.2 &amp; 6.9.2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Agency Procurement File Appendix D</vt:lpstr>
      <vt:lpstr>Contract Submission  Packets</vt:lpstr>
      <vt:lpstr>OPSCR Contract Submission Packet</vt:lpstr>
      <vt:lpstr>OPSCR Training</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Personal Service  Contract Review</dc:title>
  <dc:creator>Teselyn Funches</dc:creator>
  <cp:lastModifiedBy>Mary Osborne</cp:lastModifiedBy>
  <cp:revision>2</cp:revision>
  <dcterms:created xsi:type="dcterms:W3CDTF">2021-09-17T18:08:10Z</dcterms:created>
  <dcterms:modified xsi:type="dcterms:W3CDTF">2025-11-18T18:27:04Z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0x010100692C702B973CB143AE18009DB6E83F32</vt:lpwstr>
  </property>
</Properties>
</file>