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96" r:id="rId11"/>
    <p:sldId id="269" r:id="rId12"/>
    <p:sldId id="270" r:id="rId13"/>
    <p:sldId id="266" r:id="rId14"/>
    <p:sldId id="267" r:id="rId15"/>
    <p:sldId id="271" r:id="rId16"/>
    <p:sldId id="274" r:id="rId17"/>
    <p:sldId id="273" r:id="rId18"/>
    <p:sldId id="297" r:id="rId19"/>
    <p:sldId id="275" r:id="rId20"/>
    <p:sldId id="276" r:id="rId21"/>
    <p:sldId id="278" r:id="rId22"/>
    <p:sldId id="277" r:id="rId23"/>
    <p:sldId id="279" r:id="rId24"/>
    <p:sldId id="285" r:id="rId25"/>
    <p:sldId id="286" r:id="rId26"/>
    <p:sldId id="283" r:id="rId27"/>
    <p:sldId id="280" r:id="rId28"/>
    <p:sldId id="288" r:id="rId29"/>
    <p:sldId id="282" r:id="rId30"/>
    <p:sldId id="284" r:id="rId31"/>
    <p:sldId id="289" r:id="rId32"/>
    <p:sldId id="287" r:id="rId33"/>
    <p:sldId id="281" r:id="rId34"/>
    <p:sldId id="290" r:id="rId35"/>
    <p:sldId id="298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5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B95D8-E703-4F5D-8E5C-5C121B2EC4B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8F3F-7FBA-4B37-A752-A1CCE53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9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4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0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6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6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3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6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2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1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3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2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1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4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4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6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2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9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8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8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68CE-26C3-4D65-9DA2-F5D118247B6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ms.gov/services/security/state-government-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projects@its.m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m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projects@its.ms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projects@its.ms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projects@its.ms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projects@its.ms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projects@its.ms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projects@its.ms.g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.Martinez@its.ms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Michelle.Smith@its.ms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c.Shedd@its.ms.gov" TargetMode="External"/><Relationship Id="rId5" Type="http://schemas.openxmlformats.org/officeDocument/2006/relationships/hyperlink" Target="mailto:Tabatha.Baum@its.ms.gov" TargetMode="External"/><Relationship Id="rId4" Type="http://schemas.openxmlformats.org/officeDocument/2006/relationships/hyperlink" Target="mailto:Stephanie.Hedgepeth@its.ms.gov" TargetMode="External"/><Relationship Id="rId9" Type="http://schemas.openxmlformats.org/officeDocument/2006/relationships/hyperlink" Target="mailto:Khelli.Reed@its.ms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Renee.Murray@its.ms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Kim.White@its.ms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.ms.gov/" TargetMode="External"/><Relationship Id="rId5" Type="http://schemas.openxmlformats.org/officeDocument/2006/relationships/hyperlink" Target="mailto:projects@its.ms.gov" TargetMode="External"/><Relationship Id="rId4" Type="http://schemas.openxmlformats.org/officeDocument/2006/relationships/hyperlink" Target="mailto:isshelp@its.ms.gov" TargetMode="External"/><Relationship Id="rId9" Type="http://schemas.openxmlformats.org/officeDocument/2006/relationships/hyperlink" Target="mailto:Kevin.Gray@its.ms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D902FE-F99E-464F-AED5-31A78394200F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252FD-7203-4666-94E7-7A52D6FE3D6A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8B77F-BBF2-4B9D-9D8E-1B27347E1B52}"/>
              </a:ext>
            </a:extLst>
          </p:cNvPr>
          <p:cNvSpPr/>
          <p:nvPr/>
        </p:nvSpPr>
        <p:spPr>
          <a:xfrm>
            <a:off x="2362200" y="6179317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FAA428-5537-44CA-8B4C-8A749B99A28E}"/>
              </a:ext>
            </a:extLst>
          </p:cNvPr>
          <p:cNvSpPr txBox="1"/>
          <p:nvPr/>
        </p:nvSpPr>
        <p:spPr>
          <a:xfrm>
            <a:off x="1367406" y="2895600"/>
            <a:ext cx="6660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Information Technology Procurement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A4B31-CF85-431C-B879-685C4C2D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28" cy="27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0716"/>
            <a:ext cx="662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015-010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IHL Delegation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has delegated to IHLs: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&lt; $5,000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between $5,000 and $250,000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EPL purchases within EPL dollar limits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 Code 25-53-5(k) allows the ITS Board to set rules and regulations governing the contracts/dollar amounts that require their approval; some are delegated to the ITS Executive Director.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Lifecycle of Consulting Services Purchase &gt; $500,000:  requires ITS Board Approval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&gt; $1,000,000:  requires ITS Board Approval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Board approval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required prior to issuance of a competitive procurement that is expected to exceed Director Approval limits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present to the ITS Board: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must submit a Business Case to be included as a part of the Board Meeting materials.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Business Case must be received by the preceding month’s Board meeting (schedule is on our website)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Business Case template is on our website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agency must be in compliance with the Enterprise Security Policy and have obtained an IT Security Risk Assessment within 3 years.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https://www.its.ms.gov/services/security/state-government-resources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0458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018-030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553891" cy="4067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&lt; $250,000:  approved by the ITS Executive Director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&gt; $250,000 but &lt; $1 million:  requires an approved IT Plan; approved by ITS Executive Director</a:t>
            </a:r>
          </a:p>
          <a:p>
            <a:pPr fontAlgn="auto"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TechPlan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 – used to submit IT Plans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your state issued e-mail and a self-set password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A93BF-0485-5F33-DC32-33DF7F94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10" y="1777759"/>
            <a:ext cx="3049112" cy="40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Plans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60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 Code 25-53-21(a) requires the development of long-range plans by agencies, boards, and commissions for the efficient and economical performance of IT activities in state government.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by September 1 of each year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 broad-based intentions and actions of using IT to fulfil the agency’s mission, enable governmental initiatives, and support business goals and objectives.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ITS prepare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State of Mississippi Strategic Master Plan for Information Technology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011-030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Express Products List?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Multi-vendor, catalog-type awards for “routine” technology items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EPLs meet state requirements for legal IT public purchases (advertised &amp; awarded)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Customers can use EPLs free of charge, with no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involvement from 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requires that customers contact 2 or more vendors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Document, document, document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at time of purchase</a:t>
            </a:r>
          </a:p>
        </p:txBody>
      </p:sp>
    </p:spTree>
    <p:extLst>
      <p:ext uri="{BB962C8B-B14F-4D97-AF65-F5344CB8AC3E}">
        <p14:creationId xmlns:p14="http://schemas.microsoft.com/office/powerpoint/2010/main" val="348988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457199" y="1904999"/>
            <a:ext cx="81207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9EE5E-BDAA-4B3A-1263-0990D5F29593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8976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EPL has their own Instructions for Use that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followed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quote must be selected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Purchase Orders in MAGIC will route to ITS for review</a:t>
            </a:r>
          </a:p>
          <a:p>
            <a:pPr lvl="1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must be coded with the EPL Number and a copy of the applicable EPL pages should be attached for an audit trail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on the EPL are based on customer demand; ITS does not support or endorse the products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negotiation is acceptable. Many vendors price based on a quantity of one; ask about volume discounts or quantity pricing.</a:t>
            </a:r>
          </a:p>
          <a:p>
            <a:pPr lvl="1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9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Updated 1/3/2023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EPLs - Dollar Limit Per Project Per Fiscal Year: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Hardware - $200,000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Way Radio - $200,000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NASPO Software Value Added Reseller - $250,000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Microsoft - $500,000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GIS - $250,000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Cabling - $150,000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E-911 - $500,000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NASPO Cloud Solutions - $0.00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Assessment - $250,000</a:t>
            </a:r>
          </a:p>
        </p:txBody>
      </p:sp>
    </p:spTree>
    <p:extLst>
      <p:ext uri="{BB962C8B-B14F-4D97-AF65-F5344CB8AC3E}">
        <p14:creationId xmlns:p14="http://schemas.microsoft.com/office/powerpoint/2010/main" val="265488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Requests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request form is needed in order to initiate a project. All forms are on our website.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“Procurement” Channel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 Request Forms”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in what you know but don’t agonize over every blank; your ITS project manager will work with you to obtain additional information, if needed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it in sooner rather than later; contact ITS early in your planning process.</a:t>
            </a:r>
          </a:p>
        </p:txBody>
      </p:sp>
    </p:spTree>
    <p:extLst>
      <p:ext uri="{BB962C8B-B14F-4D97-AF65-F5344CB8AC3E}">
        <p14:creationId xmlns:p14="http://schemas.microsoft.com/office/powerpoint/2010/main" val="129031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Purchase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123" y="1904999"/>
            <a:ext cx="5136357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for EPL purchases that go over the delegated limit (dollar amounts on former slide)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Planned Purchase Request form, solicitation submitted to vendors, and quotes received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A1444-AB54-DBDB-271C-50C17CEC0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943" y="1587044"/>
            <a:ext cx="3385934" cy="4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286000" y="222384"/>
            <a:ext cx="6858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Law: Responsibilities &amp; Authority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313509" y="1905000"/>
            <a:ext cx="851698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Information</a:t>
            </a:r>
            <a:endParaRPr lang="en-US" sz="2600" u="sng" dirty="0">
              <a:solidFill>
                <a:srgbClr val="004976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Statute:  Title 25, Chapter 53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Sections 25-53-1 through 25-53-201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minimize duplication, reduce costs, and improve efficiency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maximum competition between manufacturers and suppliers</a:t>
            </a:r>
          </a:p>
          <a:p>
            <a:pPr marL="457200" lvl="1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Procurement Handbook Reference:  013-080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Purchase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36725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do a thorough review of the solicitation, quotes, EPL pages, and verify pricing.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equipment or software must appear on the current EPL price lists.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&lt; $1,000,000 = minimum of two quotes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&gt; $1,000,000 = minimum of three quotes and ITS Board approval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Approval is in the form of an ITS CP-1 Acquisition Approval Form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13588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for specialized/unique purchases that require public advertised by law.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Competitive Procurement Request form and technical specifications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FEA2F-50E4-EF6E-5F41-59165359E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03" y="1587044"/>
            <a:ext cx="3805959" cy="45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Project Manager will facilitate the procurement process and will guide agency from beginning to end.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typically uses: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Project-specific Request for Proposals (full technical review with public advertisement)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General RFP and Letter of Configuration (full technical review to a vendor pool; can shorten timeframe)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Invitation for Bid (awarded solely on cost)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resources are available to help write technical specifications.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Proposal Confidentiality Agreements are required to be signed for all participants involved in the drafting and evaluation of the RFP and responses.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2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Evaluation and Scoring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open and competitive specifications to ensure maximum competition, to the fullest extent practicable.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Awards to “lowest and best” i.e. cost + technical score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“Best” is determined by compliance of vendor’s proposal with the technical specifications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is not required to do blind evaluations.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Consensus scoring:  ITS + customer team determine one score for each requirement; better representation of a true score rather than a numerical average of evaluator scores.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04115-9EE3-4008-A34B-B442B91F38A3}"/>
              </a:ext>
            </a:extLst>
          </p:cNvPr>
          <p:cNvSpPr txBox="1"/>
          <p:nvPr/>
        </p:nvSpPr>
        <p:spPr>
          <a:xfrm>
            <a:off x="2362200" y="62045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018-010</a:t>
            </a:r>
          </a:p>
        </p:txBody>
      </p:sp>
    </p:spTree>
    <p:extLst>
      <p:ext uri="{BB962C8B-B14F-4D97-AF65-F5344CB8AC3E}">
        <p14:creationId xmlns:p14="http://schemas.microsoft.com/office/powerpoint/2010/main" val="30669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4874624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an agency wishes to conduct their own procurement without 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Exemption Request form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Exempt a Sole Source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4C54B-52F0-52C1-42C0-9AD02683B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41" y="1587044"/>
            <a:ext cx="3734842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013-040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Exemption must be granted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advertisement is issued for the procurement.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CP-1 is issued for the estimated dollar amount; if proposals come in higher, agency must request a subsequent CP-1 to increase the authority.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the agency executes a contract, it should be submitted to ITS for ITS to create a MAGIC Contract.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Public Purchasing Laws must be followed.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Exemptions should also be requested if the agency wishes to issue for Request for Information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protests must be heard by the ITS Executive Director.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Board approval and Director approval thresholds apply.</a:t>
            </a:r>
          </a:p>
        </p:txBody>
      </p:sp>
    </p:spTree>
    <p:extLst>
      <p:ext uri="{BB962C8B-B14F-4D97-AF65-F5344CB8AC3E}">
        <p14:creationId xmlns:p14="http://schemas.microsoft.com/office/powerpoint/2010/main" val="261657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011-070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Purchasing Agreement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447533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another local, state, or federal government entity established a procurement mechanism (example: NASPO,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NASACT, NCPA, E&amp;I Cooperative).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Competitive Procurement Request AND Cooperative Purchasing Supplement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CA086-7D9E-F219-2E0F-5130F639F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40" y="1587044"/>
            <a:ext cx="4246731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011-070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Purchasing Agreement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31-7-13(m)(xxix) allows for use of cooperative purchasing agreements by certified purchasing offices; or they have to be approved by OPTFM.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no delegation for agency use; all Cooperative Purchases of technology must be approved by ITS.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the NASPO SVAR is not considered a Cooperative as it has been approved for statewide use.</a:t>
            </a:r>
          </a:p>
        </p:txBody>
      </p:sp>
    </p:spTree>
    <p:extLst>
      <p:ext uri="{BB962C8B-B14F-4D97-AF65-F5344CB8AC3E}">
        <p14:creationId xmlns:p14="http://schemas.microsoft.com/office/powerpoint/2010/main" val="194473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318634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items are available only from one source.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&gt; $5,000 requires ITS approval since you cannot get 2 quotes.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Sole Source Request, quote, and vendor sole source letter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CA11B-9226-FA70-1AE0-221AC40A2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34" y="1587044"/>
            <a:ext cx="3406285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2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013-030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reviews agency justification and vendor declaration to conduct research to verify that no other competing product/service exists.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drafts a “Notice of Intent to Certify Sole Source” and, after agency approval, advertises the state’s intent to sole source and publishes the certification to our website.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advertises on Tuesdays; objections are due two weeks after the first advertisement, by law.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8976" cy="4067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Law, ITS must:</a:t>
            </a:r>
            <a:endParaRPr lang="en-US" sz="2800" dirty="0">
              <a:solidFill>
                <a:srgbClr val="004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Adopt rules, regulations, and procedures governing the acquisition of computer and telecom equipment and services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Review and approve (or disapprove) all IT procurements by agencies and IHLs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Execute all contracts for IT equipment and services (ITS Executive Director is “contracting agent” for all technology contracts)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Advertise competitive specifications for dollar amounts established in 31-7-13(c) using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total lifecycle cost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ITS delegated to IHLs to issue procurement without ITS involvement up to $250,000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Award to the “lowest and best”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518DADB-636B-D071-9B0E-FB9507A59850}"/>
              </a:ext>
            </a:extLst>
          </p:cNvPr>
          <p:cNvSpPr txBox="1">
            <a:spLocks/>
          </p:cNvSpPr>
          <p:nvPr/>
        </p:nvSpPr>
        <p:spPr>
          <a:xfrm>
            <a:off x="2286000" y="213675"/>
            <a:ext cx="6858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Law: Responsibilities &amp; Authority</a:t>
            </a:r>
          </a:p>
        </p:txBody>
      </p:sp>
    </p:spTree>
    <p:extLst>
      <p:ext uri="{BB962C8B-B14F-4D97-AF65-F5344CB8AC3E}">
        <p14:creationId xmlns:p14="http://schemas.microsoft.com/office/powerpoint/2010/main" val="258717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1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Sole Source Requirements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services being purchased must perform a function for which no other product or source of services exists,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purchaser must be able to show specific business objectives that can be met only through the unique product or services, AND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services must be available only from the manufacturer and NOT through resellers who could submit competitive pricing for the product or services.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explanation about why the amount to be expended is reasonable, and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explanation regarding the efforts by the purchaser to obtain the best possible price.</a:t>
            </a:r>
          </a:p>
        </p:txBody>
      </p:sp>
    </p:spTree>
    <p:extLst>
      <p:ext uri="{BB962C8B-B14F-4D97-AF65-F5344CB8AC3E}">
        <p14:creationId xmlns:p14="http://schemas.microsoft.com/office/powerpoint/2010/main" val="24366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463078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changes to an ITS issued procurement is needed.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Revision Request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9B1139-99F8-61F0-C041-7D66E336C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69" y="1610989"/>
            <a:ext cx="4056679" cy="43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9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revision is needed: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CP-1 and/or contract is about to expire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Vendor name or address change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Order for additional work or functionality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funding</a:t>
            </a:r>
          </a:p>
          <a:p>
            <a:pPr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39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26471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an agency has determined that an emergency exists and a procurement process would be detrimental to the state.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types: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 would threaten health, safety, or property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 would be detrimental to the Interest of the State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Emergency Request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B9D42-43BA-460A-98C4-A431A6C64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580" y="1587044"/>
            <a:ext cx="3534150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0268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has adopted MS Code Section 31-7-13 (j) as its emergency purchase procedure.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declaration must be made by agency head.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emergency threatens health or safety of a person or preservation of property then prior approval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should make their purchase without following bid requirements and submit paperwork to ITS afterwards.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other emergency situations require prior approval from ITS before issuing a Purchase Order.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emergency definition applies only to events that could not reasonably have been anticipated; failure to plan does not fall within the definition of an “emergency”.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8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019-030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Specific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5135879" cy="4147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and competitive specifications are encouraged; exceptions can be granted when deemed best interest of the state.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must submit justification for using Brand Specifications.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have multiple resellers of product.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Approved on a case-by-case basis.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5719C-3AAE-4C88-90E8-D6F1BE60D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1587044"/>
            <a:ext cx="3657428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165463" y="1904999"/>
            <a:ext cx="871728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highly suggests contracts for equipment or software maintenance; the decision for a contract is up to the agency.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ITS may have a Master Agreement or the underlying RFP &amp; proposal may be enough to protect the agency.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equipment with no services, the P.O. may suffice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contract is needed, ITS will: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Prepare a draft to be included in the procurement for vendors to review before responding to any solicitation.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 experience in technology contracts; agency input and approval of the contract is crucial.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Lead the negotiations with the awarded vendor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has its own in-house General Counsel for negotiations.</a:t>
            </a:r>
          </a:p>
        </p:txBody>
      </p:sp>
    </p:spTree>
    <p:extLst>
      <p:ext uri="{BB962C8B-B14F-4D97-AF65-F5344CB8AC3E}">
        <p14:creationId xmlns:p14="http://schemas.microsoft.com/office/powerpoint/2010/main" val="3552711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4543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ITS Executive Director acts as Contracting Agent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Signs all technology contracts “on behalf of”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Customer agency signature is at agency’s option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Has the authority to limit a vendor’s liability when deemed to afford the State reasonable protection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signs acceptance of contract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Executive Director, as Contracting Agent, must be party to amendments, change orders, terminations, or other contract actions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is responsible for contractual obligations, financial, and other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responsible for day-to-day management of project and business decisions </a:t>
            </a:r>
          </a:p>
        </p:txBody>
      </p:sp>
    </p:spTree>
    <p:extLst>
      <p:ext uri="{BB962C8B-B14F-4D97-AF65-F5344CB8AC3E}">
        <p14:creationId xmlns:p14="http://schemas.microsoft.com/office/powerpoint/2010/main" val="2355657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issue a CP-1 Approval Document via e-mail for all approvals documenting the services or licenses, amount, and timeframe.  This document is the form used to notify the agency that ITS has approved the request for purchase.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create a MAGIC Contract on behalf of the agency for the agency to issue Purchase Orders and render payments.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CP-1 will indicate that a contract, if applicable, is executed and ITS will upload the contract to Transparency via MAGIC.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Procurement Contacts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E403C89-EA6A-C808-27B7-8BE4DE3C5FAD}"/>
              </a:ext>
            </a:extLst>
          </p:cNvPr>
          <p:cNvSpPr txBox="1">
            <a:spLocks noChangeArrowheads="1"/>
          </p:cNvSpPr>
          <p:nvPr/>
        </p:nvSpPr>
        <p:spPr>
          <a:xfrm>
            <a:off x="592183" y="1747184"/>
            <a:ext cx="3751217" cy="4159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Hedgepeth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Services Director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432-8237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Stephanie.Hedgepeth@its.ms.gov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Tabatha Baum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Procurement/Contracts Manager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Tabatha.Baum@its.ms.gov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Alec Shedd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Manager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432-8162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Alec.Shedd@its.ms.gov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C71773-9330-A622-AFA2-CA8985B8F725}"/>
              </a:ext>
            </a:extLst>
          </p:cNvPr>
          <p:cNvSpPr txBox="1">
            <a:spLocks noChangeArrowheads="1"/>
          </p:cNvSpPr>
          <p:nvPr/>
        </p:nvSpPr>
        <p:spPr>
          <a:xfrm>
            <a:off x="4912570" y="1738140"/>
            <a:ext cx="3751217" cy="429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Smith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 Manager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432-8057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Michelle.Smith@its.ms.gov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Turn-Around Team Leader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432-8002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Robert.Martinez@its.ms.gov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Khelli Reed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Team Leader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432-8194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Khelli.Reed@its.ms.gov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3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04966"/>
            <a:ext cx="6444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4D871-378D-AA18-AE1E-24391743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3" y="1619432"/>
            <a:ext cx="8444956" cy="45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6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ITS Contacts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D9F9080-372A-BD9F-6A8E-53E2A521DF91}"/>
              </a:ext>
            </a:extLst>
          </p:cNvPr>
          <p:cNvSpPr txBox="1">
            <a:spLocks noChangeArrowheads="1"/>
          </p:cNvSpPr>
          <p:nvPr/>
        </p:nvSpPr>
        <p:spPr>
          <a:xfrm>
            <a:off x="105042" y="1806486"/>
            <a:ext cx="238125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Help Desk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isshelp@its.ms.gov</a:t>
            </a: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Submission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projects@its.ms.gov</a:t>
            </a: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4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Website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www.its.ms.gov</a:t>
            </a: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6C01-4BBD-31D7-3042-5C5280CD427A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771649"/>
            <a:ext cx="3037114" cy="430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White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Administration Team Leader</a:t>
            </a:r>
            <a:endParaRPr lang="en-US" sz="1800" i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432-8211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Kim.White</a:t>
            </a: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@its.ms.gov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2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Renee Murray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Management Manager (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MSP, EPL)</a:t>
            </a:r>
            <a:endParaRPr lang="en-US" sz="1800" i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432-8118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Renee.Murray@its.ms.gov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C2330D9-36F6-DE0E-FBA0-CB801CE601C5}"/>
              </a:ext>
            </a:extLst>
          </p:cNvPr>
          <p:cNvSpPr txBox="1">
            <a:spLocks noChangeArrowheads="1"/>
          </p:cNvSpPr>
          <p:nvPr/>
        </p:nvSpPr>
        <p:spPr>
          <a:xfrm>
            <a:off x="5878286" y="1808974"/>
            <a:ext cx="3037114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Gray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Planning Coordinator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432-8048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Kevin.Gray@its.ms.gov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20"/>
              </a:spcAft>
              <a:buNone/>
            </a:pP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1093"/>
            <a:ext cx="6324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Board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36726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ITS Board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Hire ITS Executive Director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technology direction for state government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 strategic IT projects undertaken by agency and IHL customers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 rules and regulations for fulfilling the procurement and strategic IT oversight charges in ITS legislation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 procurements, including exemptions, above the Director Approval Threshold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Purview and Scope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Purview Includes: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Agencies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 of Higher Learning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political subdivisions (e.g., cities, counties, K-12 Schools, Community Colleges), on request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Scope Includes: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technology (i.e. computers, telecommunications)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Hardware, software,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Rules and Regulations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80269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website: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www.its.ms.gov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Handbook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– updated October 2022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“Procurement” Channel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 Handbook”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Filed with the Secretary of State’s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9425"/>
            <a:ext cx="6629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005-400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Lifecycle Cost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62851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committed costs of the project, not just the initial or up-front costs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all costs associated with obtaining, maintaining and operating technology for its projected lifecycle: </a:t>
            </a:r>
          </a:p>
          <a:p>
            <a:pPr marL="739775" lvl="1" indent="-339725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costs:  purchase price, freight, installation, training, etc.</a:t>
            </a:r>
          </a:p>
          <a:p>
            <a:pPr marL="739775" lvl="1" indent="-339725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Ongoing costs:  post warranty maintenance, support, upgrades, on-site vendor personnel, recurring usage charges, hosting,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0716"/>
            <a:ext cx="662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015-010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Delegation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88977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has delegated to Agencies: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&lt; $5,000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between $5,000 and $75,000, with 2 quotes (i.e., sole source certification is NOT delegated)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select the low quote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EPL purchases within EPL dollar limits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with Capital.potx" id="{F1F7EE31-C567-47A5-A466-A238417A71C0}" vid="{C700B102-B97E-4990-B13B-000DB25DFE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Template_with Capital</Template>
  <TotalTime>543</TotalTime>
  <Words>3004</Words>
  <Application>Microsoft Office PowerPoint</Application>
  <PresentationFormat>On-screen Show (4:3)</PresentationFormat>
  <Paragraphs>365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Smith, CMPA</dc:creator>
  <cp:lastModifiedBy>Michelle Smith, CMPA</cp:lastModifiedBy>
  <cp:revision>12</cp:revision>
  <cp:lastPrinted>2022-10-04T17:04:57Z</cp:lastPrinted>
  <dcterms:created xsi:type="dcterms:W3CDTF">2022-10-04T13:47:11Z</dcterms:created>
  <dcterms:modified xsi:type="dcterms:W3CDTF">2023-08-15T13:49:25Z</dcterms:modified>
</cp:coreProperties>
</file>